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56" r:id="rId3"/>
    <p:sldId id="258" r:id="rId4"/>
    <p:sldId id="297" r:id="rId5"/>
    <p:sldId id="272" r:id="rId6"/>
    <p:sldId id="300" r:id="rId7"/>
    <p:sldId id="315" r:id="rId8"/>
    <p:sldId id="274" r:id="rId9"/>
    <p:sldId id="319" r:id="rId10"/>
    <p:sldId id="310" r:id="rId11"/>
    <p:sldId id="317" r:id="rId12"/>
    <p:sldId id="320" r:id="rId13"/>
    <p:sldId id="314" r:id="rId14"/>
    <p:sldId id="318" r:id="rId15"/>
    <p:sldId id="303" r:id="rId16"/>
    <p:sldId id="323" r:id="rId17"/>
    <p:sldId id="324" r:id="rId18"/>
    <p:sldId id="335" r:id="rId19"/>
    <p:sldId id="278" r:id="rId20"/>
    <p:sldId id="279" r:id="rId21"/>
    <p:sldId id="299" r:id="rId22"/>
    <p:sldId id="309" r:id="rId23"/>
    <p:sldId id="312" r:id="rId24"/>
    <p:sldId id="301" r:id="rId25"/>
    <p:sldId id="311" r:id="rId26"/>
    <p:sldId id="260" r:id="rId27"/>
    <p:sldId id="281" r:id="rId28"/>
    <p:sldId id="305" r:id="rId29"/>
    <p:sldId id="331" r:id="rId30"/>
    <p:sldId id="286" r:id="rId31"/>
    <p:sldId id="287" r:id="rId32"/>
    <p:sldId id="288" r:id="rId33"/>
    <p:sldId id="321" r:id="rId34"/>
    <p:sldId id="326" r:id="rId35"/>
    <p:sldId id="327" r:id="rId36"/>
    <p:sldId id="329" r:id="rId37"/>
    <p:sldId id="267" r:id="rId38"/>
    <p:sldId id="333" r:id="rId39"/>
    <p:sldId id="336" r:id="rId40"/>
  </p:sldIdLst>
  <p:sldSz cx="12188825" cy="6858000"/>
  <p:notesSz cx="6799263" cy="9929813"/>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pos="3839">
          <p15:clr>
            <a:srgbClr val="A4A3A4"/>
          </p15:clr>
        </p15:guide>
        <p15:guide id="4" pos="767">
          <p15:clr>
            <a:srgbClr val="A4A3A4"/>
          </p15:clr>
        </p15:guide>
        <p15:guide id="5" pos="691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492" autoAdjust="0"/>
  </p:normalViewPr>
  <p:slideViewPr>
    <p:cSldViewPr>
      <p:cViewPr varScale="1">
        <p:scale>
          <a:sx n="69" d="100"/>
          <a:sy n="69" d="100"/>
        </p:scale>
        <p:origin x="276" y="66"/>
      </p:cViewPr>
      <p:guideLst>
        <p:guide orient="horz" pos="2160"/>
        <p:guide orient="horz" pos="3888"/>
        <p:guide pos="3839"/>
        <p:guide pos="767"/>
        <p:guide pos="6911"/>
      </p:guideLst>
    </p:cSldViewPr>
  </p:slideViewPr>
  <p:notesTextViewPr>
    <p:cViewPr>
      <p:scale>
        <a:sx n="1" d="1"/>
        <a:sy n="1" d="1"/>
      </p:scale>
      <p:origin x="0" y="0"/>
    </p:cViewPr>
  </p:notesTextViewPr>
  <p:sorterViewPr>
    <p:cViewPr>
      <p:scale>
        <a:sx n="100" d="100"/>
        <a:sy n="100" d="100"/>
      </p:scale>
      <p:origin x="0" y="-11256"/>
    </p:cViewPr>
  </p:sorterViewPr>
  <p:notesViewPr>
    <p:cSldViewPr showGuides="1">
      <p:cViewPr varScale="1">
        <p:scale>
          <a:sx n="84" d="100"/>
          <a:sy n="84" d="100"/>
        </p:scale>
        <p:origin x="1002" y="6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73458005249358E-2"/>
          <c:y val="6.8750000000000033E-2"/>
          <c:w val="0.62083333333333379"/>
          <c:h val="0.93125000000000002"/>
        </c:manualLayout>
      </c:layout>
      <c:pieChart>
        <c:varyColors val="1"/>
        <c:ser>
          <c:idx val="0"/>
          <c:order val="0"/>
          <c:tx>
            <c:strRef>
              <c:f>Taul1!$B$1</c:f>
              <c:strCache>
                <c:ptCount val="1"/>
                <c:pt idx="0">
                  <c:v>Sarake1</c:v>
                </c:pt>
              </c:strCache>
            </c:strRef>
          </c:tx>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Taul1!$A$2:$A$5</c:f>
              <c:strCache>
                <c:ptCount val="4"/>
                <c:pt idx="0">
                  <c:v>rasvat</c:v>
                </c:pt>
                <c:pt idx="1">
                  <c:v>hiilihydraatit</c:v>
                </c:pt>
                <c:pt idx="2">
                  <c:v>proteiinit</c:v>
                </c:pt>
                <c:pt idx="3">
                  <c:v>alkoholi</c:v>
                </c:pt>
              </c:strCache>
            </c:strRef>
          </c:cat>
          <c:val>
            <c:numRef>
              <c:f>Taul1!$B$2:$B$5</c:f>
              <c:numCache>
                <c:formatCode>General</c:formatCode>
                <c:ptCount val="4"/>
                <c:pt idx="0">
                  <c:v>32.9</c:v>
                </c:pt>
                <c:pt idx="1">
                  <c:v>46.9</c:v>
                </c:pt>
                <c:pt idx="2">
                  <c:v>16.5</c:v>
                </c:pt>
                <c:pt idx="3">
                  <c:v>3.7</c:v>
                </c:pt>
              </c:numCache>
            </c:numRef>
          </c:val>
          <c:extLst>
            <c:ext xmlns:c16="http://schemas.microsoft.com/office/drawing/2014/chart" uri="{C3380CC4-5D6E-409C-BE32-E72D297353CC}">
              <c16:uniqueId val="{00000000-461A-44F1-BA42-A83CE22864C8}"/>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fi-FI"/>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latinLnBrk="0">
              <a:defRPr lang="fi-FI" sz="1200"/>
            </a:lvl1pPr>
          </a:lstStyle>
          <a:p>
            <a:fld id="{705E03B7-B591-4A2A-B695-014C5A39F13E}" type="datetimeFigureOut">
              <a:rPr lang="fi-FI"/>
              <a:t>15.2.2019</a:t>
            </a:fld>
            <a:endParaRPr lang="fi-FI"/>
          </a:p>
        </p:txBody>
      </p:sp>
      <p:sp>
        <p:nvSpPr>
          <p:cNvPr id="4" name="Alatunnisteen paikkamerkki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latinLnBrk="0">
              <a:defRPr lang="fi-FI" sz="1200"/>
            </a:lvl1pPr>
          </a:lstStyle>
          <a:p>
            <a:endParaRPr lang="fi-FI"/>
          </a:p>
        </p:txBody>
      </p:sp>
      <p:sp>
        <p:nvSpPr>
          <p:cNvPr id="5" name="Dian numeron paikkamerkki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latinLnBrk="0">
              <a:defRPr lang="fi-FI" sz="1200"/>
            </a:lvl1pPr>
          </a:lstStyle>
          <a:p>
            <a:fld id="{A8E322BB-75AD-4A1E-9661-2724167329F0}" type="slidenum">
              <a:rPr lang="fi-FI"/>
              <a:t>‹#›</a:t>
            </a:fld>
            <a:endParaRPr lang="fi-FI"/>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idx="1"/>
          </p:nvPr>
        </p:nvSpPr>
        <p:spPr>
          <a:xfrm>
            <a:off x="3851342" y="0"/>
            <a:ext cx="2946347" cy="496491"/>
          </a:xfrm>
          <a:prstGeom prst="rect">
            <a:avLst/>
          </a:prstGeom>
        </p:spPr>
        <p:txBody>
          <a:bodyPr vert="horz" lIns="91440" tIns="45720" rIns="91440" bIns="45720" rtlCol="0"/>
          <a:lstStyle>
            <a:lvl1pPr algn="r" latinLnBrk="0">
              <a:defRPr lang="fi-FI" sz="1200"/>
            </a:lvl1pPr>
          </a:lstStyle>
          <a:p>
            <a:fld id="{67DFBD7B-E4FB-4AA8-9540-FD148073ACB3}" type="datetimeFigureOut">
              <a:t>15.2.2019</a:t>
            </a:fld>
            <a:endParaRPr lang="fi-FI"/>
          </a:p>
        </p:txBody>
      </p:sp>
      <p:sp>
        <p:nvSpPr>
          <p:cNvPr id="4" name="Dian kuvan paikkamerkki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latinLnBrk="0">
              <a:defRPr lang="fi-FI" sz="1200"/>
            </a:lvl1pPr>
          </a:lstStyle>
          <a:p>
            <a:endParaRPr lang="fi-FI"/>
          </a:p>
        </p:txBody>
      </p:sp>
      <p:sp>
        <p:nvSpPr>
          <p:cNvPr id="7" name="Dian numeron paikkamerkki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latinLnBrk="0">
              <a:defRPr lang="fi-FI" sz="1200"/>
            </a:lvl1pPr>
          </a:lstStyle>
          <a:p>
            <a:fld id="{B045B7DE-1198-4F2F-B574-CA8CAE341642}" type="slidenum">
              <a:t>‹#›</a:t>
            </a:fld>
            <a:endParaRPr lang="fi-FI"/>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lang="fi-FI" sz="1600" kern="1200">
        <a:solidFill>
          <a:schemeClr val="tx1"/>
        </a:solidFill>
        <a:latin typeface="+mn-lt"/>
        <a:ea typeface="+mn-ea"/>
        <a:cs typeface="+mn-cs"/>
      </a:defRPr>
    </a:lvl1pPr>
    <a:lvl2pPr marL="609493" algn="l" defTabSz="1218987" rtl="0" eaLnBrk="1" latinLnBrk="0" hangingPunct="1">
      <a:defRPr lang="fi-FI" sz="1600" kern="1200">
        <a:solidFill>
          <a:schemeClr val="tx1"/>
        </a:solidFill>
        <a:latin typeface="+mn-lt"/>
        <a:ea typeface="+mn-ea"/>
        <a:cs typeface="+mn-cs"/>
      </a:defRPr>
    </a:lvl2pPr>
    <a:lvl3pPr marL="1218987" algn="l" defTabSz="1218987" rtl="0" eaLnBrk="1" latinLnBrk="0" hangingPunct="1">
      <a:defRPr lang="fi-FI" sz="1600" kern="1200">
        <a:solidFill>
          <a:schemeClr val="tx1"/>
        </a:solidFill>
        <a:latin typeface="+mn-lt"/>
        <a:ea typeface="+mn-ea"/>
        <a:cs typeface="+mn-cs"/>
      </a:defRPr>
    </a:lvl3pPr>
    <a:lvl4pPr marL="1828480" algn="l" defTabSz="1218987" rtl="0" eaLnBrk="1" latinLnBrk="0" hangingPunct="1">
      <a:defRPr lang="fi-FI" sz="1600" kern="1200">
        <a:solidFill>
          <a:schemeClr val="tx1"/>
        </a:solidFill>
        <a:latin typeface="+mn-lt"/>
        <a:ea typeface="+mn-ea"/>
        <a:cs typeface="+mn-cs"/>
      </a:defRPr>
    </a:lvl4pPr>
    <a:lvl5pPr marL="2437973" algn="l" defTabSz="1218987" rtl="0" eaLnBrk="1" latinLnBrk="0" hangingPunct="1">
      <a:defRPr lang="fi-FI" sz="1600" kern="1200">
        <a:solidFill>
          <a:schemeClr val="tx1"/>
        </a:solidFill>
        <a:latin typeface="+mn-lt"/>
        <a:ea typeface="+mn-ea"/>
        <a:cs typeface="+mn-cs"/>
      </a:defRPr>
    </a:lvl5pPr>
    <a:lvl6pPr marL="3047467" algn="l" defTabSz="1218987" rtl="0" eaLnBrk="1" latinLnBrk="0" hangingPunct="1">
      <a:defRPr lang="fi-FI" sz="1600" kern="1200">
        <a:solidFill>
          <a:schemeClr val="tx1"/>
        </a:solidFill>
        <a:latin typeface="+mn-lt"/>
        <a:ea typeface="+mn-ea"/>
        <a:cs typeface="+mn-cs"/>
      </a:defRPr>
    </a:lvl6pPr>
    <a:lvl7pPr marL="3656960" algn="l" defTabSz="1218987" rtl="0" eaLnBrk="1" latinLnBrk="0" hangingPunct="1">
      <a:defRPr lang="fi-FI" sz="1600" kern="1200">
        <a:solidFill>
          <a:schemeClr val="tx1"/>
        </a:solidFill>
        <a:latin typeface="+mn-lt"/>
        <a:ea typeface="+mn-ea"/>
        <a:cs typeface="+mn-cs"/>
      </a:defRPr>
    </a:lvl7pPr>
    <a:lvl8pPr marL="4266453" algn="l" defTabSz="1218987" rtl="0" eaLnBrk="1" latinLnBrk="0" hangingPunct="1">
      <a:defRPr lang="fi-FI" sz="1600" kern="1200">
        <a:solidFill>
          <a:schemeClr val="tx1"/>
        </a:solidFill>
        <a:latin typeface="+mn-lt"/>
        <a:ea typeface="+mn-ea"/>
        <a:cs typeface="+mn-cs"/>
      </a:defRPr>
    </a:lvl8pPr>
    <a:lvl9pPr marL="4875947" algn="l" defTabSz="1218987" rtl="0" eaLnBrk="1" latinLnBrk="0" hangingPunct="1">
      <a:defRPr lang="fi-FI"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smtClean="0">
                <a:ea typeface="ＭＳ Ｐゴシック" panose="020B0600070205080204" pitchFamily="34" charset="-128"/>
              </a:rPr>
              <a:t>Keskusteluta oppilaita pareittain siitä mitä hyvä ravinto on. Sen jälkeen jokainen pari kertoo yhden asian, mitä hyvä ravinto merkitsee itselle ja miksi.</a:t>
            </a:r>
          </a:p>
        </p:txBody>
      </p:sp>
    </p:spTree>
    <p:extLst>
      <p:ext uri="{BB962C8B-B14F-4D97-AF65-F5344CB8AC3E}">
        <p14:creationId xmlns:p14="http://schemas.microsoft.com/office/powerpoint/2010/main" val="2496696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153988" y="833438"/>
            <a:ext cx="7077076" cy="3983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911291" y="5151091"/>
            <a:ext cx="4938909" cy="4816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ea typeface="ＭＳ Ｐゴシック" panose="020B0600070205080204" pitchFamily="34" charset="-128"/>
              </a:rPr>
              <a:t>Elintarvikkeen valmistusaineet ja lisäaineet luetellaan ainesosaluettelossa painon mukaan alenevassa järjestyksessä. Ensin se ainesosa, jota on eniten ja viimeisenä se, jota on vähiten.</a:t>
            </a:r>
          </a:p>
        </p:txBody>
      </p:sp>
    </p:spTree>
    <p:extLst>
      <p:ext uri="{BB962C8B-B14F-4D97-AF65-F5344CB8AC3E}">
        <p14:creationId xmlns:p14="http://schemas.microsoft.com/office/powerpoint/2010/main" val="1677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60338" y="830263"/>
            <a:ext cx="7086601" cy="3987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911291" y="5149367"/>
            <a:ext cx="4938909" cy="4818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21" rIns="91839" bIns="45921"/>
          <a:lstStyle/>
          <a:p>
            <a:pPr defTabSz="914400"/>
            <a:r>
              <a:rPr lang="fi-FI" altLang="fi-FI" smtClean="0">
                <a:ea typeface="ＭＳ Ｐゴシック" panose="020B0600070205080204" pitchFamily="34" charset="-128"/>
              </a:rPr>
              <a:t>Joitakin käytännön kriteerejä hiilihydraattien valintaan.</a:t>
            </a:r>
          </a:p>
        </p:txBody>
      </p:sp>
      <p:sp>
        <p:nvSpPr>
          <p:cNvPr id="62468" name="Date Placeholder 3"/>
          <p:cNvSpPr txBox="1">
            <a:spLocks noGrp="1"/>
          </p:cNvSpPr>
          <p:nvPr/>
        </p:nvSpPr>
        <p:spPr bwMode="auto">
          <a:xfrm>
            <a:off x="3799403" y="0"/>
            <a:ext cx="2886539" cy="49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21" rIns="91839" bIns="45921"/>
          <a:lstStyle>
            <a:lvl1pPr defTabSz="9191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91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91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91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91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1C968DCB-233E-4527-8166-8360B2431FD7}" type="datetime1">
              <a:rPr lang="en-GB" altLang="fi-FI" sz="1200">
                <a:latin typeface="Times" panose="02020603050405020304" pitchFamily="18" charset="0"/>
              </a:rPr>
              <a:pPr algn="r"/>
              <a:t>15/02/2019</a:t>
            </a:fld>
            <a:endParaRPr lang="en-GB" altLang="fi-FI" sz="1200">
              <a:latin typeface="Times" panose="02020603050405020304" pitchFamily="18" charset="0"/>
            </a:endParaRPr>
          </a:p>
        </p:txBody>
      </p:sp>
      <p:sp>
        <p:nvSpPr>
          <p:cNvPr id="62469" name="Slide Number Placeholder 4"/>
          <p:cNvSpPr txBox="1">
            <a:spLocks noGrp="1"/>
          </p:cNvSpPr>
          <p:nvPr/>
        </p:nvSpPr>
        <p:spPr bwMode="auto">
          <a:xfrm>
            <a:off x="3799403" y="10217710"/>
            <a:ext cx="2886539" cy="58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39" tIns="45921" rIns="91839" bIns="45921" anchor="b"/>
          <a:lstStyle>
            <a:lvl1pPr defTabSz="91916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91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916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916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916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296B4CBD-328D-4EA3-9474-E812BA38BB97}" type="slidenum">
              <a:rPr lang="en-GB" altLang="fi-FI" sz="1200">
                <a:latin typeface="Times" panose="02020603050405020304" pitchFamily="18" charset="0"/>
              </a:rPr>
              <a:pPr algn="r"/>
              <a:t>27</a:t>
            </a:fld>
            <a:endParaRPr lang="en-GB" altLang="fi-FI" sz="1200">
              <a:latin typeface="Times" panose="02020603050405020304" pitchFamily="18" charset="0"/>
            </a:endParaRPr>
          </a:p>
        </p:txBody>
      </p:sp>
    </p:spTree>
    <p:extLst>
      <p:ext uri="{BB962C8B-B14F-4D97-AF65-F5344CB8AC3E}">
        <p14:creationId xmlns:p14="http://schemas.microsoft.com/office/powerpoint/2010/main" val="3665891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045B7DE-1198-4F2F-B574-CA8CAE341642}" type="slidenum">
              <a:rPr lang="fi-FI" smtClean="0"/>
              <a:t>36</a:t>
            </a:fld>
            <a:endParaRPr lang="fi-FI"/>
          </a:p>
        </p:txBody>
      </p:sp>
    </p:spTree>
    <p:extLst>
      <p:ext uri="{BB962C8B-B14F-4D97-AF65-F5344CB8AC3E}">
        <p14:creationId xmlns:p14="http://schemas.microsoft.com/office/powerpoint/2010/main" val="295973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045B7DE-1198-4F2F-B574-CA8CAE341642}" type="slidenum">
              <a:rPr lang="fi-FI" smtClean="0"/>
              <a:t>4</a:t>
            </a:fld>
            <a:endParaRPr lang="fi-FI"/>
          </a:p>
        </p:txBody>
      </p:sp>
    </p:spTree>
    <p:extLst>
      <p:ext uri="{BB962C8B-B14F-4D97-AF65-F5344CB8AC3E}">
        <p14:creationId xmlns:p14="http://schemas.microsoft.com/office/powerpoint/2010/main" val="283351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045B7DE-1198-4F2F-B574-CA8CAE341642}" type="slidenum">
              <a:rPr lang="fi-FI" smtClean="0"/>
              <a:t>5</a:t>
            </a:fld>
            <a:endParaRPr lang="fi-FI"/>
          </a:p>
        </p:txBody>
      </p:sp>
    </p:spTree>
    <p:extLst>
      <p:ext uri="{BB962C8B-B14F-4D97-AF65-F5344CB8AC3E}">
        <p14:creationId xmlns:p14="http://schemas.microsoft.com/office/powerpoint/2010/main" val="12796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½ lautasesta täytetään ensin kasviksilla, raasteilla, salaatilla/lämpimillä kasvislisäkkeillä.</a:t>
            </a:r>
            <a:r>
              <a:rPr lang="fi-FI" baseline="0" dirty="0" smtClean="0"/>
              <a:t> Salaatin joukkoon sopii kasviöljypohjainen </a:t>
            </a:r>
            <a:r>
              <a:rPr lang="fi-FI" baseline="0" dirty="0" err="1" smtClean="0"/>
              <a:t>saalatinkastike</a:t>
            </a:r>
            <a:endParaRPr lang="fi-FI" baseline="0" dirty="0" smtClean="0"/>
          </a:p>
          <a:p>
            <a:r>
              <a:rPr lang="fi-FI" baseline="0" dirty="0" smtClean="0"/>
              <a:t>¼ täytetään peruna/täysjyväviljalisäke</a:t>
            </a:r>
          </a:p>
          <a:p>
            <a:r>
              <a:rPr lang="fi-FI" baseline="0" dirty="0" smtClean="0"/>
              <a:t>Viimeinen ¼ kuuluu vähäsuolaiselle </a:t>
            </a:r>
            <a:r>
              <a:rPr lang="fi-FI" baseline="0" dirty="0" err="1" smtClean="0"/>
              <a:t>liha,kala</a:t>
            </a:r>
            <a:r>
              <a:rPr lang="fi-FI" baseline="0" dirty="0" smtClean="0"/>
              <a:t> tai munaruualle tai palkokasveja pähkinöitä ja siemeniä sisältävälle </a:t>
            </a:r>
            <a:r>
              <a:rPr lang="fi-FI" baseline="0" dirty="0" err="1" smtClean="0"/>
              <a:t>kasvisruaalle</a:t>
            </a:r>
            <a:r>
              <a:rPr lang="fi-FI" baseline="0" dirty="0" smtClean="0"/>
              <a:t>. Lihavalmisteita ja punaista lihaa ei tulisi käyttää kuin 500g viikossa. </a:t>
            </a:r>
            <a:endParaRPr lang="fi-FI" dirty="0"/>
          </a:p>
        </p:txBody>
      </p:sp>
      <p:sp>
        <p:nvSpPr>
          <p:cNvPr id="4" name="Dian numeron paikkamerkki 3"/>
          <p:cNvSpPr>
            <a:spLocks noGrp="1"/>
          </p:cNvSpPr>
          <p:nvPr>
            <p:ph type="sldNum" sz="quarter" idx="10"/>
          </p:nvPr>
        </p:nvSpPr>
        <p:spPr/>
        <p:txBody>
          <a:bodyPr/>
          <a:lstStyle/>
          <a:p>
            <a:fld id="{B045B7DE-1198-4F2F-B574-CA8CAE341642}" type="slidenum">
              <a:rPr lang="fi-FI" smtClean="0"/>
              <a:t>12</a:t>
            </a:fld>
            <a:endParaRPr lang="fi-FI"/>
          </a:p>
        </p:txBody>
      </p:sp>
    </p:spTree>
    <p:extLst>
      <p:ext uri="{BB962C8B-B14F-4D97-AF65-F5344CB8AC3E}">
        <p14:creationId xmlns:p14="http://schemas.microsoft.com/office/powerpoint/2010/main" val="228269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157163" y="833438"/>
            <a:ext cx="7081838" cy="3984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xfrm>
            <a:off x="720848" y="5151091"/>
            <a:ext cx="5354420" cy="4814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ea typeface="ＭＳ Ｐゴシック" panose="020B0600070205080204" pitchFamily="34" charset="-128"/>
              </a:rPr>
              <a:t>Syö vihanneksia juureksia, hedelmiä ja marjoja runsaasti. Ne ovat vitamiinien, kivennäisaineiden ja kuidun lähde. Syö niitä joka aterialla. Ne ovat myös hyviä välipaloja.</a:t>
            </a:r>
          </a:p>
          <a:p>
            <a:r>
              <a:rPr lang="fi-FI" altLang="fi-FI" smtClean="0">
                <a:ea typeface="ＭＳ Ｐゴシック" panose="020B0600070205080204" pitchFamily="34" charset="-128"/>
              </a:rPr>
              <a:t>Parhaiten vitamiinit ovat tallessa tuoreissa kasviksissa. Suosi hedelmiä ja marjoja mehujen sijasta, koska tällöin </a:t>
            </a:r>
            <a:r>
              <a:rPr lang="fi-FI" altLang="fi-FI" b="1" smtClean="0">
                <a:ea typeface="ＭＳ Ｐゴシック" panose="020B0600070205080204" pitchFamily="34" charset="-128"/>
              </a:rPr>
              <a:t>saat myös niiden kuidun</a:t>
            </a:r>
            <a:r>
              <a:rPr lang="fi-FI" altLang="fi-FI" smtClean="0">
                <a:ea typeface="ＭＳ Ｐゴシック" panose="020B0600070205080204" pitchFamily="34" charset="-128"/>
              </a:rPr>
              <a:t>.</a:t>
            </a:r>
          </a:p>
          <a:p>
            <a:endParaRPr lang="fi-FI" altLang="fi-FI" smtClean="0">
              <a:ea typeface="ＭＳ Ｐゴシック" panose="020B0600070205080204" pitchFamily="34" charset="-128"/>
            </a:endParaRPr>
          </a:p>
          <a:p>
            <a:r>
              <a:rPr lang="fi-FI" altLang="fi-FI" smtClean="0">
                <a:ea typeface="ＭＳ Ｐゴシック" panose="020B0600070205080204" pitchFamily="34" charset="-128"/>
              </a:rPr>
              <a:t>Ehdotus: Kerää puolen kilon verran tuotteita pussiin. Puoli kiloa on yllättävän vähän.</a:t>
            </a:r>
          </a:p>
          <a:p>
            <a:r>
              <a:rPr lang="fi-FI" altLang="fi-FI" smtClean="0">
                <a:ea typeface="ＭＳ Ｐゴシック" panose="020B0600070205080204" pitchFamily="34" charset="-128"/>
              </a:rPr>
              <a:t>Listaa vaihtoehtoja kurkulle, tomaatille, kiinankaalille tai porkkanalle. </a:t>
            </a:r>
          </a:p>
          <a:p>
            <a:r>
              <a:rPr lang="fi-FI" altLang="fi-FI" smtClean="0">
                <a:ea typeface="ＭＳ Ｐゴシック" panose="020B0600070205080204" pitchFamily="34" charset="-128"/>
              </a:rPr>
              <a:t>Entä juuresten käyttö raasteina tai salaateissa? Tunnetko kyssäkaalin, palsternakan tai retikan?</a:t>
            </a:r>
          </a:p>
        </p:txBody>
      </p:sp>
    </p:spTree>
    <p:extLst>
      <p:ext uri="{BB962C8B-B14F-4D97-AF65-F5344CB8AC3E}">
        <p14:creationId xmlns:p14="http://schemas.microsoft.com/office/powerpoint/2010/main" val="52310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0"/>
              </a:spcBef>
            </a:pPr>
            <a:r>
              <a:rPr lang="fi-FI" altLang="fi-FI" smtClean="0">
                <a:ea typeface="ＭＳ Ｐゴシック" panose="020B0600070205080204" pitchFamily="34" charset="-128"/>
              </a:rPr>
              <a:t>Ruoka jää syömättä </a:t>
            </a:r>
            <a:r>
              <a:rPr lang="fi-FI" altLang="fi-FI" smtClean="0">
                <a:ea typeface="ＭＳ Ｐゴシック" panose="020B0600070205080204" pitchFamily="34" charset="-128"/>
                <a:sym typeface="Wingdings" panose="05000000000000000000" pitchFamily="2" charset="2"/>
              </a:rPr>
              <a:t> energiavaje + väsymys  syödään jotain muuta  laatu?</a:t>
            </a:r>
          </a:p>
          <a:p>
            <a:pPr defTabSz="914400">
              <a:spcBef>
                <a:spcPct val="0"/>
              </a:spcBef>
            </a:pPr>
            <a:endParaRPr lang="fi-FI" altLang="fi-FI" smtClean="0">
              <a:ea typeface="ＭＳ Ｐゴシック" panose="020B0600070205080204" pitchFamily="34" charset="-128"/>
            </a:endParaRPr>
          </a:p>
          <a:p>
            <a:pPr defTabSz="914400">
              <a:spcBef>
                <a:spcPct val="0"/>
              </a:spcBef>
              <a:buFontTx/>
              <a:buChar char="•"/>
            </a:pPr>
            <a:r>
              <a:rPr lang="fi-FI" altLang="fi-FI" smtClean="0">
                <a:ea typeface="ＭＳ Ｐゴシック" panose="020B0600070205080204" pitchFamily="34" charset="-128"/>
              </a:rPr>
              <a:t>Kouluruuan syömättömyys on yhteydessä epäterveellisten välipalojen nauttimiseen (limppari, lihapiirakka, hampurilaiset).</a:t>
            </a:r>
          </a:p>
          <a:p>
            <a:pPr defTabSz="914400">
              <a:spcBef>
                <a:spcPct val="0"/>
              </a:spcBef>
              <a:buFontTx/>
              <a:buChar char="•"/>
            </a:pPr>
            <a:r>
              <a:rPr lang="fi-FI" altLang="fi-FI" smtClean="0">
                <a:ea typeface="ＭＳ Ｐゴシック" panose="020B0600070205080204" pitchFamily="34" charset="-128"/>
              </a:rPr>
              <a:t> Oppilaat, jotka söivät yleensä joko koko kouluaterian tai ainakin joitain kouluaterian osia, söivät muita oppilaita useammin vähintään 6 x viikossa vihanneksia, hedelmiä tai marjoja, ruis- tai näkkileipää, maitoa tai piimää, viiliä tai jogurttia tai juustoa.</a:t>
            </a:r>
          </a:p>
          <a:p>
            <a:pPr defTabSz="914400">
              <a:spcBef>
                <a:spcPct val="0"/>
              </a:spcBef>
              <a:buFontTx/>
              <a:buChar char="•"/>
            </a:pPr>
            <a:r>
              <a:rPr lang="fi-FI" altLang="fi-FI" smtClean="0">
                <a:ea typeface="ＭＳ Ｐゴシック" panose="020B0600070205080204" pitchFamily="34" charset="-128"/>
              </a:rPr>
              <a:t> Kouluaterian väliin jättävät oppilaat söivät (lähes) päivittäin ranskanperunoita, perunalastuja, hampurilaisia, pizzaa, lihapiirakkaa tai pasteijoita, jäätelöä, makeisia ja suklaata</a:t>
            </a:r>
          </a:p>
          <a:p>
            <a:pPr defTabSz="914400">
              <a:spcBef>
                <a:spcPct val="0"/>
              </a:spcBef>
            </a:pPr>
            <a:endParaRPr lang="fi-FI" altLang="fi-FI" smtClean="0">
              <a:ea typeface="ＭＳ Ｐゴシック" panose="020B0600070205080204" pitchFamily="34" charset="-128"/>
            </a:endParaRPr>
          </a:p>
          <a:p>
            <a:pPr defTabSz="914400">
              <a:spcBef>
                <a:spcPct val="0"/>
              </a:spcBef>
            </a:pPr>
            <a:r>
              <a:rPr lang="fi-FI" altLang="fi-FI" smtClean="0">
                <a:ea typeface="ＭＳ Ｐゴシック" panose="020B0600070205080204" pitchFamily="34" charset="-128"/>
              </a:rPr>
              <a:t>(Lähde: KTL B 26/2007, Suomalaisnuorten kouluaikainen ateriointi)</a:t>
            </a:r>
          </a:p>
          <a:p>
            <a:pPr defTabSz="914400">
              <a:spcBef>
                <a:spcPct val="0"/>
              </a:spcBef>
            </a:pPr>
            <a:endParaRPr lang="fi-FI" altLang="fi-FI" smtClean="0">
              <a:ea typeface="ＭＳ Ｐゴシック" panose="020B0600070205080204" pitchFamily="34" charset="-128"/>
            </a:endParaRPr>
          </a:p>
        </p:txBody>
      </p:sp>
      <p:sp>
        <p:nvSpPr>
          <p:cNvPr id="55300" name="Slide Number Placeholder 3"/>
          <p:cNvSpPr txBox="1">
            <a:spLocks noGrp="1"/>
          </p:cNvSpPr>
          <p:nvPr/>
        </p:nvSpPr>
        <p:spPr bwMode="auto">
          <a:xfrm>
            <a:off x="3808847" y="10231501"/>
            <a:ext cx="2913296" cy="53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6235E571-4B2A-437C-BD6B-38D934F11D92}" type="slidenum">
              <a:rPr lang="fi-FI" altLang="fi-FI" sz="1200">
                <a:latin typeface="Calibri" panose="020F0502020204030204" pitchFamily="34" charset="0"/>
              </a:rPr>
              <a:pPr algn="r" defTabSz="914400" eaLnBrk="1" hangingPunct="1"/>
              <a:t>20</a:t>
            </a:fld>
            <a:endParaRPr lang="fi-FI" altLang="fi-FI" sz="1200">
              <a:latin typeface="Calibri" panose="020F0502020204030204" pitchFamily="34" charset="0"/>
            </a:endParaRPr>
          </a:p>
        </p:txBody>
      </p:sp>
    </p:spTree>
    <p:extLst>
      <p:ext uri="{BB962C8B-B14F-4D97-AF65-F5344CB8AC3E}">
        <p14:creationId xmlns:p14="http://schemas.microsoft.com/office/powerpoint/2010/main" val="35426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ea typeface="ＭＳ Ｐゴシック" panose="020B0600070205080204" pitchFamily="34" charset="-128"/>
              </a:rPr>
              <a:t>Kun järkevät valinnat tekee jo kaupassa, kotona on helpompi välttää kiusauksia ja syödä monipuolisesti ja hyvin.</a:t>
            </a:r>
          </a:p>
        </p:txBody>
      </p:sp>
    </p:spTree>
    <p:extLst>
      <p:ext uri="{BB962C8B-B14F-4D97-AF65-F5344CB8AC3E}">
        <p14:creationId xmlns:p14="http://schemas.microsoft.com/office/powerpoint/2010/main" val="384831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ea typeface="ＭＳ Ｐゴシック" panose="020B0600070205080204" pitchFamily="34" charset="-128"/>
              </a:rPr>
              <a:t>Elintarvikkeiden ravintosisältömerkinnät ovat pääsääntöisesti vapaaehtoisia. Monet suomalaiset kuluttajat tarkkailevat tuotteiden rasvapitoisuutta. </a:t>
            </a:r>
          </a:p>
          <a:p>
            <a:r>
              <a:rPr lang="fi-FI" altLang="fi-FI" smtClean="0">
                <a:ea typeface="ＭＳ Ｐゴシック" panose="020B0600070205080204" pitchFamily="34" charset="-128"/>
              </a:rPr>
              <a:t>Usein rasva on piilorasvana eikä tuotteesta voi nähdä sen rasvaisuutta. Ravintosisällön ilmoittaminen koetaan hyvänä palveluna, ja sen vapaaehtoista ilmoittamista toivotaan.</a:t>
            </a:r>
          </a:p>
          <a:p>
            <a:endParaRPr lang="fi-FI" altLang="fi-FI" smtClean="0">
              <a:ea typeface="ＭＳ Ｐゴシック" panose="020B0600070205080204" pitchFamily="34" charset="-128"/>
            </a:endParaRPr>
          </a:p>
        </p:txBody>
      </p:sp>
    </p:spTree>
    <p:extLst>
      <p:ext uri="{BB962C8B-B14F-4D97-AF65-F5344CB8AC3E}">
        <p14:creationId xmlns:p14="http://schemas.microsoft.com/office/powerpoint/2010/main" val="418851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xfrm>
            <a:off x="-160338" y="830263"/>
            <a:ext cx="7085013" cy="3987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xfrm>
            <a:off x="911291" y="5149367"/>
            <a:ext cx="4938909" cy="4818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ea typeface="ＭＳ Ｐゴシック" panose="020B0600070205080204" pitchFamily="34" charset="-128"/>
              </a:rPr>
              <a:t>Välipalalla on väliä! Vaikka tuotteiden energiasisältö ja rasvan määrä on sama, liikkujan pääasialliseksi välipalaksi ei riitä pelkkä hedelmä tai muu hiilihydraatti. Proteiineja mielellään jokaiseen välipalaan ja ateriaan! Tämän ja seuraavien diojen avulla pystyt halutessasi käymään läpi ruoka-aineksien tuoteselosteita ja vertailuja. Pienen ryhmän kanssa paras tapa on kerätä purkkeja ja käydä vielä käytännönläheisemmin eri vaihtoehtoja läpi.</a:t>
            </a:r>
          </a:p>
        </p:txBody>
      </p:sp>
    </p:spTree>
    <p:extLst>
      <p:ext uri="{BB962C8B-B14F-4D97-AF65-F5344CB8AC3E}">
        <p14:creationId xmlns:p14="http://schemas.microsoft.com/office/powerpoint/2010/main" val="2699744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neliöt"/>
          <p:cNvGrpSpPr/>
          <p:nvPr/>
        </p:nvGrpSpPr>
        <p:grpSpPr>
          <a:xfrm>
            <a:off x="0" y="1135743"/>
            <a:ext cx="1622332" cy="799981"/>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p:cNvSpPr>
            <a:spLocks noGrp="1"/>
          </p:cNvSpPr>
          <p:nvPr>
            <p:ph type="ctrTitle"/>
          </p:nvPr>
        </p:nvSpPr>
        <p:spPr>
          <a:xfrm>
            <a:off x="1828324" y="362396"/>
            <a:ext cx="9141619" cy="1676400"/>
          </a:xfrm>
        </p:spPr>
        <p:txBody>
          <a:bodyPr>
            <a:noAutofit/>
          </a:bodyPr>
          <a:lstStyle>
            <a:lvl1pPr latinLnBrk="0">
              <a:lnSpc>
                <a:spcPct val="80000"/>
              </a:lnSpc>
              <a:defRPr lang="fi-FI" sz="4800"/>
            </a:lvl1pPr>
          </a:lstStyle>
          <a:p>
            <a:r>
              <a:rPr lang="fi-FI" smtClean="0"/>
              <a:t>Muokkaa perustyyl. napsautt.</a:t>
            </a:r>
            <a:endParaRPr lang="fi-FI" dirty="0"/>
          </a:p>
        </p:txBody>
      </p:sp>
      <p:sp>
        <p:nvSpPr>
          <p:cNvPr id="3" name="Alaotsikko 2"/>
          <p:cNvSpPr>
            <a:spLocks noGrp="1"/>
          </p:cNvSpPr>
          <p:nvPr>
            <p:ph type="subTitle" idx="1"/>
          </p:nvPr>
        </p:nvSpPr>
        <p:spPr>
          <a:xfrm>
            <a:off x="1828324" y="2089595"/>
            <a:ext cx="9141619" cy="886344"/>
          </a:xfrm>
        </p:spPr>
        <p:txBody>
          <a:bodyPr>
            <a:normAutofit/>
          </a:bodyPr>
          <a:lstStyle>
            <a:lvl1pPr marL="0" indent="0" algn="l" latinLnBrk="0">
              <a:buNone/>
              <a:defRPr lang="fi-FI" sz="2800">
                <a:solidFill>
                  <a:schemeClr val="accent1"/>
                </a:solidFill>
              </a:defRPr>
            </a:lvl1pPr>
            <a:lvl2pPr marL="609493" indent="0" algn="ctr" latinLnBrk="0">
              <a:buNone/>
              <a:defRPr lang="fi-FI">
                <a:solidFill>
                  <a:schemeClr val="tx1">
                    <a:tint val="75000"/>
                  </a:schemeClr>
                </a:solidFill>
              </a:defRPr>
            </a:lvl2pPr>
            <a:lvl3pPr marL="1218987" indent="0" algn="ctr" latinLnBrk="0">
              <a:buNone/>
              <a:defRPr lang="fi-FI">
                <a:solidFill>
                  <a:schemeClr val="tx1">
                    <a:tint val="75000"/>
                  </a:schemeClr>
                </a:solidFill>
              </a:defRPr>
            </a:lvl3pPr>
            <a:lvl4pPr marL="1828480" indent="0" algn="ctr" latinLnBrk="0">
              <a:buNone/>
              <a:defRPr lang="fi-FI">
                <a:solidFill>
                  <a:schemeClr val="tx1">
                    <a:tint val="75000"/>
                  </a:schemeClr>
                </a:solidFill>
              </a:defRPr>
            </a:lvl4pPr>
            <a:lvl5pPr marL="2437973" indent="0" algn="ctr" latinLnBrk="0">
              <a:buNone/>
              <a:defRPr lang="fi-FI">
                <a:solidFill>
                  <a:schemeClr val="tx1">
                    <a:tint val="75000"/>
                  </a:schemeClr>
                </a:solidFill>
              </a:defRPr>
            </a:lvl5pPr>
            <a:lvl6pPr marL="3047467" indent="0" algn="ctr" latinLnBrk="0">
              <a:buNone/>
              <a:defRPr lang="fi-FI">
                <a:solidFill>
                  <a:schemeClr val="tx1">
                    <a:tint val="75000"/>
                  </a:schemeClr>
                </a:solidFill>
              </a:defRPr>
            </a:lvl6pPr>
            <a:lvl7pPr marL="3656960" indent="0" algn="ctr" latinLnBrk="0">
              <a:buNone/>
              <a:defRPr lang="fi-FI">
                <a:solidFill>
                  <a:schemeClr val="tx1">
                    <a:tint val="75000"/>
                  </a:schemeClr>
                </a:solidFill>
              </a:defRPr>
            </a:lvl7pPr>
            <a:lvl8pPr marL="4266453" indent="0" algn="ctr" latinLnBrk="0">
              <a:buNone/>
              <a:defRPr lang="fi-FI">
                <a:solidFill>
                  <a:schemeClr val="tx1">
                    <a:tint val="75000"/>
                  </a:schemeClr>
                </a:solidFill>
              </a:defRPr>
            </a:lvl8pPr>
            <a:lvl9pPr marL="4875947" indent="0" algn="ctr" latinLnBrk="0">
              <a:buNone/>
              <a:defRPr lang="fi-FI">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fld id="{A7209051-6E81-43E8-9099-FF6A0C3DCFE8}" type="datetime1">
              <a:t>15.2.2019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a:xfrm>
            <a:off x="1218883" y="1600200"/>
            <a:ext cx="9751060" cy="4572000"/>
          </a:xfrm>
        </p:spPr>
        <p:txBody>
          <a:bodyPr vert="eaVert"/>
          <a:lstStyle>
            <a:lvl5pPr latinLnBrk="0">
              <a:defRPr lang="fi-FI"/>
            </a:lvl5pPr>
            <a:lvl6pPr latinLnBrk="0">
              <a:defRPr lang="fi-FI"/>
            </a:lvl6pPr>
            <a:lvl7pPr latinLnBrk="0">
              <a:defRPr lang="fi-FI"/>
            </a:lvl7pPr>
            <a:lvl8pPr latinLnBrk="0">
              <a:defRPr lang="fi-FI" baseline="0"/>
            </a:lvl8pPr>
            <a:lvl9pPr latinLnBrk="0">
              <a:defRPr lang="fi-FI"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DCEAB04-7709-4C1E-A61A-74684A0170FC}" type="datetime1">
              <a:t>15.2.2019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7" name="neliöt"/>
          <p:cNvGrpSpPr/>
          <p:nvPr/>
        </p:nvGrpSpPr>
        <p:grpSpPr>
          <a:xfrm rot="5400000">
            <a:off x="9583007" y="233864"/>
            <a:ext cx="1063300" cy="524046"/>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5" name="alaosan grafiikka"/>
          <p:cNvGrpSpPr/>
          <p:nvPr/>
        </p:nvGrpSpPr>
        <p:grpSpPr>
          <a:xfrm>
            <a:off x="0" y="5395517"/>
            <a:ext cx="12188825" cy="1462483"/>
            <a:chOff x="0" y="4046638"/>
            <a:chExt cx="9144000" cy="1096862"/>
          </a:xfrm>
        </p:grpSpPr>
        <p:sp>
          <p:nvSpPr>
            <p:cNvPr id="16" name="Puolivapaa piirto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Suorakulmio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i-FI"/>
            </a:p>
          </p:txBody>
        </p:sp>
      </p:grpSp>
      <p:sp>
        <p:nvSpPr>
          <p:cNvPr id="2" name="Pystysuora otsikko 1"/>
          <p:cNvSpPr>
            <a:spLocks noGrp="1"/>
          </p:cNvSpPr>
          <p:nvPr>
            <p:ph type="title" orient="vert"/>
          </p:nvPr>
        </p:nvSpPr>
        <p:spPr>
          <a:xfrm>
            <a:off x="9751060" y="1150514"/>
            <a:ext cx="1828324" cy="5021685"/>
          </a:xfrm>
        </p:spPr>
        <p:txBody>
          <a:bodyPr vert="eaVert">
            <a:normAutofit/>
          </a:bodyPr>
          <a:lstStyle>
            <a:lvl1pPr>
              <a:defRPr sz="3200"/>
            </a:lvl1pPr>
          </a:lstStyle>
          <a:p>
            <a:r>
              <a:rPr lang="fi-FI" smtClean="0"/>
              <a:t>Muokkaa perustyyl. napsautt.</a:t>
            </a:r>
            <a:endParaRPr lang="fi-FI"/>
          </a:p>
        </p:txBody>
      </p:sp>
      <p:sp>
        <p:nvSpPr>
          <p:cNvPr id="3" name="Pystysuoran tekstin paikkamerkki 2"/>
          <p:cNvSpPr>
            <a:spLocks noGrp="1"/>
          </p:cNvSpPr>
          <p:nvPr>
            <p:ph type="body" orient="vert" idx="1"/>
          </p:nvPr>
        </p:nvSpPr>
        <p:spPr>
          <a:xfrm>
            <a:off x="1218882" y="1150514"/>
            <a:ext cx="8227457" cy="5021685"/>
          </a:xfrm>
        </p:spPr>
        <p:txBody>
          <a:bodyPr vert="eaVert"/>
          <a:lstStyle>
            <a:lvl5pPr latinLnBrk="0">
              <a:defRPr lang="fi-FI"/>
            </a:lvl5pPr>
            <a:lvl6pPr latinLnBrk="0">
              <a:defRPr lang="fi-FI"/>
            </a:lvl6pPr>
            <a:lvl7pPr latinLnBrk="0">
              <a:defRPr lang="fi-FI"/>
            </a:lvl7pPr>
            <a:lvl8pPr latinLnBrk="0">
              <a:defRPr lang="fi-FI" baseline="0"/>
            </a:lvl8pPr>
            <a:lvl9pPr latinLnBrk="0">
              <a:defRPr lang="fi-FI"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C79BD0D-E0B1-4CED-AC65-708AC79EB9CD}" type="datetime1">
              <a:t>15.2.2019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lvl5pPr latinLnBrk="0">
              <a:defRPr lang="fi-FI"/>
            </a:lvl5pPr>
            <a:lvl6pPr latinLnBrk="0">
              <a:defRPr lang="fi-FI"/>
            </a:lvl6pPr>
            <a:lvl7pPr latinLnBrk="0">
              <a:defRPr lang="fi-FI"/>
            </a:lvl7pPr>
            <a:lvl8pPr latinLnBrk="0">
              <a:defRPr lang="fi-FI"/>
            </a:lvl8pPr>
            <a:lvl9pPr latinLnBrk="0">
              <a:defRPr lang="fi-FI"/>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CC3EA6D-DF0B-4D4B-B359-5F1D1D0E30A4}" type="datetime1">
              <a:t>15.2.2019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7" name="neliöt"/>
          <p:cNvGrpSpPr/>
          <p:nvPr/>
        </p:nvGrpSpPr>
        <p:grpSpPr>
          <a:xfrm>
            <a:off x="0" y="3124415"/>
            <a:ext cx="1622332" cy="805061"/>
            <a:chOff x="0" y="2343311"/>
            <a:chExt cx="1217066" cy="603796"/>
          </a:xfrm>
        </p:grpSpPr>
        <p:sp>
          <p:nvSpPr>
            <p:cNvPr id="8" name="Pyöristetty suorakulmio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yöristetty suorakulmio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aman puolen kulmista pyöristetty suorakulmio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9" name="alaosan grafiikka"/>
          <p:cNvGrpSpPr/>
          <p:nvPr/>
        </p:nvGrpSpPr>
        <p:grpSpPr>
          <a:xfrm>
            <a:off x="0" y="5409216"/>
            <a:ext cx="12188825" cy="1462483"/>
            <a:chOff x="0" y="4056912"/>
            <a:chExt cx="9144000" cy="1096862"/>
          </a:xfrm>
        </p:grpSpPr>
        <p:sp>
          <p:nvSpPr>
            <p:cNvPr id="20" name="Puolivapaa piirto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i-FI"/>
            </a:p>
          </p:txBody>
        </p:sp>
      </p:grpSp>
      <p:sp>
        <p:nvSpPr>
          <p:cNvPr id="2" name="Otsikko 1"/>
          <p:cNvSpPr>
            <a:spLocks noGrp="1"/>
          </p:cNvSpPr>
          <p:nvPr>
            <p:ph type="title"/>
          </p:nvPr>
        </p:nvSpPr>
        <p:spPr>
          <a:xfrm>
            <a:off x="1828324" y="1932518"/>
            <a:ext cx="9141619" cy="2105367"/>
          </a:xfrm>
        </p:spPr>
        <p:txBody>
          <a:bodyPr anchor="b">
            <a:normAutofit/>
          </a:bodyPr>
          <a:lstStyle>
            <a:lvl1pPr algn="l" latinLnBrk="0">
              <a:defRPr lang="fi-FI" sz="5400" b="0" cap="none" baseline="0"/>
            </a:lvl1pPr>
          </a:lstStyle>
          <a:p>
            <a:r>
              <a:rPr lang="fi-FI" smtClean="0"/>
              <a:t>Muokkaa perustyyl. napsautt.</a:t>
            </a:r>
            <a:endParaRPr lang="fi-FI" dirty="0"/>
          </a:p>
        </p:txBody>
      </p:sp>
      <p:sp>
        <p:nvSpPr>
          <p:cNvPr id="3" name="Tekstin paikkamerkki 2"/>
          <p:cNvSpPr>
            <a:spLocks noGrp="1"/>
          </p:cNvSpPr>
          <p:nvPr>
            <p:ph type="body" idx="1"/>
          </p:nvPr>
        </p:nvSpPr>
        <p:spPr>
          <a:xfrm>
            <a:off x="1828324" y="4084264"/>
            <a:ext cx="9141619" cy="933297"/>
          </a:xfrm>
        </p:spPr>
        <p:txBody>
          <a:bodyPr anchor="t">
            <a:normAutofit/>
          </a:bodyPr>
          <a:lstStyle>
            <a:lvl1pPr marL="0" indent="0" latinLnBrk="0">
              <a:buNone/>
              <a:defRPr lang="fi-FI" sz="2800">
                <a:solidFill>
                  <a:schemeClr val="accent1"/>
                </a:solidFill>
              </a:defRPr>
            </a:lvl1pPr>
            <a:lvl2pPr marL="609493" indent="0" latinLnBrk="0">
              <a:buNone/>
              <a:defRPr lang="fi-FI" sz="2400">
                <a:solidFill>
                  <a:schemeClr val="tx1">
                    <a:tint val="75000"/>
                  </a:schemeClr>
                </a:solidFill>
              </a:defRPr>
            </a:lvl2pPr>
            <a:lvl3pPr marL="1218987" indent="0" latinLnBrk="0">
              <a:buNone/>
              <a:defRPr lang="fi-FI" sz="2100">
                <a:solidFill>
                  <a:schemeClr val="tx1">
                    <a:tint val="75000"/>
                  </a:schemeClr>
                </a:solidFill>
              </a:defRPr>
            </a:lvl3pPr>
            <a:lvl4pPr marL="1828480" indent="0" latinLnBrk="0">
              <a:buNone/>
              <a:defRPr lang="fi-FI" sz="1900">
                <a:solidFill>
                  <a:schemeClr val="tx1">
                    <a:tint val="75000"/>
                  </a:schemeClr>
                </a:solidFill>
              </a:defRPr>
            </a:lvl4pPr>
            <a:lvl5pPr marL="2437973" indent="0" latinLnBrk="0">
              <a:buNone/>
              <a:defRPr lang="fi-FI" sz="1900">
                <a:solidFill>
                  <a:schemeClr val="tx1">
                    <a:tint val="75000"/>
                  </a:schemeClr>
                </a:solidFill>
              </a:defRPr>
            </a:lvl5pPr>
            <a:lvl6pPr marL="3047467" indent="0" latinLnBrk="0">
              <a:buNone/>
              <a:defRPr lang="fi-FI" sz="1900">
                <a:solidFill>
                  <a:schemeClr val="tx1">
                    <a:tint val="75000"/>
                  </a:schemeClr>
                </a:solidFill>
              </a:defRPr>
            </a:lvl6pPr>
            <a:lvl7pPr marL="3656960" indent="0" latinLnBrk="0">
              <a:buNone/>
              <a:defRPr lang="fi-FI" sz="1900">
                <a:solidFill>
                  <a:schemeClr val="tx1">
                    <a:tint val="75000"/>
                  </a:schemeClr>
                </a:solidFill>
              </a:defRPr>
            </a:lvl7pPr>
            <a:lvl8pPr marL="4266453" indent="0" latinLnBrk="0">
              <a:buNone/>
              <a:defRPr lang="fi-FI" sz="1900">
                <a:solidFill>
                  <a:schemeClr val="tx1">
                    <a:tint val="75000"/>
                  </a:schemeClr>
                </a:solidFill>
              </a:defRPr>
            </a:lvl8pPr>
            <a:lvl9pPr marL="4875947" indent="0" latinLnBrk="0">
              <a:buNone/>
              <a:defRPr lang="fi-FI" sz="19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977EDB99-15BC-4479-BAC5-1E502E66917A}" type="datetime1">
              <a:t>15.2.2019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218882" y="1600200"/>
            <a:ext cx="4875530" cy="4572000"/>
          </a:xfrm>
        </p:spPr>
        <p:txBody>
          <a:bodyPr>
            <a:normAutofit/>
          </a:bodyPr>
          <a:lstStyle>
            <a:lvl1pPr latinLnBrk="0">
              <a:defRPr lang="fi-FI" sz="2400"/>
            </a:lvl1pPr>
            <a:lvl2pPr latinLnBrk="0">
              <a:defRPr lang="fi-FI" sz="2000"/>
            </a:lvl2pPr>
            <a:lvl3pPr latinLnBrk="0">
              <a:defRPr lang="fi-FI" sz="1800"/>
            </a:lvl3pPr>
            <a:lvl4pPr latinLnBrk="0">
              <a:defRPr lang="fi-FI" sz="1800"/>
            </a:lvl4pPr>
            <a:lvl5pPr latinLnBrk="0">
              <a:defRPr lang="fi-FI" sz="1800"/>
            </a:lvl5pPr>
            <a:lvl6pPr latinLnBrk="0">
              <a:defRPr lang="fi-FI" sz="2000"/>
            </a:lvl6pPr>
            <a:lvl7pPr latinLnBrk="0">
              <a:defRPr lang="fi-FI" sz="2000"/>
            </a:lvl7pPr>
            <a:lvl8pPr latinLnBrk="0">
              <a:defRPr lang="fi-FI" sz="2000"/>
            </a:lvl8pPr>
            <a:lvl9pPr latinLnBrk="0">
              <a:defRPr lang="fi-FI"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094412" y="1600200"/>
            <a:ext cx="4875530" cy="4572000"/>
          </a:xfrm>
        </p:spPr>
        <p:txBody>
          <a:bodyPr>
            <a:normAutofit/>
          </a:bodyPr>
          <a:lstStyle>
            <a:lvl1pPr latinLnBrk="0">
              <a:defRPr lang="fi-FI" sz="2400"/>
            </a:lvl1pPr>
            <a:lvl2pPr latinLnBrk="0">
              <a:defRPr lang="fi-FI" sz="2000"/>
            </a:lvl2pPr>
            <a:lvl3pPr latinLnBrk="0">
              <a:defRPr lang="fi-FI" sz="1800"/>
            </a:lvl3pPr>
            <a:lvl4pPr latinLnBrk="0">
              <a:defRPr lang="fi-FI" sz="1800"/>
            </a:lvl4pPr>
            <a:lvl5pPr latinLnBrk="0">
              <a:defRPr lang="fi-FI" sz="1800"/>
            </a:lvl5pPr>
            <a:lvl6pPr latinLnBrk="0">
              <a:defRPr lang="fi-FI" sz="2000"/>
            </a:lvl6pPr>
            <a:lvl7pPr latinLnBrk="0">
              <a:defRPr lang="fi-FI" sz="2000"/>
            </a:lvl7pPr>
            <a:lvl8pPr latinLnBrk="0">
              <a:defRPr lang="fi-FI" sz="2000"/>
            </a:lvl8pPr>
            <a:lvl9pPr latinLnBrk="0">
              <a:defRPr lang="fi-FI"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4"/>
          <p:cNvSpPr>
            <a:spLocks noGrp="1"/>
          </p:cNvSpPr>
          <p:nvPr>
            <p:ph type="dt" sz="half" idx="10"/>
          </p:nvPr>
        </p:nvSpPr>
        <p:spPr/>
        <p:txBody>
          <a:bodyPr/>
          <a:lstStyle/>
          <a:p>
            <a:fld id="{4067C2A3-CD19-48AB-9F64-ECCF75182EDD}" type="datetime1">
              <a:t>15.2.2019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1218883" y="152400"/>
            <a:ext cx="9751060" cy="1295400"/>
          </a:xfrm>
        </p:spPr>
        <p:txBody>
          <a:bodyPr/>
          <a:lstStyle>
            <a:lvl1pPr latinLnBrk="0">
              <a:defRPr lang="fi-FI"/>
            </a:lvl1pPr>
          </a:lstStyle>
          <a:p>
            <a:r>
              <a:rPr lang="fi-FI" smtClean="0"/>
              <a:t>Muokkaa perustyyl. napsautt.</a:t>
            </a:r>
            <a:endParaRPr lang="fi-FI"/>
          </a:p>
        </p:txBody>
      </p:sp>
      <p:sp>
        <p:nvSpPr>
          <p:cNvPr id="3" name="Tekstin paikkamerkki 2"/>
          <p:cNvSpPr>
            <a:spLocks noGrp="1"/>
          </p:cNvSpPr>
          <p:nvPr>
            <p:ph type="body" idx="1"/>
          </p:nvPr>
        </p:nvSpPr>
        <p:spPr>
          <a:xfrm>
            <a:off x="1218882" y="1596571"/>
            <a:ext cx="4875530" cy="816429"/>
          </a:xfrm>
        </p:spPr>
        <p:txBody>
          <a:bodyPr anchor="ctr">
            <a:normAutofit/>
          </a:bodyPr>
          <a:lstStyle>
            <a:lvl1pPr marL="0" indent="0" latinLnBrk="0">
              <a:buNone/>
              <a:defRPr lang="fi-FI" sz="2400" b="0">
                <a:solidFill>
                  <a:schemeClr val="accent1"/>
                </a:solidFill>
              </a:defRPr>
            </a:lvl1pPr>
            <a:lvl2pPr marL="609493" indent="0" latinLnBrk="0">
              <a:buNone/>
              <a:defRPr lang="fi-FI" sz="2700" b="1"/>
            </a:lvl2pPr>
            <a:lvl3pPr marL="1218987" indent="0" latinLnBrk="0">
              <a:buNone/>
              <a:defRPr lang="fi-FI" sz="2400" b="1"/>
            </a:lvl3pPr>
            <a:lvl4pPr marL="1828480" indent="0" latinLnBrk="0">
              <a:buNone/>
              <a:defRPr lang="fi-FI" sz="2100" b="1"/>
            </a:lvl4pPr>
            <a:lvl5pPr marL="2437973" indent="0" latinLnBrk="0">
              <a:buNone/>
              <a:defRPr lang="fi-FI" sz="2100" b="1"/>
            </a:lvl5pPr>
            <a:lvl6pPr marL="3047467" indent="0" latinLnBrk="0">
              <a:buNone/>
              <a:defRPr lang="fi-FI" sz="2100" b="1"/>
            </a:lvl6pPr>
            <a:lvl7pPr marL="3656960" indent="0" latinLnBrk="0">
              <a:buNone/>
              <a:defRPr lang="fi-FI" sz="2100" b="1"/>
            </a:lvl7pPr>
            <a:lvl8pPr marL="4266453" indent="0" latinLnBrk="0">
              <a:buNone/>
              <a:defRPr lang="fi-FI" sz="2100" b="1"/>
            </a:lvl8pPr>
            <a:lvl9pPr marL="4875947" indent="0" latinLnBrk="0">
              <a:buNone/>
              <a:defRPr lang="fi-FI" sz="2100" b="1"/>
            </a:lvl9pPr>
          </a:lstStyle>
          <a:p>
            <a:pPr lvl="0"/>
            <a:r>
              <a:rPr lang="fi-FI" smtClean="0"/>
              <a:t>Muokkaa tekstin perustyylejä napsauttamalla</a:t>
            </a:r>
          </a:p>
        </p:txBody>
      </p:sp>
      <p:sp>
        <p:nvSpPr>
          <p:cNvPr id="4" name="Sisällön paikkamerkki 3"/>
          <p:cNvSpPr>
            <a:spLocks noGrp="1"/>
          </p:cNvSpPr>
          <p:nvPr>
            <p:ph sz="half" idx="2"/>
          </p:nvPr>
        </p:nvSpPr>
        <p:spPr>
          <a:xfrm>
            <a:off x="1218882" y="2413000"/>
            <a:ext cx="4875530" cy="3759199"/>
          </a:xfrm>
        </p:spPr>
        <p:txBody>
          <a:bodyPr>
            <a:normAutofit/>
          </a:bodyPr>
          <a:lstStyle>
            <a:lvl1pPr latinLnBrk="0">
              <a:defRPr lang="fi-FI" sz="2400"/>
            </a:lvl1pPr>
            <a:lvl2pPr latinLnBrk="0">
              <a:defRPr lang="fi-FI" sz="2000"/>
            </a:lvl2pPr>
            <a:lvl3pPr latinLnBrk="0">
              <a:defRPr lang="fi-FI" sz="1800"/>
            </a:lvl3pPr>
            <a:lvl4pPr latinLnBrk="0">
              <a:defRPr lang="fi-FI" sz="1800"/>
            </a:lvl4pPr>
            <a:lvl5pPr latinLnBrk="0">
              <a:defRPr lang="fi-FI" sz="1800"/>
            </a:lvl5pPr>
            <a:lvl6pPr latinLnBrk="0">
              <a:defRPr lang="fi-FI" sz="2000"/>
            </a:lvl6pPr>
            <a:lvl7pPr latinLnBrk="0">
              <a:defRPr lang="fi-FI" sz="2000"/>
            </a:lvl7pPr>
            <a:lvl8pPr latinLnBrk="0">
              <a:defRPr lang="fi-FI" sz="2000" baseline="0"/>
            </a:lvl8pPr>
            <a:lvl9pPr latinLnBrk="0">
              <a:defRPr lang="fi-FI" sz="20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094412" y="1596571"/>
            <a:ext cx="4875530" cy="816429"/>
          </a:xfrm>
        </p:spPr>
        <p:txBody>
          <a:bodyPr anchor="ctr">
            <a:normAutofit/>
          </a:bodyPr>
          <a:lstStyle>
            <a:lvl1pPr marL="0" indent="0" latinLnBrk="0">
              <a:buNone/>
              <a:defRPr lang="fi-FI" sz="2400" b="0">
                <a:solidFill>
                  <a:schemeClr val="accent1"/>
                </a:solidFill>
              </a:defRPr>
            </a:lvl1pPr>
            <a:lvl2pPr marL="609493" indent="0" latinLnBrk="0">
              <a:buNone/>
              <a:defRPr lang="fi-FI" sz="2700" b="1"/>
            </a:lvl2pPr>
            <a:lvl3pPr marL="1218987" indent="0" latinLnBrk="0">
              <a:buNone/>
              <a:defRPr lang="fi-FI" sz="2400" b="1"/>
            </a:lvl3pPr>
            <a:lvl4pPr marL="1828480" indent="0" latinLnBrk="0">
              <a:buNone/>
              <a:defRPr lang="fi-FI" sz="2100" b="1"/>
            </a:lvl4pPr>
            <a:lvl5pPr marL="2437973" indent="0" latinLnBrk="0">
              <a:buNone/>
              <a:defRPr lang="fi-FI" sz="2100" b="1"/>
            </a:lvl5pPr>
            <a:lvl6pPr marL="3047467" indent="0" latinLnBrk="0">
              <a:buNone/>
              <a:defRPr lang="fi-FI" sz="2100" b="1"/>
            </a:lvl6pPr>
            <a:lvl7pPr marL="3656960" indent="0" latinLnBrk="0">
              <a:buNone/>
              <a:defRPr lang="fi-FI" sz="2100" b="1"/>
            </a:lvl7pPr>
            <a:lvl8pPr marL="4266453" indent="0" latinLnBrk="0">
              <a:buNone/>
              <a:defRPr lang="fi-FI" sz="2100" b="1"/>
            </a:lvl8pPr>
            <a:lvl9pPr marL="4875947" indent="0" latinLnBrk="0">
              <a:buNone/>
              <a:defRPr lang="fi-FI" sz="2100" b="1"/>
            </a:lvl9pPr>
          </a:lstStyle>
          <a:p>
            <a:pPr lvl="0"/>
            <a:r>
              <a:rPr lang="fi-FI" smtClean="0"/>
              <a:t>Muokkaa tekstin perustyylejä napsauttamalla</a:t>
            </a:r>
          </a:p>
        </p:txBody>
      </p:sp>
      <p:sp>
        <p:nvSpPr>
          <p:cNvPr id="6" name="Sisällön paikkamerkki 5"/>
          <p:cNvSpPr>
            <a:spLocks noGrp="1"/>
          </p:cNvSpPr>
          <p:nvPr>
            <p:ph sz="quarter" idx="4"/>
          </p:nvPr>
        </p:nvSpPr>
        <p:spPr>
          <a:xfrm>
            <a:off x="6094412" y="2413000"/>
            <a:ext cx="4875530" cy="3759199"/>
          </a:xfrm>
        </p:spPr>
        <p:txBody>
          <a:bodyPr>
            <a:normAutofit/>
          </a:bodyPr>
          <a:lstStyle>
            <a:lvl1pPr latinLnBrk="0">
              <a:defRPr lang="fi-FI" sz="2400"/>
            </a:lvl1pPr>
            <a:lvl2pPr latinLnBrk="0">
              <a:defRPr lang="fi-FI" sz="2000"/>
            </a:lvl2pPr>
            <a:lvl3pPr latinLnBrk="0">
              <a:defRPr lang="fi-FI" sz="1800"/>
            </a:lvl3pPr>
            <a:lvl4pPr latinLnBrk="0">
              <a:defRPr lang="fi-FI" sz="1800"/>
            </a:lvl4pPr>
            <a:lvl5pPr latinLnBrk="0">
              <a:defRPr lang="fi-FI" sz="1800"/>
            </a:lvl5pPr>
            <a:lvl6pPr latinLnBrk="0">
              <a:defRPr lang="fi-FI" sz="2000"/>
            </a:lvl6pPr>
            <a:lvl7pPr latinLnBrk="0">
              <a:defRPr lang="fi-FI" sz="2000"/>
            </a:lvl7pPr>
            <a:lvl8pPr latinLnBrk="0">
              <a:defRPr lang="fi-FI" sz="2000" baseline="0"/>
            </a:lvl8pPr>
            <a:lvl9pPr latinLnBrk="0">
              <a:defRPr lang="fi-FI" sz="2000" baseline="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p:txBody>
          <a:bodyPr/>
          <a:lstStyle/>
          <a:p>
            <a:fld id="{0363E8C1-7C87-4705-AB97-8CD17D208E3F}" type="datetime1">
              <a:t>15.2.2019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E20C624E-DF92-4841-B9B9-DD11AA239B85}" type="datetime1">
              <a:t>15.2.2019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grpSp>
        <p:nvGrpSpPr>
          <p:cNvPr id="8" name="alaosan grafiikka"/>
          <p:cNvGrpSpPr/>
          <p:nvPr/>
        </p:nvGrpSpPr>
        <p:grpSpPr>
          <a:xfrm>
            <a:off x="0" y="5409216"/>
            <a:ext cx="12188825" cy="1462483"/>
            <a:chOff x="0" y="4056912"/>
            <a:chExt cx="9144000" cy="1096862"/>
          </a:xfrm>
        </p:grpSpPr>
        <p:sp>
          <p:nvSpPr>
            <p:cNvPr id="9" name="Puolivapaa piirto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i-FI"/>
            </a:p>
          </p:txBody>
        </p:sp>
      </p:grpSp>
      <p:sp>
        <p:nvSpPr>
          <p:cNvPr id="2" name="Päivämäärän paikkamerkki 1"/>
          <p:cNvSpPr>
            <a:spLocks noGrp="1"/>
          </p:cNvSpPr>
          <p:nvPr>
            <p:ph type="dt" sz="half" idx="10"/>
          </p:nvPr>
        </p:nvSpPr>
        <p:spPr/>
        <p:txBody>
          <a:bodyPr/>
          <a:lstStyle/>
          <a:p>
            <a:fld id="{FBDA3AE1-4360-4D5B-BDBC-656B872DD533}" type="datetime1">
              <a:t>15.2.2019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isältö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218883" y="152400"/>
            <a:ext cx="9751060" cy="1295400"/>
          </a:xfrm>
        </p:spPr>
        <p:txBody>
          <a:bodyPr anchor="b">
            <a:normAutofit/>
          </a:bodyPr>
          <a:lstStyle>
            <a:lvl1pPr algn="l" latinLnBrk="0">
              <a:defRPr lang="fi-FI" sz="3600" b="0"/>
            </a:lvl1pPr>
          </a:lstStyle>
          <a:p>
            <a:r>
              <a:rPr lang="fi-FI" smtClean="0"/>
              <a:t>Muokkaa perustyyl. napsautt.</a:t>
            </a:r>
            <a:endParaRPr lang="fi-FI"/>
          </a:p>
        </p:txBody>
      </p:sp>
      <p:sp>
        <p:nvSpPr>
          <p:cNvPr id="3" name="Sisällön paikkamerkki 2"/>
          <p:cNvSpPr>
            <a:spLocks noGrp="1"/>
          </p:cNvSpPr>
          <p:nvPr>
            <p:ph idx="1"/>
          </p:nvPr>
        </p:nvSpPr>
        <p:spPr>
          <a:xfrm>
            <a:off x="4875530" y="1600200"/>
            <a:ext cx="6094413" cy="4572000"/>
          </a:xfrm>
        </p:spPr>
        <p:txBody>
          <a:bodyPr>
            <a:normAutofit/>
          </a:bodyPr>
          <a:lstStyle>
            <a:lvl1pPr latinLnBrk="0">
              <a:defRPr lang="fi-FI" sz="2400"/>
            </a:lvl1pPr>
            <a:lvl2pPr latinLnBrk="0">
              <a:defRPr lang="fi-FI" sz="2000"/>
            </a:lvl2pPr>
            <a:lvl3pPr latinLnBrk="0">
              <a:defRPr lang="fi-FI" sz="1800"/>
            </a:lvl3pPr>
            <a:lvl4pPr latinLnBrk="0">
              <a:defRPr lang="fi-FI" sz="1800"/>
            </a:lvl4pPr>
            <a:lvl5pPr latinLnBrk="0">
              <a:defRPr lang="fi-FI" sz="1800"/>
            </a:lvl5pPr>
            <a:lvl6pPr latinLnBrk="0">
              <a:defRPr lang="fi-FI" sz="2000"/>
            </a:lvl6pPr>
            <a:lvl7pPr latinLnBrk="0">
              <a:defRPr lang="fi-FI" sz="2000"/>
            </a:lvl7pPr>
            <a:lvl8pPr latinLnBrk="0">
              <a:defRPr lang="fi-FI" sz="2000"/>
            </a:lvl8pPr>
            <a:lvl9pPr latinLnBrk="0">
              <a:defRPr lang="fi-FI"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1218883" y="1600202"/>
            <a:ext cx="3453500" cy="4571999"/>
          </a:xfrm>
        </p:spPr>
        <p:txBody>
          <a:bodyPr>
            <a:normAutofit/>
          </a:bodyPr>
          <a:lstStyle>
            <a:lvl1pPr marL="0" indent="0" latinLnBrk="0">
              <a:buNone/>
              <a:defRPr lang="fi-FI" sz="2400">
                <a:solidFill>
                  <a:schemeClr val="accent1"/>
                </a:solidFill>
              </a:defRPr>
            </a:lvl1pPr>
            <a:lvl2pPr marL="609493" indent="0" latinLnBrk="0">
              <a:buNone/>
              <a:defRPr lang="fi-FI" sz="1600"/>
            </a:lvl2pPr>
            <a:lvl3pPr marL="1218987" indent="0" latinLnBrk="0">
              <a:buNone/>
              <a:defRPr lang="fi-FI" sz="1300"/>
            </a:lvl3pPr>
            <a:lvl4pPr marL="1828480" indent="0" latinLnBrk="0">
              <a:buNone/>
              <a:defRPr lang="fi-FI" sz="1200"/>
            </a:lvl4pPr>
            <a:lvl5pPr marL="2437973" indent="0" latinLnBrk="0">
              <a:buNone/>
              <a:defRPr lang="fi-FI" sz="1200"/>
            </a:lvl5pPr>
            <a:lvl6pPr marL="3047467" indent="0" latinLnBrk="0">
              <a:buNone/>
              <a:defRPr lang="fi-FI" sz="1200"/>
            </a:lvl6pPr>
            <a:lvl7pPr marL="3656960" indent="0" latinLnBrk="0">
              <a:buNone/>
              <a:defRPr lang="fi-FI" sz="1200"/>
            </a:lvl7pPr>
            <a:lvl8pPr marL="4266453" indent="0" latinLnBrk="0">
              <a:buNone/>
              <a:defRPr lang="fi-FI" sz="1200"/>
            </a:lvl8pPr>
            <a:lvl9pPr marL="4875947" indent="0" latinLnBrk="0">
              <a:buNone/>
              <a:defRPr lang="fi-FI" sz="12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0990708-46A4-4851-883E-8DFB8939107E}" type="datetime1">
              <a:t>15.2.2019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1218883" y="152400"/>
            <a:ext cx="9751060" cy="1295400"/>
          </a:xfrm>
        </p:spPr>
        <p:txBody>
          <a:bodyPr anchor="b">
            <a:normAutofit/>
          </a:bodyPr>
          <a:lstStyle>
            <a:lvl1pPr algn="l" latinLnBrk="0">
              <a:defRPr lang="fi-FI" sz="3600" b="0"/>
            </a:lvl1pPr>
          </a:lstStyle>
          <a:p>
            <a:r>
              <a:rPr lang="fi-FI" smtClean="0"/>
              <a:t>Muokkaa perustyyl. napsautt.</a:t>
            </a:r>
            <a:endParaRPr lang="fi-FI"/>
          </a:p>
        </p:txBody>
      </p:sp>
      <p:sp>
        <p:nvSpPr>
          <p:cNvPr id="3" name="Kuvan paikkamerkki 2"/>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latinLnBrk="0">
              <a:buNone/>
              <a:defRPr lang="fi-FI" sz="2700"/>
            </a:lvl1pPr>
            <a:lvl2pPr marL="609493" indent="0" latinLnBrk="0">
              <a:buNone/>
              <a:defRPr lang="fi-FI" sz="3700"/>
            </a:lvl2pPr>
            <a:lvl3pPr marL="1218987" indent="0" latinLnBrk="0">
              <a:buNone/>
              <a:defRPr lang="fi-FI" sz="3200"/>
            </a:lvl3pPr>
            <a:lvl4pPr marL="1828480" indent="0" latinLnBrk="0">
              <a:buNone/>
              <a:defRPr lang="fi-FI" sz="2700"/>
            </a:lvl4pPr>
            <a:lvl5pPr marL="2437973" indent="0" latinLnBrk="0">
              <a:buNone/>
              <a:defRPr lang="fi-FI" sz="2700"/>
            </a:lvl5pPr>
            <a:lvl6pPr marL="3047467" indent="0" latinLnBrk="0">
              <a:buNone/>
              <a:defRPr lang="fi-FI" sz="2700"/>
            </a:lvl6pPr>
            <a:lvl7pPr marL="3656960" indent="0" latinLnBrk="0">
              <a:buNone/>
              <a:defRPr lang="fi-FI" sz="2700"/>
            </a:lvl7pPr>
            <a:lvl8pPr marL="4266453" indent="0" latinLnBrk="0">
              <a:buNone/>
              <a:defRPr lang="fi-FI" sz="2700"/>
            </a:lvl8pPr>
            <a:lvl9pPr marL="4875947" indent="0" latinLnBrk="0">
              <a:buNone/>
              <a:defRPr lang="fi-FI" sz="2700"/>
            </a:lvl9pPr>
          </a:lstStyle>
          <a:p>
            <a:r>
              <a:rPr lang="fi-FI" smtClean="0"/>
              <a:t>Lisää kuva napsauttamalla kuvaketta</a:t>
            </a:r>
            <a:endParaRPr lang="fi-FI"/>
          </a:p>
        </p:txBody>
      </p:sp>
      <p:sp>
        <p:nvSpPr>
          <p:cNvPr id="4" name="Tekstin paikkamerkki 3"/>
          <p:cNvSpPr>
            <a:spLocks noGrp="1"/>
          </p:cNvSpPr>
          <p:nvPr>
            <p:ph type="body" sz="half" idx="2"/>
          </p:nvPr>
        </p:nvSpPr>
        <p:spPr>
          <a:xfrm>
            <a:off x="8125883" y="1600200"/>
            <a:ext cx="2844059" cy="3759200"/>
          </a:xfrm>
        </p:spPr>
        <p:txBody>
          <a:bodyPr anchor="b">
            <a:normAutofit/>
          </a:bodyPr>
          <a:lstStyle>
            <a:lvl1pPr marL="0" indent="0" latinLnBrk="0">
              <a:buNone/>
              <a:defRPr lang="fi-FI" sz="2400">
                <a:solidFill>
                  <a:schemeClr val="accent1"/>
                </a:solidFill>
              </a:defRPr>
            </a:lvl1pPr>
            <a:lvl2pPr marL="609493" indent="0" latinLnBrk="0">
              <a:buNone/>
              <a:defRPr lang="fi-FI" sz="1600"/>
            </a:lvl2pPr>
            <a:lvl3pPr marL="1218987" indent="0" latinLnBrk="0">
              <a:buNone/>
              <a:defRPr lang="fi-FI" sz="1300"/>
            </a:lvl3pPr>
            <a:lvl4pPr marL="1828480" indent="0" latinLnBrk="0">
              <a:buNone/>
              <a:defRPr lang="fi-FI" sz="1200"/>
            </a:lvl4pPr>
            <a:lvl5pPr marL="2437973" indent="0" latinLnBrk="0">
              <a:buNone/>
              <a:defRPr lang="fi-FI" sz="1200"/>
            </a:lvl5pPr>
            <a:lvl6pPr marL="3047467" indent="0" latinLnBrk="0">
              <a:buNone/>
              <a:defRPr lang="fi-FI" sz="1200"/>
            </a:lvl6pPr>
            <a:lvl7pPr marL="3656960" indent="0" latinLnBrk="0">
              <a:buNone/>
              <a:defRPr lang="fi-FI" sz="1200"/>
            </a:lvl7pPr>
            <a:lvl8pPr marL="4266453" indent="0" latinLnBrk="0">
              <a:buNone/>
              <a:defRPr lang="fi-FI" sz="1200"/>
            </a:lvl8pPr>
            <a:lvl9pPr marL="4875947" indent="0" latinLnBrk="0">
              <a:buNone/>
              <a:defRPr lang="fi-FI" sz="12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AE88EFFC-86AE-4294-A319-CAFC2651994B}" type="datetime1">
              <a:t>15.2.2019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4C99D79-8A4B-4031-B1E0-AF26F8EDF2BC}" type="slidenum">
              <a:t>‹#›</a:t>
            </a:fld>
            <a:endParaRPr lang="fi-FI"/>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alaosan grafiikka"/>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ahoma" panose="020B0604030504040204" pitchFamily="34" charset="0"/>
                <a:ea typeface="Tahoma" panose="020B0604030504040204" pitchFamily="34" charset="0"/>
                <a:cs typeface="Tahoma" panose="020B0604030504040204" pitchFamily="34" charset="0"/>
              </a:endParaRPr>
            </a:p>
          </p:txBody>
        </p:sp>
        <p:sp>
          <p:nvSpPr>
            <p:cNvPr id="18" name="Suorakulmio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i-FI">
                <a:latin typeface="Tahoma" panose="020B0604030504040204" pitchFamily="34" charset="0"/>
                <a:ea typeface="Tahoma" panose="020B0604030504040204" pitchFamily="34" charset="0"/>
                <a:cs typeface="Tahoma" panose="020B0604030504040204" pitchFamily="34" charset="0"/>
              </a:endParaRPr>
            </a:p>
          </p:txBody>
        </p:sp>
      </p:grpSp>
      <p:grpSp>
        <p:nvGrpSpPr>
          <p:cNvPr id="7" name="neliöt"/>
          <p:cNvGrpSpPr/>
          <p:nvPr/>
        </p:nvGrpSpPr>
        <p:grpSpPr>
          <a:xfrm>
            <a:off x="1" y="800551"/>
            <a:ext cx="1063023" cy="524183"/>
            <a:chOff x="0" y="452558"/>
            <a:chExt cx="914400" cy="524182"/>
          </a:xfrm>
        </p:grpSpPr>
        <p:sp>
          <p:nvSpPr>
            <p:cNvPr id="8" name="Pyöristetty suorakulmio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ahoma" panose="020B0604030504040204" pitchFamily="34" charset="0"/>
                <a:ea typeface="Tahoma" panose="020B0604030504040204" pitchFamily="34" charset="0"/>
                <a:cs typeface="Tahoma" panose="020B0604030504040204" pitchFamily="34" charset="0"/>
              </a:endParaRPr>
            </a:p>
          </p:txBody>
        </p:sp>
        <p:sp>
          <p:nvSpPr>
            <p:cNvPr id="9" name="Pyöristetty suorakulmio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ahoma" panose="020B0604030504040204" pitchFamily="34" charset="0"/>
                <a:ea typeface="Tahoma" panose="020B0604030504040204" pitchFamily="34" charset="0"/>
                <a:cs typeface="Tahoma" panose="020B0604030504040204" pitchFamily="34" charset="0"/>
              </a:endParaRPr>
            </a:p>
          </p:txBody>
        </p:sp>
        <p:sp>
          <p:nvSpPr>
            <p:cNvPr id="10" name="Saman puolen kulmista pyöristetty suorakulmio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atin typeface="Tahoma" panose="020B0604030504040204" pitchFamily="34" charset="0"/>
                <a:ea typeface="Tahoma" panose="020B0604030504040204" pitchFamily="34" charset="0"/>
                <a:cs typeface="Tahoma" panose="020B0604030504040204" pitchFamily="34" charset="0"/>
              </a:endParaRPr>
            </a:p>
          </p:txBody>
        </p:sp>
      </p:grpSp>
      <p:sp>
        <p:nvSpPr>
          <p:cNvPr id="5" name="Alatunnisteen paikkamerkki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latinLnBrk="0">
              <a:defRPr lang="fi-FI"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i-FI"/>
          </a:p>
        </p:txBody>
      </p:sp>
      <p:sp>
        <p:nvSpPr>
          <p:cNvPr id="2" name="Otsikon paikkamerkki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fi-FI" dirty="0"/>
              <a:t>Muokkaa otsikon perustyyliä napsauttamalla</a:t>
            </a:r>
          </a:p>
        </p:txBody>
      </p:sp>
      <p:sp>
        <p:nvSpPr>
          <p:cNvPr id="3" name="Tekstin paikkamerkki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latinLnBrk="0">
              <a:defRPr lang="fi-FI"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D29E8617-6EA8-4B97-A5E8-E18E98765EE2}" type="datetime1">
              <a:rPr lang="fi-FI" smtClean="0"/>
              <a:pPr/>
              <a:t>15.2.2019</a:t>
            </a:fld>
            <a:endParaRPr lang="fi-FI"/>
          </a:p>
        </p:txBody>
      </p:sp>
      <p:sp>
        <p:nvSpPr>
          <p:cNvPr id="6" name="Dian numeron paikkamerkki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latinLnBrk="0">
              <a:defRPr lang="fi-FI"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34C99D79-8A4B-4031-B1E0-AF26F8EDF2BC}" type="slidenum">
              <a:rPr lang="fi-FI" smtClean="0"/>
              <a:pPr/>
              <a:t>‹#›</a:t>
            </a:fld>
            <a:endParaRPr lang="fi-FI"/>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spcBef>
          <a:spcPct val="0"/>
        </a:spcBef>
        <a:buNone/>
        <a:defRPr lang="fi-FI" sz="3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lang="fi-FI"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5772" indent="-304747" algn="l" defTabSz="1218987" rtl="0" eaLnBrk="1" latinLnBrk="0" hangingPunct="1">
        <a:lnSpc>
          <a:spcPct val="90000"/>
        </a:lnSpc>
        <a:spcBef>
          <a:spcPts val="1200"/>
        </a:spcBef>
        <a:buClr>
          <a:schemeClr val="accent1"/>
        </a:buClr>
        <a:buFont typeface="Arial" pitchFamily="34" charset="0"/>
        <a:buChar char="–"/>
        <a:defRPr lang="fi-FI"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6797"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57822"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108847"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59872"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9pPr>
    </p:bodyStyle>
    <p:otherStyle>
      <a:defPPr>
        <a:defRPr lang="fi-FI"/>
      </a:defPPr>
      <a:lvl1pPr marL="0" algn="l" defTabSz="1218987" rtl="0" eaLnBrk="1" latinLnBrk="0" hangingPunct="1">
        <a:defRPr lang="fi-FI" sz="2400" kern="1200">
          <a:solidFill>
            <a:schemeClr val="tx1"/>
          </a:solidFill>
          <a:latin typeface="+mn-lt"/>
          <a:ea typeface="+mn-ea"/>
          <a:cs typeface="+mn-cs"/>
        </a:defRPr>
      </a:lvl1pPr>
      <a:lvl2pPr marL="609493" algn="l" defTabSz="1218987" rtl="0" eaLnBrk="1" latinLnBrk="0" hangingPunct="1">
        <a:defRPr lang="fi-FI" sz="2400" kern="1200">
          <a:solidFill>
            <a:schemeClr val="tx1"/>
          </a:solidFill>
          <a:latin typeface="+mn-lt"/>
          <a:ea typeface="+mn-ea"/>
          <a:cs typeface="+mn-cs"/>
        </a:defRPr>
      </a:lvl2pPr>
      <a:lvl3pPr marL="1218987" algn="l" defTabSz="1218987" rtl="0" eaLnBrk="1" latinLnBrk="0" hangingPunct="1">
        <a:defRPr lang="fi-FI" sz="2400" kern="1200">
          <a:solidFill>
            <a:schemeClr val="tx1"/>
          </a:solidFill>
          <a:latin typeface="+mn-lt"/>
          <a:ea typeface="+mn-ea"/>
          <a:cs typeface="+mn-cs"/>
        </a:defRPr>
      </a:lvl3pPr>
      <a:lvl4pPr marL="1828480" algn="l" defTabSz="1218987" rtl="0" eaLnBrk="1" latinLnBrk="0" hangingPunct="1">
        <a:defRPr lang="fi-FI" sz="2400" kern="1200">
          <a:solidFill>
            <a:schemeClr val="tx1"/>
          </a:solidFill>
          <a:latin typeface="+mn-lt"/>
          <a:ea typeface="+mn-ea"/>
          <a:cs typeface="+mn-cs"/>
        </a:defRPr>
      </a:lvl4pPr>
      <a:lvl5pPr marL="2437973" algn="l" defTabSz="1218987" rtl="0" eaLnBrk="1" latinLnBrk="0" hangingPunct="1">
        <a:defRPr lang="fi-FI" sz="2400" kern="1200">
          <a:solidFill>
            <a:schemeClr val="tx1"/>
          </a:solidFill>
          <a:latin typeface="+mn-lt"/>
          <a:ea typeface="+mn-ea"/>
          <a:cs typeface="+mn-cs"/>
        </a:defRPr>
      </a:lvl5pPr>
      <a:lvl6pPr marL="3047467" algn="l" defTabSz="1218987" rtl="0" eaLnBrk="1" latinLnBrk="0" hangingPunct="1">
        <a:defRPr lang="fi-FI" sz="2400" kern="1200">
          <a:solidFill>
            <a:schemeClr val="tx1"/>
          </a:solidFill>
          <a:latin typeface="+mn-lt"/>
          <a:ea typeface="+mn-ea"/>
          <a:cs typeface="+mn-cs"/>
        </a:defRPr>
      </a:lvl6pPr>
      <a:lvl7pPr marL="3656960" algn="l" defTabSz="1218987" rtl="0" eaLnBrk="1" latinLnBrk="0" hangingPunct="1">
        <a:defRPr lang="fi-FI" sz="2400" kern="1200">
          <a:solidFill>
            <a:schemeClr val="tx1"/>
          </a:solidFill>
          <a:latin typeface="+mn-lt"/>
          <a:ea typeface="+mn-ea"/>
          <a:cs typeface="+mn-cs"/>
        </a:defRPr>
      </a:lvl7pPr>
      <a:lvl8pPr marL="4266453" algn="l" defTabSz="1218987" rtl="0" eaLnBrk="1" latinLnBrk="0" hangingPunct="1">
        <a:defRPr lang="fi-FI" sz="2400" kern="1200">
          <a:solidFill>
            <a:schemeClr val="tx1"/>
          </a:solidFill>
          <a:latin typeface="+mn-lt"/>
          <a:ea typeface="+mn-ea"/>
          <a:cs typeface="+mn-cs"/>
        </a:defRPr>
      </a:lvl8pPr>
      <a:lvl9pPr marL="4875947" algn="l" defTabSz="1218987" rtl="0" eaLnBrk="1" latinLnBrk="0" hangingPunct="1">
        <a:defRPr lang="fi-FI"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SnMzgEP7eMI"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hl.fi/fi/web/elintavat-ja-ravitsemus"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www.sydanmerkki.fi/sydanmerkki" TargetMode="External"/><Relationship Id="rId5" Type="http://schemas.openxmlformats.org/officeDocument/2006/relationships/hyperlink" Target="http://fineli.fi/" TargetMode="External"/><Relationship Id="rId4" Type="http://schemas.openxmlformats.org/officeDocument/2006/relationships/hyperlink" Target="http://syohyvaa.f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ydan.fi/ruoka-ja-liikunta/testaa-suolan-saantis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RAVITSEMUKSEN PERUSTEET</a:t>
            </a:r>
            <a:endParaRPr lang="fi-FI" dirty="0"/>
          </a:p>
        </p:txBody>
      </p:sp>
      <p:sp>
        <p:nvSpPr>
          <p:cNvPr id="3" name="Alaotsikko 2"/>
          <p:cNvSpPr>
            <a:spLocks noGrp="1"/>
          </p:cNvSpPr>
          <p:nvPr>
            <p:ph type="subTitle" idx="1"/>
          </p:nvPr>
        </p:nvSpPr>
        <p:spPr/>
        <p:txBody>
          <a:bodyPr/>
          <a:lstStyle/>
          <a:p>
            <a:r>
              <a:rPr lang="fi-FI" dirty="0" smtClean="0"/>
              <a:t>Marika Kuittinen</a:t>
            </a:r>
            <a:endParaRPr lang="fi-FI" dirty="0"/>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SUOSITUKSET </a:t>
            </a:r>
            <a:r>
              <a:rPr lang="fi-FI" dirty="0" err="1" smtClean="0"/>
              <a:t>D-</a:t>
            </a:r>
            <a:r>
              <a:rPr lang="fi-FI" dirty="0" smtClean="0"/>
              <a:t> vitamiinivalmisteen käytöstä</a:t>
            </a:r>
            <a:endParaRPr lang="fi-FI" dirty="0"/>
          </a:p>
        </p:txBody>
      </p:sp>
      <p:sp>
        <p:nvSpPr>
          <p:cNvPr id="3" name="Sisällön paikkamerkki 2"/>
          <p:cNvSpPr>
            <a:spLocks noGrp="1"/>
          </p:cNvSpPr>
          <p:nvPr>
            <p:ph idx="1"/>
          </p:nvPr>
        </p:nvSpPr>
        <p:spPr>
          <a:xfrm>
            <a:off x="549796" y="1600200"/>
            <a:ext cx="10420147" cy="4572000"/>
          </a:xfrm>
        </p:spPr>
        <p:txBody>
          <a:bodyPr/>
          <a:lstStyle/>
          <a:p>
            <a:r>
              <a:rPr lang="fi-FI" dirty="0" smtClean="0"/>
              <a:t>Ikä 2vk – 2v 10µ/g /vrk ympäri vuoden</a:t>
            </a:r>
          </a:p>
          <a:p>
            <a:r>
              <a:rPr lang="fi-FI" dirty="0" smtClean="0"/>
              <a:t>2 – 17v  7,5 µ/g /vrk ympäri vuoden</a:t>
            </a:r>
          </a:p>
          <a:p>
            <a:r>
              <a:rPr lang="fi-FI" dirty="0" smtClean="0"/>
              <a:t>18 – 74 v  10µg / vrk vuoden pimeimpinä aikoina ( loka-marraskuu) jos ei käytetä päivittäin D-vitaminoituja maitovalmisteita, rasvalevitteitä ja / tai kalaa</a:t>
            </a:r>
          </a:p>
          <a:p>
            <a:r>
              <a:rPr lang="fi-FI" dirty="0"/>
              <a:t> </a:t>
            </a:r>
            <a:r>
              <a:rPr lang="fi-FI" dirty="0" smtClean="0"/>
              <a:t> 20µg /vrk ympäri vuoden</a:t>
            </a:r>
          </a:p>
          <a:p>
            <a:r>
              <a:rPr lang="fi-FI" dirty="0" smtClean="0"/>
              <a:t>Yli 75 vuotiaat /Raskaana olevat ja imettävät naiset 10µg/ vrk ympäri vuoden </a:t>
            </a:r>
            <a:endParaRPr lang="fi-FI" dirty="0"/>
          </a:p>
        </p:txBody>
      </p:sp>
    </p:spTree>
    <p:extLst>
      <p:ext uri="{BB962C8B-B14F-4D97-AF65-F5344CB8AC3E}">
        <p14:creationId xmlns:p14="http://schemas.microsoft.com/office/powerpoint/2010/main" val="39534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Ravitsemussuositukset - toimenpiteet</a:t>
            </a:r>
            <a:endParaRPr lang="fi-FI" dirty="0"/>
          </a:p>
        </p:txBody>
      </p:sp>
      <p:sp>
        <p:nvSpPr>
          <p:cNvPr id="4" name="Sisällön paikkamerkki 2"/>
          <p:cNvSpPr>
            <a:spLocks noGrp="1"/>
          </p:cNvSpPr>
          <p:nvPr>
            <p:ph idx="1"/>
          </p:nvPr>
        </p:nvSpPr>
        <p:spPr/>
        <p:txBody>
          <a:bodyPr>
            <a:normAutofit fontScale="92500" lnSpcReduction="10000"/>
          </a:bodyPr>
          <a:lstStyle/>
          <a:p>
            <a:r>
              <a:rPr lang="fi-FI" dirty="0" smtClean="0"/>
              <a:t>Täysjyväviljan käyttö</a:t>
            </a:r>
          </a:p>
          <a:p>
            <a:r>
              <a:rPr lang="fi-FI" dirty="0" smtClean="0"/>
              <a:t>Kasviksia, marjoja ja hedelmiä runsaasti joka päivä</a:t>
            </a:r>
          </a:p>
          <a:p>
            <a:r>
              <a:rPr lang="fi-FI" dirty="0" smtClean="0"/>
              <a:t>Syö vähärasvaisesti valmistettuja perunoita</a:t>
            </a:r>
          </a:p>
          <a:p>
            <a:r>
              <a:rPr lang="fi-FI" dirty="0" smtClean="0"/>
              <a:t>Käytä vähärasvaisia tai rasvattomia maitovalmisteita</a:t>
            </a:r>
          </a:p>
          <a:p>
            <a:r>
              <a:rPr lang="fi-FI" dirty="0" smtClean="0"/>
              <a:t>Lisää ja monipuolista kalan kulutusta</a:t>
            </a:r>
          </a:p>
          <a:p>
            <a:r>
              <a:rPr lang="fi-FI" dirty="0" smtClean="0"/>
              <a:t>Suosi vähärasvaisia ja vähäsuolaisia lihavalmisteita</a:t>
            </a:r>
          </a:p>
          <a:p>
            <a:r>
              <a:rPr lang="fi-FI" dirty="0" smtClean="0"/>
              <a:t>Kypsennä ruoka rasvaa lisäämättä</a:t>
            </a:r>
          </a:p>
          <a:p>
            <a:r>
              <a:rPr lang="fi-FI" dirty="0" smtClean="0"/>
              <a:t>Käytä rasvoja niukasti: suosi öljyjä</a:t>
            </a:r>
            <a:endParaRPr lang="fi-FI" dirty="0"/>
          </a:p>
        </p:txBody>
      </p:sp>
    </p:spTree>
    <p:extLst>
      <p:ext uri="{BB962C8B-B14F-4D97-AF65-F5344CB8AC3E}">
        <p14:creationId xmlns:p14="http://schemas.microsoft.com/office/powerpoint/2010/main" val="400492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18882" y="152400"/>
            <a:ext cx="9844081" cy="1476400"/>
          </a:xfrm>
        </p:spPr>
        <p:txBody>
          <a:bodyPr>
            <a:normAutofit fontScale="90000"/>
          </a:bodyPr>
          <a:lstStyle/>
          <a:p>
            <a:r>
              <a:rPr lang="fi-FI" dirty="0" smtClean="0"/>
              <a:t>LAUTASMALLI – apuväline terveellisen, ravitsemussuositusten mukaisen aterian havainnollistamiseen  ja koostamisen</a:t>
            </a:r>
            <a:endParaRPr lang="fi-FI" dirty="0"/>
          </a:p>
        </p:txBody>
      </p:sp>
      <p:pic>
        <p:nvPicPr>
          <p:cNvPr id="2050" name="Picture 2" descr="Lautasmal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31" y="2060848"/>
            <a:ext cx="609600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Suomalaisten ravitsemus </a:t>
            </a:r>
            <a:endParaRPr lang="fi-FI" dirty="0"/>
          </a:p>
        </p:txBody>
      </p:sp>
      <p:sp>
        <p:nvSpPr>
          <p:cNvPr id="3" name="Sisällön paikkamerkki 2"/>
          <p:cNvSpPr>
            <a:spLocks noGrp="1"/>
          </p:cNvSpPr>
          <p:nvPr>
            <p:ph idx="1"/>
          </p:nvPr>
        </p:nvSpPr>
        <p:spPr/>
        <p:txBody>
          <a:bodyPr/>
          <a:lstStyle/>
          <a:p>
            <a:r>
              <a:rPr lang="fi-FI" dirty="0"/>
              <a:t>Työ ja kouluaikainen ruokailu</a:t>
            </a:r>
          </a:p>
          <a:p>
            <a:pPr lvl="1"/>
            <a:r>
              <a:rPr lang="fi-FI" dirty="0"/>
              <a:t>Henkilöstöruokailu suosituinta nuorilla ja pääkaupunkiseudulla</a:t>
            </a:r>
          </a:p>
          <a:p>
            <a:pPr lvl="1"/>
            <a:r>
              <a:rPr lang="fi-FI" dirty="0"/>
              <a:t>Hyvin koulutettu toimihenkilö henkilöstöravintolan tyyppiasiakas</a:t>
            </a:r>
          </a:p>
          <a:p>
            <a:pPr lvl="1"/>
            <a:r>
              <a:rPr lang="fi-FI" dirty="0"/>
              <a:t>Kouluruokailu (kouluterveyskysely):</a:t>
            </a:r>
          </a:p>
          <a:p>
            <a:pPr lvl="2"/>
            <a:r>
              <a:rPr lang="fi-FI" dirty="0"/>
              <a:t>pojat parempia syöjiä kuin tytöt</a:t>
            </a:r>
          </a:p>
          <a:p>
            <a:pPr lvl="2"/>
            <a:r>
              <a:rPr lang="fi-FI" dirty="0"/>
              <a:t>Salaattia syödään harvemmin kuin 1990-luvun loppupuolella</a:t>
            </a:r>
          </a:p>
          <a:p>
            <a:pPr lvl="2"/>
            <a:r>
              <a:rPr lang="fi-FI" dirty="0"/>
              <a:t>Makeiset ja välipalat yhä suositumpia (2/3 nauttii välipaloja koulupäivän aikana)</a:t>
            </a:r>
          </a:p>
          <a:p>
            <a:pPr lvl="2"/>
            <a:r>
              <a:rPr lang="fi-FI" dirty="0"/>
              <a:t>Suosituimpia välipaloja ovat em. Makeiset ja virvoitusjuomat</a:t>
            </a:r>
          </a:p>
          <a:p>
            <a:endParaRPr lang="fi-FI" dirty="0"/>
          </a:p>
        </p:txBody>
      </p:sp>
    </p:spTree>
    <p:extLst>
      <p:ext uri="{BB962C8B-B14F-4D97-AF65-F5344CB8AC3E}">
        <p14:creationId xmlns:p14="http://schemas.microsoft.com/office/powerpoint/2010/main" val="179066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sz="half" idx="1"/>
          </p:nvPr>
        </p:nvSpPr>
        <p:spPr>
          <a:xfrm>
            <a:off x="1636714" y="1531937"/>
            <a:ext cx="3798887" cy="3205162"/>
          </a:xfrm>
        </p:spPr>
        <p:txBody>
          <a:bodyPr/>
          <a:lstStyle/>
          <a:p>
            <a:pPr marL="0" indent="0"/>
            <a:endParaRPr lang="fi-FI" altLang="fi-FI" sz="10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r>
              <a:rPr lang="fi-FI" altLang="fi-FI" sz="1000">
                <a:latin typeface="Verdana" panose="020B0604030504040204" pitchFamily="34" charset="0"/>
                <a:ea typeface="ＭＳ Ｐゴシック" panose="020B0600070205080204" pitchFamily="34" charset="-128"/>
                <a:cs typeface="ＭＳ Ｐゴシック" panose="020B0600070205080204" pitchFamily="34" charset="-128"/>
              </a:rPr>
              <a:t> </a:t>
            </a:r>
          </a:p>
        </p:txBody>
      </p:sp>
      <p:sp>
        <p:nvSpPr>
          <p:cNvPr id="24579" name="Rectangle 3"/>
          <p:cNvSpPr>
            <a:spLocks noGrp="1"/>
          </p:cNvSpPr>
          <p:nvPr>
            <p:ph type="body" sz="half" idx="2"/>
          </p:nvPr>
        </p:nvSpPr>
        <p:spPr>
          <a:xfrm>
            <a:off x="1938338" y="1920875"/>
            <a:ext cx="4564063" cy="3443288"/>
          </a:xfrm>
        </p:spPr>
        <p:txBody>
          <a:bodyPr>
            <a:normAutofit fontScale="92500" lnSpcReduction="10000"/>
          </a:bodyPr>
          <a:lstStyle/>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1 tomaatti 	80 g</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2 cm kurkkua 	30 g</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1 päärynä 	150 g</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1 banaani 	100 g</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1 porkkana	</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   raasteena            60 g </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1,5 dl wok-	</a:t>
            </a:r>
          </a:p>
          <a:p>
            <a:pPr marL="835025" lvl="1" indent="-211138" defTabSz="914400">
              <a:buNone/>
              <a:tabLst>
                <a:tab pos="3771900" algn="r"/>
              </a:tabLst>
            </a:pPr>
            <a:r>
              <a:rPr lang="fi-FI" altLang="fi-FI">
                <a:latin typeface="Verdana" panose="020B0604030504040204" pitchFamily="34" charset="0"/>
                <a:ea typeface="ＭＳ Ｐゴシック" panose="020B0600070205080204" pitchFamily="34" charset="-128"/>
                <a:cs typeface="Verdana" panose="020B0604030504040204" pitchFamily="34" charset="0"/>
              </a:rPr>
              <a:t>   vihanneksia         80 g	</a:t>
            </a:r>
          </a:p>
          <a:p>
            <a:pPr marL="835025" lvl="1" indent="-211138" defTabSz="914400">
              <a:buNone/>
              <a:tabLst>
                <a:tab pos="3771900" algn="r"/>
              </a:tabLst>
            </a:pPr>
            <a:r>
              <a:rPr lang="fi-FI" altLang="fi-FI" b="1">
                <a:solidFill>
                  <a:srgbClr val="008ECE"/>
                </a:solidFill>
                <a:latin typeface="Verdana" panose="020B0604030504040204" pitchFamily="34" charset="0"/>
                <a:ea typeface="ＭＳ Ｐゴシック" panose="020B0600070205080204" pitchFamily="34" charset="-128"/>
                <a:cs typeface="Verdana" panose="020B0604030504040204" pitchFamily="34" charset="0"/>
              </a:rPr>
              <a:t>Yhteensä 	500 g</a:t>
            </a:r>
            <a:endParaRPr lang="fi-FI" altLang="fi-FI">
              <a:solidFill>
                <a:srgbClr val="008ECE"/>
              </a:solidFill>
              <a:latin typeface="Verdana" panose="020B0604030504040204" pitchFamily="34" charset="0"/>
              <a:ea typeface="ＭＳ Ｐゴシック" panose="020B0600070205080204" pitchFamily="34" charset="-128"/>
              <a:cs typeface="Verdana" panose="020B0604030504040204" pitchFamily="34" charset="0"/>
            </a:endParaRPr>
          </a:p>
        </p:txBody>
      </p:sp>
      <p:sp>
        <p:nvSpPr>
          <p:cNvPr id="24580" name="Rectangle 4"/>
          <p:cNvSpPr>
            <a:spLocks noChangeArrowheads="1"/>
          </p:cNvSpPr>
          <p:nvPr/>
        </p:nvSpPr>
        <p:spPr bwMode="auto">
          <a:xfrm>
            <a:off x="2106613" y="1628775"/>
            <a:ext cx="4519613"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spcBef>
                <a:spcPts val="200"/>
              </a:spcBef>
              <a:buClr>
                <a:srgbClr val="C10075"/>
              </a:buClr>
            </a:pPr>
            <a:endParaRPr lang="fi-FI" altLang="fi-FI" sz="1200">
              <a:latin typeface="Verdana" panose="020B0604030504040204" pitchFamily="34" charset="0"/>
            </a:endParaRPr>
          </a:p>
          <a:p>
            <a:pPr defTabSz="914400">
              <a:spcBef>
                <a:spcPts val="200"/>
              </a:spcBef>
              <a:buClr>
                <a:srgbClr val="C10075"/>
              </a:buClr>
            </a:pPr>
            <a:endParaRPr lang="fi-FI" altLang="fi-FI" sz="1200">
              <a:latin typeface="Verdana" panose="020B0604030504040204" pitchFamily="34" charset="0"/>
            </a:endParaRPr>
          </a:p>
        </p:txBody>
      </p:sp>
      <p:sp>
        <p:nvSpPr>
          <p:cNvPr id="111621" name="Rectangle 5"/>
          <p:cNvSpPr>
            <a:spLocks noChangeArrowheads="1"/>
          </p:cNvSpPr>
          <p:nvPr/>
        </p:nvSpPr>
        <p:spPr bwMode="auto">
          <a:xfrm>
            <a:off x="6626225" y="2027238"/>
            <a:ext cx="3435350" cy="3022600"/>
          </a:xfrm>
          <a:prstGeom prst="rect">
            <a:avLst/>
          </a:prstGeom>
          <a:noFill/>
          <a:ln w="9525">
            <a:noFill/>
            <a:miter lim="800000"/>
            <a:headEnd/>
            <a:tailEnd/>
          </a:ln>
          <a:effectLst/>
        </p:spPr>
        <p:txBody>
          <a:bodyPr/>
          <a:lstStyle/>
          <a:p>
            <a:pPr marL="182563" indent="-182563" eaLnBrk="0" hangingPunct="0">
              <a:spcBef>
                <a:spcPts val="200"/>
              </a:spcBef>
              <a:buClr>
                <a:srgbClr val="C10075"/>
              </a:buClr>
              <a:buFont typeface="Arial" charset="0"/>
              <a:buChar char="•"/>
              <a:defRPr/>
            </a:pPr>
            <a:r>
              <a:rPr lang="fi-FI" sz="2000" dirty="0">
                <a:latin typeface="Verdana" pitchFamily="34" charset="0"/>
                <a:ea typeface="ＭＳ Ｐゴシック" pitchFamily="-105" charset="-128"/>
                <a:cs typeface="ＭＳ Ｐゴシック" pitchFamily="-105" charset="-128"/>
              </a:rPr>
              <a:t>Suosi mehujen sijasta hedelmiä tai marjoja</a:t>
            </a:r>
            <a:r>
              <a:rPr lang="fi-FI" sz="1200" dirty="0">
                <a:latin typeface="Verdana" pitchFamily="34" charset="0"/>
                <a:ea typeface="ＭＳ Ｐゴシック" pitchFamily="-105" charset="-128"/>
                <a:cs typeface="ＭＳ Ｐゴシック" pitchFamily="-105" charset="-128"/>
              </a:rPr>
              <a:t>.</a:t>
            </a:r>
          </a:p>
          <a:p>
            <a:pPr eaLnBrk="0" hangingPunct="0">
              <a:spcBef>
                <a:spcPts val="200"/>
              </a:spcBef>
              <a:buClr>
                <a:srgbClr val="C10075"/>
              </a:buClr>
              <a:buFont typeface="Arial" charset="0"/>
              <a:buChar char="•"/>
              <a:defRPr/>
            </a:pPr>
            <a:endParaRPr lang="fi-FI" sz="1000" dirty="0">
              <a:latin typeface="Verdana" pitchFamily="34" charset="0"/>
              <a:ea typeface="ＭＳ Ｐゴシック" pitchFamily="-105" charset="-128"/>
              <a:cs typeface="ＭＳ Ｐゴシック" pitchFamily="-105" charset="-128"/>
            </a:endParaRPr>
          </a:p>
          <a:p>
            <a:pPr marL="182563" indent="-182563" eaLnBrk="0" hangingPunct="0">
              <a:spcBef>
                <a:spcPts val="200"/>
              </a:spcBef>
              <a:buClr>
                <a:srgbClr val="C10075"/>
              </a:buClr>
              <a:buFont typeface="Arial" charset="0"/>
              <a:buChar char="•"/>
              <a:defRPr/>
            </a:pPr>
            <a:r>
              <a:rPr lang="fi-FI" sz="2000" dirty="0">
                <a:latin typeface="Verdana" pitchFamily="34" charset="0"/>
                <a:ea typeface="ＭＳ Ｐゴシック" pitchFamily="-105" charset="-128"/>
                <a:cs typeface="ＭＳ Ｐゴシック" pitchFamily="-105" charset="-128"/>
              </a:rPr>
              <a:t>Syö osa kasviksista tuoreena, osa kypsänä.</a:t>
            </a:r>
          </a:p>
          <a:p>
            <a:pPr eaLnBrk="0" hangingPunct="0">
              <a:spcBef>
                <a:spcPts val="200"/>
              </a:spcBef>
              <a:buClr>
                <a:srgbClr val="C10075"/>
              </a:buClr>
              <a:buFont typeface="Arial" charset="0"/>
              <a:buChar char="•"/>
              <a:defRPr/>
            </a:pPr>
            <a:endParaRPr lang="fi-FI" sz="1100" dirty="0">
              <a:latin typeface="Verdana" pitchFamily="34" charset="0"/>
              <a:ea typeface="ＭＳ Ｐゴシック" pitchFamily="-105" charset="-128"/>
              <a:cs typeface="ＭＳ Ｐゴシック" pitchFamily="-105" charset="-128"/>
            </a:endParaRPr>
          </a:p>
          <a:p>
            <a:pPr marL="182563" indent="-182563" eaLnBrk="0" hangingPunct="0">
              <a:spcBef>
                <a:spcPts val="200"/>
              </a:spcBef>
              <a:buClr>
                <a:srgbClr val="C10075"/>
              </a:buClr>
              <a:buFont typeface="Arial" charset="0"/>
              <a:buChar char="•"/>
              <a:defRPr/>
            </a:pPr>
            <a:r>
              <a:rPr lang="fi-FI" sz="2000" dirty="0">
                <a:latin typeface="Verdana" pitchFamily="34" charset="0"/>
                <a:ea typeface="ＭＳ Ｐゴシック" pitchFamily="-105" charset="-128"/>
                <a:cs typeface="ＭＳ Ｐゴシック" pitchFamily="-105" charset="-128"/>
              </a:rPr>
              <a:t>Onnistut, kun syöt jotain jokaisella aterialla ja välipalalla.</a:t>
            </a:r>
          </a:p>
          <a:p>
            <a:pPr eaLnBrk="0" hangingPunct="0">
              <a:lnSpc>
                <a:spcPct val="90000"/>
              </a:lnSpc>
              <a:spcBef>
                <a:spcPts val="200"/>
              </a:spcBef>
              <a:buClr>
                <a:srgbClr val="C10075"/>
              </a:buClr>
              <a:defRPr/>
            </a:pPr>
            <a:endParaRPr lang="fi-FI" sz="1200" dirty="0">
              <a:latin typeface="Verdana" pitchFamily="34" charset="0"/>
              <a:ea typeface="ＭＳ Ｐゴシック" pitchFamily="-105" charset="-128"/>
              <a:cs typeface="ＭＳ Ｐゴシック" pitchFamily="-105" charset="-128"/>
            </a:endParaRPr>
          </a:p>
        </p:txBody>
      </p:sp>
      <p:sp>
        <p:nvSpPr>
          <p:cNvPr id="24582" name="Rectangle 7"/>
          <p:cNvSpPr>
            <a:spLocks noChangeArrowheads="1"/>
          </p:cNvSpPr>
          <p:nvPr/>
        </p:nvSpPr>
        <p:spPr bwMode="auto">
          <a:xfrm>
            <a:off x="2397126" y="1787526"/>
            <a:ext cx="3646487" cy="3548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i-FI" altLang="fi-FI"/>
          </a:p>
        </p:txBody>
      </p:sp>
      <p:cxnSp>
        <p:nvCxnSpPr>
          <p:cNvPr id="24583" name="AutoShape 11"/>
          <p:cNvCxnSpPr>
            <a:cxnSpLocks noChangeShapeType="1"/>
            <a:stCxn id="24580" idx="2"/>
          </p:cNvCxnSpPr>
          <p:nvPr/>
        </p:nvCxnSpPr>
        <p:spPr bwMode="auto">
          <a:xfrm rot="5400000">
            <a:off x="4367212" y="6259513"/>
            <a:ext cx="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4" name="Rectangle 2"/>
          <p:cNvSpPr>
            <a:spLocks noGrp="1"/>
          </p:cNvSpPr>
          <p:nvPr>
            <p:ph type="title"/>
          </p:nvPr>
        </p:nvSpPr>
        <p:spPr>
          <a:xfrm>
            <a:off x="1989137" y="390525"/>
            <a:ext cx="8229600" cy="998538"/>
          </a:xfrm>
        </p:spPr>
        <p:txBody>
          <a:bodyPr>
            <a:normAutofit fontScale="90000"/>
          </a:bodyPr>
          <a:lstStyle/>
          <a:p>
            <a:r>
              <a:rPr lang="en-US" altLang="fi-FI" dirty="0" err="1" smtClean="0">
                <a:latin typeface="Verdana" panose="020B0604030504040204" pitchFamily="34" charset="0"/>
                <a:ea typeface="ＭＳ Ｐゴシック" panose="020B0600070205080204" pitchFamily="34" charset="-128"/>
              </a:rPr>
              <a:t>Ravitsemussuositukset</a:t>
            </a:r>
            <a:r>
              <a:rPr lang="en-US" altLang="fi-FI" dirty="0" smtClean="0">
                <a:latin typeface="Verdana" panose="020B0604030504040204" pitchFamily="34" charset="0"/>
                <a:ea typeface="ＭＳ Ｐゴシック" panose="020B0600070205080204" pitchFamily="34" charset="-128"/>
              </a:rPr>
              <a:t> </a:t>
            </a:r>
            <a:br>
              <a:rPr lang="en-US" altLang="fi-FI" dirty="0" smtClean="0">
                <a:latin typeface="Verdana" panose="020B0604030504040204" pitchFamily="34" charset="0"/>
                <a:ea typeface="ＭＳ Ｐゴシック" panose="020B0600070205080204" pitchFamily="34" charset="-128"/>
              </a:rPr>
            </a:br>
            <a:r>
              <a:rPr lang="en-US" altLang="fi-FI" dirty="0" smtClean="0">
                <a:latin typeface="Verdana" panose="020B0604030504040204" pitchFamily="34" charset="0"/>
                <a:ea typeface="ＭＳ Ｐゴシック" panose="020B0600070205080204" pitchFamily="34" charset="-128"/>
              </a:rPr>
              <a:t>- </a:t>
            </a:r>
            <a:r>
              <a:rPr lang="en-US" altLang="fi-FI" dirty="0" err="1" smtClean="0">
                <a:latin typeface="Verdana" panose="020B0604030504040204" pitchFamily="34" charset="0"/>
                <a:ea typeface="ＭＳ Ｐゴシック" panose="020B0600070205080204" pitchFamily="34" charset="-128"/>
              </a:rPr>
              <a:t>Puoli</a:t>
            </a:r>
            <a:r>
              <a:rPr lang="en-US" altLang="fi-FI" dirty="0" smtClean="0">
                <a:latin typeface="Verdana" panose="020B0604030504040204" pitchFamily="34" charset="0"/>
                <a:ea typeface="ＭＳ Ｐゴシック" panose="020B0600070205080204" pitchFamily="34" charset="-128"/>
              </a:rPr>
              <a:t> </a:t>
            </a:r>
            <a:r>
              <a:rPr lang="en-US" altLang="fi-FI" dirty="0" err="1" smtClean="0">
                <a:latin typeface="Verdana" panose="020B0604030504040204" pitchFamily="34" charset="0"/>
                <a:ea typeface="ＭＳ Ｐゴシック" panose="020B0600070205080204" pitchFamily="34" charset="-128"/>
              </a:rPr>
              <a:t>kiloa</a:t>
            </a:r>
            <a:r>
              <a:rPr lang="en-US" altLang="fi-FI" dirty="0" smtClean="0">
                <a:latin typeface="Verdana" panose="020B0604030504040204" pitchFamily="34" charset="0"/>
                <a:ea typeface="ＭＳ Ｐゴシック" panose="020B0600070205080204" pitchFamily="34" charset="-128"/>
              </a:rPr>
              <a:t> </a:t>
            </a:r>
            <a:r>
              <a:rPr lang="en-US" altLang="fi-FI" dirty="0" err="1" smtClean="0">
                <a:latin typeface="Verdana" panose="020B0604030504040204" pitchFamily="34" charset="0"/>
                <a:ea typeface="ＭＳ Ｐゴシック" panose="020B0600070205080204" pitchFamily="34" charset="-128"/>
              </a:rPr>
              <a:t>kasviksia</a:t>
            </a:r>
            <a:r>
              <a:rPr lang="en-US" altLang="fi-FI" dirty="0" smtClean="0">
                <a:latin typeface="Verdana" panose="020B0604030504040204" pitchFamily="34" charset="0"/>
                <a:ea typeface="ＭＳ Ｐゴシック" panose="020B0600070205080204" pitchFamily="34" charset="-128"/>
              </a:rPr>
              <a:t> </a:t>
            </a:r>
            <a:r>
              <a:rPr lang="en-US" altLang="fi-FI" dirty="0" err="1" smtClean="0">
                <a:latin typeface="Verdana" panose="020B0604030504040204" pitchFamily="34" charset="0"/>
                <a:ea typeface="ＭＳ Ｐゴシック" panose="020B0600070205080204" pitchFamily="34" charset="-128"/>
              </a:rPr>
              <a:t>päivässä</a:t>
            </a:r>
            <a:endParaRPr lang="fi-FI" altLang="fi-FI" dirty="0" smtClean="0">
              <a:latin typeface="Verdana" panose="020B0604030504040204" pitchFamily="34" charset="0"/>
              <a:ea typeface="ＭＳ Ｐゴシック" panose="020B0600070205080204" pitchFamily="34" charset="-128"/>
            </a:endParaRPr>
          </a:p>
        </p:txBody>
      </p:sp>
      <p:pic>
        <p:nvPicPr>
          <p:cNvPr id="24585" name="Kuva 11" descr="w_shutterstock_181982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7137" y="5354638"/>
            <a:ext cx="43688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Kuva 10" descr="w_shutterstock_18198271hed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5354638"/>
            <a:ext cx="5405438"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D39E9894-E687-4C8C-979B-ADA0074F8BC5}" type="slidenum">
              <a:rPr lang="fi-FI" altLang="fi-FI">
                <a:solidFill>
                  <a:srgbClr val="898989"/>
                </a:solidFill>
                <a:latin typeface="Verdana" panose="020B0604030504040204" pitchFamily="34" charset="0"/>
              </a:rPr>
              <a:pPr algn="ctr" eaLnBrk="1" hangingPunct="1"/>
              <a:t>14</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27198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01924" y="332656"/>
            <a:ext cx="8229600" cy="1143000"/>
          </a:xfrm>
        </p:spPr>
        <p:txBody>
          <a:bodyPr/>
          <a:lstStyle/>
          <a:p>
            <a:pPr algn="l"/>
            <a:r>
              <a:rPr lang="fi-FI" sz="3000" b="1" dirty="0">
                <a:latin typeface="Georgia" panose="02040502050405020303" pitchFamily="18" charset="0"/>
              </a:rPr>
              <a:t>MITKÄ OVAT PEHMEÄN JA MITKÄ KOVAN RASVAN LÄHTEITÄ?</a:t>
            </a:r>
          </a:p>
        </p:txBody>
      </p:sp>
      <p:pic>
        <p:nvPicPr>
          <p:cNvPr id="7" name="Sisällön paikkamerkki 6" descr="pehmeän ja kovan rasvan lähteet numeroilla_100pixl.jpg"/>
          <p:cNvPicPr>
            <a:picLocks noGrp="1" noChangeAspect="1"/>
          </p:cNvPicPr>
          <p:nvPr>
            <p:ph idx="1"/>
          </p:nvPr>
        </p:nvPicPr>
        <p:blipFill>
          <a:blip r:embed="rId2" cstate="print"/>
          <a:stretch>
            <a:fillRect/>
          </a:stretch>
        </p:blipFill>
        <p:spPr>
          <a:xfrm>
            <a:off x="1845940" y="1484784"/>
            <a:ext cx="7139496" cy="4752528"/>
          </a:xfrm>
        </p:spPr>
      </p:pic>
    </p:spTree>
    <p:extLst>
      <p:ext uri="{BB962C8B-B14F-4D97-AF65-F5344CB8AC3E}">
        <p14:creationId xmlns:p14="http://schemas.microsoft.com/office/powerpoint/2010/main" val="124829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612" y="274638"/>
            <a:ext cx="8229600" cy="778098"/>
          </a:xfrm>
        </p:spPr>
        <p:txBody>
          <a:bodyPr>
            <a:normAutofit fontScale="90000"/>
          </a:bodyPr>
          <a:lstStyle/>
          <a:p>
            <a:pPr algn="l"/>
            <a:r>
              <a:rPr lang="fi-FI" sz="3000" b="1" dirty="0">
                <a:solidFill>
                  <a:schemeClr val="tx1">
                    <a:lumMod val="75000"/>
                    <a:lumOff val="25000"/>
                  </a:schemeClr>
                </a:solidFill>
                <a:latin typeface="Georgia" panose="02040502050405020303" pitchFamily="18" charset="0"/>
              </a:rPr>
              <a:t>MITÄ RASVAA VALITSEN?</a:t>
            </a:r>
            <a:br>
              <a:rPr lang="fi-FI" sz="3000" b="1" dirty="0">
                <a:solidFill>
                  <a:schemeClr val="tx1">
                    <a:lumMod val="75000"/>
                    <a:lumOff val="25000"/>
                  </a:schemeClr>
                </a:solidFill>
                <a:latin typeface="Georgia" panose="02040502050405020303" pitchFamily="18" charset="0"/>
              </a:rPr>
            </a:br>
            <a:endParaRPr lang="fi-FI" sz="3000" b="1" dirty="0">
              <a:solidFill>
                <a:schemeClr val="tx1">
                  <a:lumMod val="75000"/>
                  <a:lumOff val="25000"/>
                </a:schemeClr>
              </a:solidFill>
              <a:latin typeface="Georgia" panose="02040502050405020303" pitchFamily="18" charset="0"/>
            </a:endParaRPr>
          </a:p>
        </p:txBody>
      </p:sp>
      <p:sp>
        <p:nvSpPr>
          <p:cNvPr id="3" name="Sisällön paikkamerkki 2"/>
          <p:cNvSpPr>
            <a:spLocks noGrp="1"/>
          </p:cNvSpPr>
          <p:nvPr>
            <p:ph idx="1"/>
          </p:nvPr>
        </p:nvSpPr>
        <p:spPr>
          <a:xfrm>
            <a:off x="1125860" y="908720"/>
            <a:ext cx="9751060" cy="4572000"/>
          </a:xfrm>
        </p:spPr>
        <p:txBody>
          <a:bodyPr>
            <a:normAutofit fontScale="92500" lnSpcReduction="20000"/>
          </a:bodyPr>
          <a:lstStyle/>
          <a:p>
            <a:pPr lvl="0" fontAlgn="base">
              <a:buFont typeface="Arial"/>
              <a:buChar char="•"/>
            </a:pPr>
            <a:r>
              <a:rPr lang="fi-FI" sz="2400" dirty="0">
                <a:solidFill>
                  <a:schemeClr val="tx1">
                    <a:lumMod val="75000"/>
                    <a:lumOff val="25000"/>
                  </a:schemeClr>
                </a:solidFill>
                <a:latin typeface="Georgia"/>
              </a:rPr>
              <a:t>Suosi </a:t>
            </a:r>
            <a:r>
              <a:rPr lang="fi-FI" sz="2400" dirty="0">
                <a:solidFill>
                  <a:schemeClr val="accent6">
                    <a:lumMod val="75000"/>
                  </a:schemeClr>
                </a:solidFill>
                <a:latin typeface="Georgia"/>
              </a:rPr>
              <a:t>kasviöljyjä</a:t>
            </a:r>
            <a:r>
              <a:rPr lang="fi-FI" sz="2400" dirty="0">
                <a:solidFill>
                  <a:schemeClr val="tx1">
                    <a:lumMod val="75000"/>
                    <a:lumOff val="25000"/>
                  </a:schemeClr>
                </a:solidFill>
                <a:latin typeface="Georgia"/>
              </a:rPr>
              <a:t> kuten </a:t>
            </a:r>
            <a:r>
              <a:rPr lang="fi-FI" sz="2400" dirty="0">
                <a:solidFill>
                  <a:schemeClr val="accent6">
                    <a:lumMod val="75000"/>
                  </a:schemeClr>
                </a:solidFill>
                <a:latin typeface="Georgia"/>
              </a:rPr>
              <a:t>rypsiöljyä</a:t>
            </a:r>
            <a:r>
              <a:rPr lang="fi-FI" sz="2400" dirty="0">
                <a:solidFill>
                  <a:schemeClr val="tx1">
                    <a:lumMod val="75000"/>
                    <a:lumOff val="25000"/>
                  </a:schemeClr>
                </a:solidFill>
                <a:latin typeface="Georgia"/>
              </a:rPr>
              <a:t> ruuanlaitossa ja leivonnassa.</a:t>
            </a:r>
          </a:p>
          <a:p>
            <a:pPr lvl="0" fontAlgn="base">
              <a:buFont typeface="Arial"/>
              <a:buChar char="•"/>
            </a:pPr>
            <a:endParaRPr lang="fi-FI" sz="2400" dirty="0">
              <a:solidFill>
                <a:schemeClr val="tx1">
                  <a:lumMod val="75000"/>
                  <a:lumOff val="25000"/>
                </a:schemeClr>
              </a:solidFill>
              <a:latin typeface="Georgia"/>
            </a:endParaRPr>
          </a:p>
          <a:p>
            <a:pPr lvl="0" fontAlgn="base">
              <a:buFont typeface="Arial"/>
              <a:buChar char="•"/>
            </a:pPr>
            <a:r>
              <a:rPr lang="fi-FI" sz="2400" dirty="0">
                <a:solidFill>
                  <a:schemeClr val="tx1">
                    <a:lumMod val="75000"/>
                    <a:lumOff val="25000"/>
                  </a:schemeClr>
                </a:solidFill>
                <a:latin typeface="Georgia"/>
              </a:rPr>
              <a:t>Käytä </a:t>
            </a:r>
            <a:r>
              <a:rPr lang="fi-FI" sz="2400" dirty="0">
                <a:solidFill>
                  <a:schemeClr val="accent3">
                    <a:lumMod val="75000"/>
                  </a:schemeClr>
                </a:solidFill>
                <a:latin typeface="Georgia"/>
              </a:rPr>
              <a:t>öljypohjaisia salaatinkastikkeita</a:t>
            </a:r>
            <a:r>
              <a:rPr lang="fi-FI" sz="2400" dirty="0">
                <a:solidFill>
                  <a:schemeClr val="tx1">
                    <a:lumMod val="75000"/>
                    <a:lumOff val="25000"/>
                  </a:schemeClr>
                </a:solidFill>
                <a:latin typeface="Georgia"/>
              </a:rPr>
              <a:t>.</a:t>
            </a:r>
          </a:p>
          <a:p>
            <a:pPr lvl="0" fontAlgn="base">
              <a:buFont typeface="Arial"/>
              <a:buChar char="•"/>
            </a:pPr>
            <a:endParaRPr lang="fi-FI" sz="2400" dirty="0">
              <a:solidFill>
                <a:schemeClr val="tx1">
                  <a:lumMod val="75000"/>
                  <a:lumOff val="25000"/>
                </a:schemeClr>
              </a:solidFill>
              <a:latin typeface="Georgia"/>
            </a:endParaRPr>
          </a:p>
          <a:p>
            <a:pPr lvl="0" fontAlgn="base">
              <a:buFont typeface="Arial"/>
              <a:buChar char="•"/>
            </a:pPr>
            <a:r>
              <a:rPr lang="fi-FI" sz="2400" dirty="0">
                <a:solidFill>
                  <a:schemeClr val="tx1">
                    <a:lumMod val="75000"/>
                    <a:lumOff val="25000"/>
                  </a:schemeClr>
                </a:solidFill>
                <a:latin typeface="Georgia"/>
              </a:rPr>
              <a:t>Voitele leipäsi mahdollisimman pehmeällä levitteellä, </a:t>
            </a:r>
            <a:r>
              <a:rPr lang="fi-FI" sz="2400" dirty="0">
                <a:solidFill>
                  <a:schemeClr val="tx2">
                    <a:lumMod val="60000"/>
                    <a:lumOff val="40000"/>
                  </a:schemeClr>
                </a:solidFill>
                <a:latin typeface="Georgia"/>
              </a:rPr>
              <a:t>vähintään 60 prosenttia rasvaa sisältävällä kasvimargariinilla</a:t>
            </a:r>
            <a:r>
              <a:rPr lang="fi-FI" sz="2400" dirty="0">
                <a:solidFill>
                  <a:schemeClr val="tx1">
                    <a:lumMod val="75000"/>
                    <a:lumOff val="25000"/>
                  </a:schemeClr>
                </a:solidFill>
                <a:latin typeface="Georgia"/>
              </a:rPr>
              <a:t> tai kasvirasvalevitteellä.</a:t>
            </a:r>
          </a:p>
          <a:p>
            <a:pPr lvl="0" fontAlgn="base">
              <a:buFont typeface="Arial"/>
              <a:buChar char="•"/>
            </a:pPr>
            <a:endParaRPr lang="fi-FI" sz="2400" dirty="0">
              <a:solidFill>
                <a:schemeClr val="tx1">
                  <a:lumMod val="75000"/>
                  <a:lumOff val="25000"/>
                </a:schemeClr>
              </a:solidFill>
              <a:latin typeface="Georgia"/>
            </a:endParaRPr>
          </a:p>
          <a:p>
            <a:pPr lvl="0" fontAlgn="base"/>
            <a:r>
              <a:rPr lang="fi-FI" sz="2400" dirty="0">
                <a:solidFill>
                  <a:schemeClr val="tx1">
                    <a:lumMod val="75000"/>
                    <a:lumOff val="25000"/>
                  </a:schemeClr>
                </a:solidFill>
                <a:latin typeface="Georgia"/>
              </a:rPr>
              <a:t>Suurin osa rasvasta saadaan piilorasvana. Se on usein laadultaan kovaa rasvaa, mitä tulisi vähentää. </a:t>
            </a:r>
            <a:endParaRPr lang="fi-FI" sz="2400" dirty="0" smtClean="0">
              <a:solidFill>
                <a:schemeClr val="tx1">
                  <a:lumMod val="75000"/>
                  <a:lumOff val="25000"/>
                </a:schemeClr>
              </a:solidFill>
              <a:latin typeface="Georgia"/>
            </a:endParaRPr>
          </a:p>
          <a:p>
            <a:pPr lvl="0" fontAlgn="base"/>
            <a:endParaRPr lang="fi-FI" sz="2400" dirty="0">
              <a:solidFill>
                <a:schemeClr val="tx1">
                  <a:lumMod val="75000"/>
                  <a:lumOff val="25000"/>
                </a:schemeClr>
              </a:solidFill>
              <a:latin typeface="Georgia"/>
            </a:endParaRPr>
          </a:p>
          <a:p>
            <a:pPr lvl="0" fontAlgn="base"/>
            <a:r>
              <a:rPr lang="fi-FI" sz="2400" dirty="0">
                <a:solidFill>
                  <a:schemeClr val="tx1">
                    <a:lumMod val="75000"/>
                    <a:lumOff val="25000"/>
                  </a:schemeClr>
                </a:solidFill>
                <a:latin typeface="Georgia"/>
              </a:rPr>
              <a:t>VIDEO: https://www.youtube.com/watch?v=_hRW7TAAwhs</a:t>
            </a:r>
            <a:endParaRPr lang="fi-FI" sz="2400" dirty="0">
              <a:solidFill>
                <a:schemeClr val="tx1">
                  <a:lumMod val="75000"/>
                  <a:lumOff val="25000"/>
                </a:schemeClr>
              </a:solidFill>
              <a:latin typeface="Georgia" pitchFamily="18" charset="0"/>
            </a:endParaRPr>
          </a:p>
          <a:p>
            <a:pPr marL="0" indent="0">
              <a:buNone/>
            </a:pPr>
            <a:endParaRPr lang="fi-FI" dirty="0" smtClean="0">
              <a:solidFill>
                <a:schemeClr val="bg1">
                  <a:lumMod val="50000"/>
                </a:schemeClr>
              </a:solidFill>
            </a:endParaRPr>
          </a:p>
          <a:p>
            <a:pPr marL="0" indent="0">
              <a:buNone/>
            </a:pPr>
            <a:endParaRPr lang="fi-FI" dirty="0">
              <a:solidFill>
                <a:schemeClr val="bg1">
                  <a:lumMod val="50000"/>
                </a:schemeClr>
              </a:solidFill>
            </a:endParaRPr>
          </a:p>
        </p:txBody>
      </p:sp>
    </p:spTree>
    <p:extLst>
      <p:ext uri="{BB962C8B-B14F-4D97-AF65-F5344CB8AC3E}">
        <p14:creationId xmlns:p14="http://schemas.microsoft.com/office/powerpoint/2010/main" val="304481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a:solidFill>
                  <a:schemeClr val="accent1">
                    <a:lumMod val="75000"/>
                  </a:schemeClr>
                </a:solidFill>
              </a:rPr>
              <a:t>ENERGIARAVINTOAINEET: RASVAT</a:t>
            </a:r>
            <a:br>
              <a:rPr lang="fi-FI" dirty="0">
                <a:solidFill>
                  <a:schemeClr val="accent1">
                    <a:lumMod val="75000"/>
                  </a:schemeClr>
                </a:solidFill>
              </a:rPr>
            </a:br>
            <a:endParaRPr lang="fi-FI" dirty="0"/>
          </a:p>
        </p:txBody>
      </p:sp>
      <p:sp>
        <p:nvSpPr>
          <p:cNvPr id="2" name="Sisällön paikkamerkki 1"/>
          <p:cNvSpPr>
            <a:spLocks noGrp="1"/>
          </p:cNvSpPr>
          <p:nvPr>
            <p:ph idx="1"/>
          </p:nvPr>
        </p:nvSpPr>
        <p:spPr>
          <a:xfrm>
            <a:off x="189756" y="1628800"/>
            <a:ext cx="9793088" cy="4968552"/>
          </a:xfrm>
        </p:spPr>
        <p:txBody>
          <a:bodyPr>
            <a:normAutofit lnSpcReduction="10000"/>
          </a:bodyPr>
          <a:lstStyle/>
          <a:p>
            <a:pPr lvl="1">
              <a:buNone/>
            </a:pPr>
            <a:endParaRPr lang="fi-FI" sz="2200" dirty="0"/>
          </a:p>
          <a:p>
            <a:pPr lvl="2"/>
            <a:r>
              <a:rPr lang="fi-FI" sz="2200" dirty="0"/>
              <a:t>Kiinteä (kova) rasva muodostuu </a:t>
            </a:r>
            <a:r>
              <a:rPr lang="fi-FI" sz="2200" dirty="0">
                <a:solidFill>
                  <a:srgbClr val="FFFF00"/>
                </a:solidFill>
              </a:rPr>
              <a:t>tyydyttyneistä </a:t>
            </a:r>
            <a:r>
              <a:rPr lang="fi-FI" sz="2200" dirty="0" smtClean="0">
                <a:solidFill>
                  <a:srgbClr val="FFFF00"/>
                </a:solidFill>
              </a:rPr>
              <a:t>rasvahapoista</a:t>
            </a:r>
            <a:endParaRPr lang="fi-FI" sz="2200" dirty="0">
              <a:solidFill>
                <a:srgbClr val="FFFF00"/>
              </a:solidFill>
            </a:endParaRPr>
          </a:p>
          <a:p>
            <a:pPr lvl="2"/>
            <a:r>
              <a:rPr lang="fi-FI" sz="2200" dirty="0">
                <a:solidFill>
                  <a:schemeClr val="accent2">
                    <a:lumMod val="75000"/>
                  </a:schemeClr>
                </a:solidFill>
              </a:rPr>
              <a:t>Kovat rasvat </a:t>
            </a:r>
            <a:r>
              <a:rPr lang="fi-FI" sz="2200" dirty="0"/>
              <a:t>ovat pääsääntöisesti eläinperäisiä (poikkeuksena kookos- ja kaakaorasva</a:t>
            </a:r>
            <a:r>
              <a:rPr lang="fi-FI" sz="2200" dirty="0" smtClean="0"/>
              <a:t>)</a:t>
            </a:r>
            <a:endParaRPr lang="fi-FI" sz="2200" dirty="0"/>
          </a:p>
          <a:p>
            <a:pPr lvl="2"/>
            <a:r>
              <a:rPr lang="fi-FI" sz="2200" dirty="0" err="1"/>
              <a:t>Oljymäinen</a:t>
            </a:r>
            <a:r>
              <a:rPr lang="fi-FI" sz="2200" dirty="0"/>
              <a:t> rasva muodostuu </a:t>
            </a:r>
            <a:r>
              <a:rPr lang="fi-FI" sz="2200" dirty="0">
                <a:solidFill>
                  <a:srgbClr val="92D050"/>
                </a:solidFill>
              </a:rPr>
              <a:t>monityydyttymättömistä rasvahapoista</a:t>
            </a:r>
            <a:r>
              <a:rPr lang="fi-FI" sz="2200" dirty="0"/>
              <a:t>, joista tärkeimpiä ovat linoli- ja linoleenihapot, joita on saatava ravinnosta </a:t>
            </a:r>
          </a:p>
          <a:p>
            <a:pPr lvl="2"/>
            <a:r>
              <a:rPr lang="fi-FI" sz="2200" dirty="0" smtClean="0"/>
              <a:t>Kasvisperäisiä </a:t>
            </a:r>
            <a:r>
              <a:rPr lang="fi-FI" sz="2200" dirty="0"/>
              <a:t>(rypsiöljy, oliiviöljy, kasvismargariinit</a:t>
            </a:r>
            <a:r>
              <a:rPr lang="fi-FI" sz="2200" dirty="0" smtClean="0"/>
              <a:t>)</a:t>
            </a:r>
          </a:p>
          <a:p>
            <a:pPr lvl="2"/>
            <a:r>
              <a:rPr lang="fi-FI" sz="2200" dirty="0">
                <a:solidFill>
                  <a:schemeClr val="accent5"/>
                </a:solidFill>
              </a:rPr>
              <a:t>Kalan rasva </a:t>
            </a:r>
            <a:r>
              <a:rPr lang="fi-FI" sz="2200" dirty="0"/>
              <a:t>on pehmeää, koska siinä on runsaasti monityydyttymättömiä n-3-rasvahappoja, erityisesti </a:t>
            </a:r>
            <a:r>
              <a:rPr lang="fi-FI" sz="2200" dirty="0" err="1"/>
              <a:t>eikosapentaeenihappoa</a:t>
            </a:r>
            <a:r>
              <a:rPr lang="fi-FI" sz="2200" dirty="0"/>
              <a:t> (EPA) ja </a:t>
            </a:r>
            <a:r>
              <a:rPr lang="fi-FI" sz="2200" dirty="0" err="1"/>
              <a:t>dokosaheksaeenihappoa</a:t>
            </a:r>
            <a:r>
              <a:rPr lang="fi-FI" sz="2200" dirty="0"/>
              <a:t> (DHA), ja vain vähän tyydyttyneitä rasvahappoja. </a:t>
            </a:r>
          </a:p>
          <a:p>
            <a:pPr lvl="2"/>
            <a:r>
              <a:rPr lang="fi-FI" sz="2200" dirty="0"/>
              <a:t>N-3- rasvahapot ovat erityisen tärkeitä mm. aivojen, keskushermoston ja näkökyvyn kehitykselle. Kalan rasvoilla arvellaan olevan myös mielialaa parantava vaikutus. </a:t>
            </a:r>
          </a:p>
          <a:p>
            <a:pPr lvl="2"/>
            <a:endParaRPr lang="fi-FI" sz="2200" dirty="0"/>
          </a:p>
          <a:p>
            <a:pPr lvl="2"/>
            <a:endParaRPr lang="fi-FI" sz="2200" dirty="0"/>
          </a:p>
        </p:txBody>
      </p:sp>
    </p:spTree>
    <p:extLst>
      <p:ext uri="{BB962C8B-B14F-4D97-AF65-F5344CB8AC3E}">
        <p14:creationId xmlns:p14="http://schemas.microsoft.com/office/powerpoint/2010/main" val="1665622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heckerboard(across)">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heckerboard(across)">
                                      <p:cBhvr>
                                        <p:cTn id="15" dur="500"/>
                                        <p:tgtEl>
                                          <p:spTgt spid="2">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heckerboard(across)">
                                      <p:cBhvr>
                                        <p:cTn id="18" dur="500"/>
                                        <p:tgtEl>
                                          <p:spTgt spid="2">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checkerboard(across)">
                                      <p:cBhvr>
                                        <p:cTn id="21" dur="500"/>
                                        <p:tgtEl>
                                          <p:spTgt spid="2">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checkerboard(across)">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smtClean="0"/>
              <a:t>ENERGIATARVE		</a:t>
            </a:r>
            <a:endParaRPr lang="fi-FI" dirty="0"/>
          </a:p>
        </p:txBody>
      </p:sp>
      <p:sp>
        <p:nvSpPr>
          <p:cNvPr id="2" name="Sisällön paikkamerkki 1"/>
          <p:cNvSpPr>
            <a:spLocks noGrp="1"/>
          </p:cNvSpPr>
          <p:nvPr>
            <p:ph idx="1"/>
          </p:nvPr>
        </p:nvSpPr>
        <p:spPr>
          <a:xfrm>
            <a:off x="909836" y="1340768"/>
            <a:ext cx="10060107" cy="4831432"/>
          </a:xfrm>
        </p:spPr>
        <p:txBody>
          <a:bodyPr>
            <a:normAutofit fontScale="70000" lnSpcReduction="20000"/>
          </a:bodyPr>
          <a:lstStyle/>
          <a:p>
            <a:pPr marL="0" indent="0">
              <a:buNone/>
            </a:pPr>
            <a:endParaRPr lang="fi-FI" dirty="0" smtClean="0"/>
          </a:p>
          <a:p>
            <a:r>
              <a:rPr lang="fi-FI" dirty="0" smtClean="0"/>
              <a:t>Ihmisen päivittäinen energiantarve on riippuvainen </a:t>
            </a:r>
            <a:r>
              <a:rPr lang="fi-FI" dirty="0" smtClean="0">
                <a:solidFill>
                  <a:schemeClr val="accent5">
                    <a:lumMod val="60000"/>
                    <a:lumOff val="40000"/>
                  </a:schemeClr>
                </a:solidFill>
              </a:rPr>
              <a:t>perusaineenvaihdunnasta</a:t>
            </a:r>
          </a:p>
          <a:p>
            <a:r>
              <a:rPr lang="fi-FI" dirty="0" smtClean="0"/>
              <a:t>Siihen kuuluvat kaikki tahdosta riippumattomat elintoiminnot </a:t>
            </a:r>
          </a:p>
          <a:p>
            <a:r>
              <a:rPr lang="fi-FI" dirty="0" smtClean="0"/>
              <a:t>Määrä riippuu henkilön koosta ja kudosten aktiivisuudesta (sairaudet, vammat)</a:t>
            </a:r>
          </a:p>
          <a:p>
            <a:r>
              <a:rPr lang="fi-FI" dirty="0" smtClean="0"/>
              <a:t>Naisten perusaineenvaihdunta on pienempi kuin miehillä</a:t>
            </a:r>
          </a:p>
          <a:p>
            <a:r>
              <a:rPr lang="fi-FI" dirty="0" smtClean="0"/>
              <a:t>Ikääntyminen hidastaa perusaineenvaihduntaa</a:t>
            </a:r>
          </a:p>
          <a:p>
            <a:r>
              <a:rPr lang="fi-FI" dirty="0"/>
              <a:t>ENERGIATARVE</a:t>
            </a:r>
            <a:r>
              <a:rPr lang="fi-FI" dirty="0" smtClean="0"/>
              <a:t>:</a:t>
            </a:r>
            <a:endParaRPr lang="fi-FI" dirty="0"/>
          </a:p>
          <a:p>
            <a:pPr lvl="1"/>
            <a:r>
              <a:rPr lang="fi-FI" dirty="0"/>
              <a:t>Energiatarpeeseen vaikuttavat myös lihastyö ja liikunta</a:t>
            </a:r>
            <a:r>
              <a:rPr lang="fi-FI" dirty="0" smtClean="0"/>
              <a:t>.</a:t>
            </a:r>
            <a:endParaRPr lang="fi-FI" dirty="0"/>
          </a:p>
          <a:p>
            <a:r>
              <a:rPr lang="fi-FI" dirty="0"/>
              <a:t>Aikuisen energiatarve voidaan arvioida </a:t>
            </a:r>
            <a:r>
              <a:rPr lang="fi-FI" dirty="0" smtClean="0"/>
              <a:t>seuraavasti</a:t>
            </a:r>
            <a:endParaRPr lang="fi-FI" dirty="0"/>
          </a:p>
          <a:p>
            <a:pPr lvl="1">
              <a:buNone/>
            </a:pPr>
            <a:r>
              <a:rPr lang="fi-FI" dirty="0"/>
              <a:t>Energiatarve = peruskerroin x fyysinen aktiivisuus</a:t>
            </a:r>
          </a:p>
          <a:p>
            <a:pPr lvl="1">
              <a:buNone/>
            </a:pPr>
            <a:r>
              <a:rPr lang="fi-FI" dirty="0"/>
              <a:t>Peruskerroin = pituus cm – 105 = kerroin</a:t>
            </a:r>
          </a:p>
          <a:p>
            <a:endParaRPr lang="fi-FI" dirty="0"/>
          </a:p>
        </p:txBody>
      </p:sp>
    </p:spTree>
    <p:extLst>
      <p:ext uri="{BB962C8B-B14F-4D97-AF65-F5344CB8AC3E}">
        <p14:creationId xmlns:p14="http://schemas.microsoft.com/office/powerpoint/2010/main" val="40416732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heckerboard(across)">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heckerboard(across)">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checkerboard(across)">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checkerboard(across)">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checkerboard(across)">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Ravitsemus- Energian tarve </a:t>
            </a:r>
            <a:endParaRPr lang="fi-FI" dirty="0"/>
          </a:p>
        </p:txBody>
      </p:sp>
      <p:graphicFrame>
        <p:nvGraphicFramePr>
          <p:cNvPr id="4" name="Sisällön paikkamerkki 3"/>
          <p:cNvGraphicFramePr>
            <a:graphicFrameLocks noGrp="1"/>
          </p:cNvGraphicFramePr>
          <p:nvPr>
            <p:ph sz="half" idx="1"/>
          </p:nvPr>
        </p:nvGraphicFramePr>
        <p:xfrm>
          <a:off x="1979612" y="1524000"/>
          <a:ext cx="8075240" cy="1854200"/>
        </p:xfrm>
        <a:graphic>
          <a:graphicData uri="http://schemas.openxmlformats.org/drawingml/2006/table">
            <a:tbl>
              <a:tblPr firstRow="1" bandRow="1">
                <a:tableStyleId>{5C22544A-7EE6-4342-B048-85BDC9FD1C3A}</a:tableStyleId>
              </a:tblPr>
              <a:tblGrid>
                <a:gridCol w="1615048">
                  <a:extLst>
                    <a:ext uri="{9D8B030D-6E8A-4147-A177-3AD203B41FA5}">
                      <a16:colId xmlns:a16="http://schemas.microsoft.com/office/drawing/2014/main" val="20000"/>
                    </a:ext>
                  </a:extLst>
                </a:gridCol>
                <a:gridCol w="1615048">
                  <a:extLst>
                    <a:ext uri="{9D8B030D-6E8A-4147-A177-3AD203B41FA5}">
                      <a16:colId xmlns:a16="http://schemas.microsoft.com/office/drawing/2014/main" val="20001"/>
                    </a:ext>
                  </a:extLst>
                </a:gridCol>
                <a:gridCol w="1615048">
                  <a:extLst>
                    <a:ext uri="{9D8B030D-6E8A-4147-A177-3AD203B41FA5}">
                      <a16:colId xmlns:a16="http://schemas.microsoft.com/office/drawing/2014/main" val="20002"/>
                    </a:ext>
                  </a:extLst>
                </a:gridCol>
                <a:gridCol w="1615048">
                  <a:extLst>
                    <a:ext uri="{9D8B030D-6E8A-4147-A177-3AD203B41FA5}">
                      <a16:colId xmlns:a16="http://schemas.microsoft.com/office/drawing/2014/main" val="20003"/>
                    </a:ext>
                  </a:extLst>
                </a:gridCol>
                <a:gridCol w="1615048">
                  <a:extLst>
                    <a:ext uri="{9D8B030D-6E8A-4147-A177-3AD203B41FA5}">
                      <a16:colId xmlns:a16="http://schemas.microsoft.com/office/drawing/2014/main" val="20004"/>
                    </a:ext>
                  </a:extLst>
                </a:gridCol>
              </a:tblGrid>
              <a:tr h="370840">
                <a:tc>
                  <a:txBody>
                    <a:bodyPr/>
                    <a:lstStyle/>
                    <a:p>
                      <a:pPr>
                        <a:lnSpc>
                          <a:spcPct val="115000"/>
                        </a:lnSpc>
                        <a:spcAft>
                          <a:spcPts val="0"/>
                        </a:spcAft>
                      </a:pPr>
                      <a:r>
                        <a:rPr lang="fi-FI" sz="1100" b="1" dirty="0">
                          <a:latin typeface="Calibri"/>
                          <a:ea typeface="Calibri"/>
                          <a:cs typeface="Times New Roman"/>
                        </a:rPr>
                        <a:t>FYYSINEN AKTIIVISUUS</a:t>
                      </a:r>
                      <a:endParaRPr lang="fi-FI" sz="1100" dirty="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NAINEN</a:t>
                      </a:r>
                      <a:endParaRPr lang="fi-FI" sz="1100">
                        <a:latin typeface="Calibri"/>
                        <a:ea typeface="Calibri"/>
                        <a:cs typeface="Times New Roman"/>
                      </a:endParaRPr>
                    </a:p>
                  </a:txBody>
                  <a:tcPr marL="33827" marR="33827" marT="0" marB="0"/>
                </a:tc>
                <a:tc>
                  <a:txBody>
                    <a:bodyPr/>
                    <a:lstStyle/>
                    <a:p>
                      <a:pPr>
                        <a:lnSpc>
                          <a:spcPct val="115000"/>
                        </a:lnSpc>
                        <a:spcAft>
                          <a:spcPts val="0"/>
                        </a:spcAft>
                      </a:pP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MIES</a:t>
                      </a:r>
                      <a:endParaRPr lang="fi-FI" sz="1100">
                        <a:latin typeface="Calibri"/>
                        <a:ea typeface="Calibri"/>
                        <a:cs typeface="Times New Roman"/>
                      </a:endParaRPr>
                    </a:p>
                  </a:txBody>
                  <a:tcPr marL="33827" marR="33827" marT="0" marB="0"/>
                </a:tc>
                <a:tc>
                  <a:txBody>
                    <a:bodyPr/>
                    <a:lstStyle/>
                    <a:p>
                      <a:pPr>
                        <a:lnSpc>
                          <a:spcPct val="115000"/>
                        </a:lnSpc>
                        <a:spcAft>
                          <a:spcPts val="0"/>
                        </a:spcAft>
                      </a:pPr>
                      <a:endParaRPr lang="fi-FI" sz="1100">
                        <a:latin typeface="Calibri"/>
                        <a:ea typeface="Calibri"/>
                        <a:cs typeface="Times New Roman"/>
                      </a:endParaRPr>
                    </a:p>
                  </a:txBody>
                  <a:tcPr marL="33827" marR="33827" marT="0" marB="0"/>
                </a:tc>
                <a:extLst>
                  <a:ext uri="{0D108BD9-81ED-4DB2-BD59-A6C34878D82A}">
                    <a16:rowId xmlns:a16="http://schemas.microsoft.com/office/drawing/2014/main" val="10000"/>
                  </a:ext>
                </a:extLst>
              </a:tr>
              <a:tr h="370840">
                <a:tc>
                  <a:txBody>
                    <a:bodyPr/>
                    <a:lstStyle/>
                    <a:p>
                      <a:pPr>
                        <a:lnSpc>
                          <a:spcPct val="115000"/>
                        </a:lnSpc>
                        <a:spcAft>
                          <a:spcPts val="0"/>
                        </a:spcAft>
                      </a:pP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kJ</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kcal</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kJ</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kcal</a:t>
                      </a:r>
                      <a:endParaRPr lang="fi-FI" sz="1100">
                        <a:latin typeface="Calibri"/>
                        <a:ea typeface="Calibri"/>
                        <a:cs typeface="Times New Roman"/>
                      </a:endParaRPr>
                    </a:p>
                  </a:txBody>
                  <a:tcPr marL="33827" marR="33827" marT="0" marB="0"/>
                </a:tc>
                <a:extLst>
                  <a:ext uri="{0D108BD9-81ED-4DB2-BD59-A6C34878D82A}">
                    <a16:rowId xmlns:a16="http://schemas.microsoft.com/office/drawing/2014/main" val="10001"/>
                  </a:ext>
                </a:extLst>
              </a:tr>
              <a:tr h="370840">
                <a:tc>
                  <a:txBody>
                    <a:bodyPr/>
                    <a:lstStyle/>
                    <a:p>
                      <a:pPr>
                        <a:lnSpc>
                          <a:spcPct val="115000"/>
                        </a:lnSpc>
                        <a:spcAft>
                          <a:spcPts val="0"/>
                        </a:spcAft>
                      </a:pPr>
                      <a:r>
                        <a:rPr lang="fi-FI" sz="1100" b="1">
                          <a:latin typeface="Calibri"/>
                          <a:ea typeface="Calibri"/>
                          <a:cs typeface="Times New Roman"/>
                        </a:rPr>
                        <a:t>hyvin kevyt</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105-125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dirty="0">
                          <a:latin typeface="Calibri"/>
                          <a:ea typeface="Calibri"/>
                          <a:cs typeface="Times New Roman"/>
                        </a:rPr>
                        <a:t>25-30</a:t>
                      </a:r>
                      <a:endParaRPr lang="fi-FI" sz="1100" dirty="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125-145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30-35</a:t>
                      </a:r>
                      <a:endParaRPr lang="fi-FI" sz="1100">
                        <a:latin typeface="Calibri"/>
                        <a:ea typeface="Calibri"/>
                        <a:cs typeface="Times New Roman"/>
                      </a:endParaRPr>
                    </a:p>
                  </a:txBody>
                  <a:tcPr marL="33827" marR="33827" marT="0" marB="0"/>
                </a:tc>
                <a:extLst>
                  <a:ext uri="{0D108BD9-81ED-4DB2-BD59-A6C34878D82A}">
                    <a16:rowId xmlns:a16="http://schemas.microsoft.com/office/drawing/2014/main" val="10002"/>
                  </a:ext>
                </a:extLst>
              </a:tr>
              <a:tr h="370840">
                <a:tc>
                  <a:txBody>
                    <a:bodyPr/>
                    <a:lstStyle/>
                    <a:p>
                      <a:pPr>
                        <a:lnSpc>
                          <a:spcPct val="115000"/>
                        </a:lnSpc>
                        <a:spcAft>
                          <a:spcPts val="0"/>
                        </a:spcAft>
                      </a:pPr>
                      <a:r>
                        <a:rPr lang="fi-FI" sz="1100" b="1">
                          <a:latin typeface="Calibri"/>
                          <a:ea typeface="Calibri"/>
                          <a:cs typeface="Times New Roman"/>
                        </a:rPr>
                        <a:t>kevyt</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125-145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30-35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dirty="0">
                          <a:latin typeface="Calibri"/>
                          <a:ea typeface="Calibri"/>
                          <a:cs typeface="Times New Roman"/>
                        </a:rPr>
                        <a:t>145-165</a:t>
                      </a:r>
                      <a:endParaRPr lang="fi-FI" sz="1100" dirty="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35-40</a:t>
                      </a:r>
                      <a:endParaRPr lang="fi-FI" sz="1100">
                        <a:latin typeface="Calibri"/>
                        <a:ea typeface="Calibri"/>
                        <a:cs typeface="Times New Roman"/>
                      </a:endParaRPr>
                    </a:p>
                  </a:txBody>
                  <a:tcPr marL="33827" marR="33827" marT="0" marB="0"/>
                </a:tc>
                <a:extLst>
                  <a:ext uri="{0D108BD9-81ED-4DB2-BD59-A6C34878D82A}">
                    <a16:rowId xmlns:a16="http://schemas.microsoft.com/office/drawing/2014/main" val="10003"/>
                  </a:ext>
                </a:extLst>
              </a:tr>
              <a:tr h="370840">
                <a:tc>
                  <a:txBody>
                    <a:bodyPr/>
                    <a:lstStyle/>
                    <a:p>
                      <a:pPr>
                        <a:lnSpc>
                          <a:spcPct val="115000"/>
                        </a:lnSpc>
                        <a:spcAft>
                          <a:spcPts val="0"/>
                        </a:spcAft>
                      </a:pPr>
                      <a:r>
                        <a:rPr lang="fi-FI" sz="1100" b="1">
                          <a:latin typeface="Calibri"/>
                          <a:ea typeface="Calibri"/>
                          <a:cs typeface="Times New Roman"/>
                        </a:rPr>
                        <a:t>keskitasoinen</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145-165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35-40</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a:latin typeface="Calibri"/>
                          <a:ea typeface="Calibri"/>
                          <a:cs typeface="Times New Roman"/>
                        </a:rPr>
                        <a:t>165-185</a:t>
                      </a:r>
                      <a:endParaRPr lang="fi-FI" sz="1100">
                        <a:latin typeface="Calibri"/>
                        <a:ea typeface="Calibri"/>
                        <a:cs typeface="Times New Roman"/>
                      </a:endParaRPr>
                    </a:p>
                  </a:txBody>
                  <a:tcPr marL="33827" marR="33827" marT="0" marB="0"/>
                </a:tc>
                <a:tc>
                  <a:txBody>
                    <a:bodyPr/>
                    <a:lstStyle/>
                    <a:p>
                      <a:pPr>
                        <a:lnSpc>
                          <a:spcPct val="115000"/>
                        </a:lnSpc>
                        <a:spcAft>
                          <a:spcPts val="0"/>
                        </a:spcAft>
                      </a:pPr>
                      <a:r>
                        <a:rPr lang="fi-FI" sz="1100" b="1" dirty="0">
                          <a:latin typeface="Calibri"/>
                          <a:ea typeface="Calibri"/>
                          <a:cs typeface="Times New Roman"/>
                        </a:rPr>
                        <a:t>40-45</a:t>
                      </a:r>
                      <a:endParaRPr lang="fi-FI" sz="1100" dirty="0">
                        <a:latin typeface="Calibri"/>
                        <a:ea typeface="Calibri"/>
                        <a:cs typeface="Times New Roman"/>
                      </a:endParaRPr>
                    </a:p>
                  </a:txBody>
                  <a:tcPr marL="33827" marR="33827" marT="0" marB="0"/>
                </a:tc>
                <a:extLst>
                  <a:ext uri="{0D108BD9-81ED-4DB2-BD59-A6C34878D82A}">
                    <a16:rowId xmlns:a16="http://schemas.microsoft.com/office/drawing/2014/main" val="10004"/>
                  </a:ext>
                </a:extLst>
              </a:tr>
            </a:tbl>
          </a:graphicData>
        </a:graphic>
      </p:graphicFrame>
      <p:sp>
        <p:nvSpPr>
          <p:cNvPr id="5" name="Sisällön paikkamerkki 4"/>
          <p:cNvSpPr>
            <a:spLocks noGrp="1"/>
          </p:cNvSpPr>
          <p:nvPr>
            <p:ph sz="half" idx="2"/>
          </p:nvPr>
        </p:nvSpPr>
        <p:spPr>
          <a:xfrm>
            <a:off x="1773932" y="3573016"/>
            <a:ext cx="8496944" cy="2880320"/>
          </a:xfrm>
        </p:spPr>
        <p:txBody>
          <a:bodyPr>
            <a:normAutofit fontScale="92500" lnSpcReduction="20000"/>
          </a:bodyPr>
          <a:lstStyle/>
          <a:p>
            <a:endParaRPr lang="fi-FI" sz="2000" dirty="0"/>
          </a:p>
          <a:p>
            <a:r>
              <a:rPr lang="fi-FI" sz="2000" dirty="0" err="1"/>
              <a:t>Esimerkki:Nainen</a:t>
            </a:r>
            <a:r>
              <a:rPr lang="fi-FI" sz="2000" dirty="0"/>
              <a:t>, 160 cm. Kevyt työ (opiskelu) </a:t>
            </a:r>
          </a:p>
          <a:p>
            <a:pPr>
              <a:buNone/>
            </a:pPr>
            <a:endParaRPr lang="fi-FI" sz="2000" dirty="0"/>
          </a:p>
          <a:p>
            <a:r>
              <a:rPr lang="fi-FI" sz="2000" dirty="0"/>
              <a:t>Kerroin = 160 -105 = 55</a:t>
            </a:r>
          </a:p>
          <a:p>
            <a:r>
              <a:rPr lang="fi-FI" sz="2000" dirty="0"/>
              <a:t>Energiatarve= 55 x 30 kcal = 1650 kcal  tai 55 x 125 kJ = 6875 kJ = 6,9 </a:t>
            </a:r>
            <a:r>
              <a:rPr lang="fi-FI" sz="2000" dirty="0" smtClean="0"/>
              <a:t>MJ</a:t>
            </a:r>
          </a:p>
          <a:p>
            <a:r>
              <a:rPr lang="fi-FI" sz="2000" dirty="0" smtClean="0"/>
              <a:t>Tehtävä - Laske oma energian tarpeesi ! </a:t>
            </a:r>
            <a:endParaRPr lang="fi-FI" sz="2000" dirty="0"/>
          </a:p>
        </p:txBody>
      </p:sp>
    </p:spTree>
    <p:extLst>
      <p:ext uri="{BB962C8B-B14F-4D97-AF65-F5344CB8AC3E}">
        <p14:creationId xmlns:p14="http://schemas.microsoft.com/office/powerpoint/2010/main" val="13260311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RAVITSEMUKSEN PERUSTEET KURSSI OSA 1 </a:t>
            </a:r>
            <a:endParaRPr lang="fi-FI" dirty="0"/>
          </a:p>
        </p:txBody>
      </p:sp>
      <p:sp>
        <p:nvSpPr>
          <p:cNvPr id="6" name="Sisällön paikkamerkki 5"/>
          <p:cNvSpPr>
            <a:spLocks noGrp="1"/>
          </p:cNvSpPr>
          <p:nvPr>
            <p:ph idx="1"/>
          </p:nvPr>
        </p:nvSpPr>
        <p:spPr/>
        <p:txBody>
          <a:bodyPr/>
          <a:lstStyle/>
          <a:p>
            <a:r>
              <a:rPr lang="fi-FI" dirty="0" smtClean="0"/>
              <a:t>SUOMALAISET RAVITSEMUSSUOSITUKSET</a:t>
            </a:r>
          </a:p>
          <a:p>
            <a:r>
              <a:rPr lang="fi-FI" dirty="0" smtClean="0"/>
              <a:t>ENERGIAN TARVE</a:t>
            </a:r>
          </a:p>
          <a:p>
            <a:r>
              <a:rPr lang="fi-FI" dirty="0" smtClean="0"/>
              <a:t>RAVINTOAINEET </a:t>
            </a:r>
          </a:p>
          <a:p>
            <a:endParaRPr lang="fi-FI" dirty="0"/>
          </a:p>
          <a:p>
            <a:pPr marL="0" indent="0">
              <a:buNone/>
            </a:pPr>
            <a:r>
              <a:rPr lang="fi-FI" dirty="0" smtClean="0"/>
              <a:t> </a:t>
            </a:r>
            <a:endParaRPr lang="fi-FI"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fi-FI" altLang="fi-FI" smtClean="0">
                <a:latin typeface="Verdana" panose="020B0604030504040204" pitchFamily="34" charset="0"/>
                <a:ea typeface="ＭＳ Ｐゴシック" panose="020B0600070205080204" pitchFamily="34" charset="-128"/>
              </a:rPr>
              <a:t>Usein ateria korvataan – mutta millä?</a:t>
            </a:r>
          </a:p>
        </p:txBody>
      </p:sp>
      <p:sp>
        <p:nvSpPr>
          <p:cNvPr id="18435" name="Rectangle 3"/>
          <p:cNvSpPr>
            <a:spLocks noGrp="1"/>
          </p:cNvSpPr>
          <p:nvPr>
            <p:ph type="body" idx="1"/>
          </p:nvPr>
        </p:nvSpPr>
        <p:spPr>
          <a:xfrm>
            <a:off x="1979612" y="1658939"/>
            <a:ext cx="8229600" cy="4175125"/>
          </a:xfrm>
        </p:spPr>
        <p:txBody>
          <a:bodyPr/>
          <a:lstStyle/>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fi-FI" altLang="fi-FI" smtClean="0">
              <a:latin typeface="Verdana" panose="020B0604030504040204" pitchFamily="34" charset="0"/>
              <a:ea typeface="ＭＳ Ｐゴシック" panose="020B0600070205080204" pitchFamily="34" charset="-128"/>
              <a:cs typeface="ＭＳ Ｐゴシック" panose="020B0600070205080204" pitchFamily="34" charset="-128"/>
            </a:endParaRPr>
          </a:p>
          <a:p>
            <a:pPr>
              <a:buFont typeface="Arial" panose="020B0604020202020204" pitchFamily="34" charset="0"/>
              <a:buChar char="•"/>
            </a:pPr>
            <a:endParaRPr lang="fi-FI" altLang="fi-FI" sz="1600">
              <a:latin typeface="Verdana" panose="020B0604030504040204" pitchFamily="34" charset="0"/>
              <a:ea typeface="ＭＳ Ｐゴシック" panose="020B0600070205080204" pitchFamily="34" charset="-128"/>
              <a:cs typeface="ＭＳ Ｐゴシック" panose="020B0600070205080204" pitchFamily="34" charset="-128"/>
            </a:endParaRP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1492251"/>
            <a:ext cx="89154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717C1648-8F41-46F3-88F6-A12AA79948A7}" type="slidenum">
              <a:rPr lang="fi-FI" altLang="fi-FI">
                <a:solidFill>
                  <a:srgbClr val="898989"/>
                </a:solidFill>
                <a:latin typeface="Verdana" panose="020B0604030504040204" pitchFamily="34" charset="0"/>
              </a:rPr>
              <a:pPr algn="ctr" eaLnBrk="1" hangingPunct="1"/>
              <a:t>20</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17242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altLang="fi-FI" smtClean="0">
                <a:latin typeface="Verdana" panose="020B0604030504040204" pitchFamily="34" charset="0"/>
                <a:ea typeface="ＭＳ Ｐゴシック" panose="020B0600070205080204" pitchFamily="34" charset="-128"/>
              </a:rPr>
              <a:t>Valitse fiksusti − tuoteselosteet</a:t>
            </a:r>
            <a:endParaRPr lang="fi-FI" altLang="fi-FI" smtClean="0">
              <a:latin typeface="Verdana" panose="020B0604030504040204" pitchFamily="34" charset="0"/>
              <a:ea typeface="ＭＳ Ｐゴシック" panose="020B0600070205080204" pitchFamily="34" charset="-128"/>
            </a:endParaRPr>
          </a:p>
        </p:txBody>
      </p:sp>
      <p:sp>
        <p:nvSpPr>
          <p:cNvPr id="162819" name="Rectangle 3"/>
          <p:cNvSpPr>
            <a:spLocks noGrp="1"/>
          </p:cNvSpPr>
          <p:nvPr>
            <p:ph type="body" idx="1"/>
          </p:nvPr>
        </p:nvSpPr>
        <p:spPr>
          <a:xfrm>
            <a:off x="1979613" y="1658939"/>
            <a:ext cx="5292725" cy="3940175"/>
          </a:xfrm>
        </p:spPr>
        <p:txBody>
          <a:bodyPr>
            <a:normAutofit lnSpcReduction="10000"/>
          </a:bodyPr>
          <a:lstStyle/>
          <a:p>
            <a:pPr>
              <a:buFont typeface="Arial" charset="0"/>
              <a:buChar char="•"/>
              <a:defRPr/>
            </a:pPr>
            <a:r>
              <a:rPr lang="fi-FI" sz="2000" b="1" dirty="0">
                <a:latin typeface="Verdana" pitchFamily="34" charset="0"/>
              </a:rPr>
              <a:t>Tuoteselosteet</a:t>
            </a:r>
            <a:r>
              <a:rPr lang="fi-FI" sz="2000" dirty="0">
                <a:latin typeface="Verdana" pitchFamily="34" charset="0"/>
              </a:rPr>
              <a:t> auttavat vertaamaan eri tuotteita samoista tuoteryhmistä.</a:t>
            </a:r>
          </a:p>
          <a:p>
            <a:pPr>
              <a:buFont typeface="Arial" charset="0"/>
              <a:buChar char="•"/>
              <a:defRPr/>
            </a:pPr>
            <a:endParaRPr lang="fi-FI" sz="1050" dirty="0">
              <a:latin typeface="Verdana" pitchFamily="34" charset="0"/>
            </a:endParaRPr>
          </a:p>
          <a:p>
            <a:pPr>
              <a:buFont typeface="Arial" charset="0"/>
              <a:buChar char="•"/>
              <a:defRPr/>
            </a:pPr>
            <a:r>
              <a:rPr lang="fi-FI" sz="2000" b="1" dirty="0">
                <a:ea typeface="ＭＳ Ｐゴシック" pitchFamily="-111" charset="-128"/>
              </a:rPr>
              <a:t>Ainesosaluettelo </a:t>
            </a:r>
            <a:r>
              <a:rPr lang="fi-FI" sz="2000" dirty="0">
                <a:ea typeface="ＭＳ Ｐゴシック" pitchFamily="-111" charset="-128"/>
              </a:rPr>
              <a:t>kertoo tuotteen sisällön. Luettelossa kerrotaan valmistusaineet ja lisäaineet painon mukaan alenevassa järjestyksessä.</a:t>
            </a:r>
          </a:p>
          <a:p>
            <a:pPr>
              <a:buFont typeface="Arial" charset="0"/>
              <a:buChar char="•"/>
              <a:defRPr/>
            </a:pPr>
            <a:endParaRPr lang="fi-FI" sz="1050" dirty="0">
              <a:ea typeface="ＭＳ Ｐゴシック" pitchFamily="-111" charset="-128"/>
            </a:endParaRPr>
          </a:p>
          <a:p>
            <a:pPr>
              <a:buFont typeface="Arial" charset="0"/>
              <a:buChar char="•"/>
              <a:defRPr/>
            </a:pPr>
            <a:r>
              <a:rPr lang="fi-FI" sz="2000" b="1" dirty="0">
                <a:ea typeface="ＭＳ Ｐゴシック" pitchFamily="-111" charset="-128"/>
              </a:rPr>
              <a:t>Ravintoarvomerkinnät </a:t>
            </a:r>
            <a:r>
              <a:rPr lang="fi-FI" sz="2000" dirty="0">
                <a:ea typeface="ＭＳ Ｐゴシック" pitchFamily="-111" charset="-128"/>
              </a:rPr>
              <a:t>kertovat proteiinin, rasvan ja hiilihydraattien määrän.</a:t>
            </a:r>
          </a:p>
        </p:txBody>
      </p:sp>
      <p:pic>
        <p:nvPicPr>
          <p:cNvPr id="33796" name="Picture 5" descr="shutterstock_12049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676" y="1658939"/>
            <a:ext cx="277653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E722A0EE-106C-48D5-AFF0-39A08F14C29F}" type="slidenum">
              <a:rPr lang="fi-FI" altLang="fi-FI">
                <a:solidFill>
                  <a:srgbClr val="898989"/>
                </a:solidFill>
                <a:latin typeface="Verdana" panose="020B0604030504040204" pitchFamily="34" charset="0"/>
              </a:rPr>
              <a:pPr algn="ctr" eaLnBrk="1" hangingPunct="1"/>
              <a:t>21</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399681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1979612" y="298450"/>
            <a:ext cx="8229600" cy="998538"/>
          </a:xfrm>
        </p:spPr>
        <p:txBody>
          <a:bodyPr/>
          <a:lstStyle/>
          <a:p>
            <a:r>
              <a:rPr lang="en-US" altLang="fi-FI" smtClean="0">
                <a:latin typeface="Verdana" panose="020B0604030504040204" pitchFamily="34" charset="0"/>
                <a:ea typeface="ＭＳ Ｐゴシック" panose="020B0600070205080204" pitchFamily="34" charset="-128"/>
              </a:rPr>
              <a:t>Ravintosisältö</a:t>
            </a:r>
            <a:endParaRPr lang="fi-FI" altLang="fi-FI" smtClean="0">
              <a:latin typeface="Verdana" panose="020B0604030504040204" pitchFamily="34" charset="0"/>
              <a:ea typeface="ＭＳ Ｐゴシック" panose="020B0600070205080204" pitchFamily="34" charset="-128"/>
            </a:endParaRPr>
          </a:p>
        </p:txBody>
      </p:sp>
      <p:sp>
        <p:nvSpPr>
          <p:cNvPr id="35843" name="Rectangle 3"/>
          <p:cNvSpPr>
            <a:spLocks noGrp="1"/>
          </p:cNvSpPr>
          <p:nvPr>
            <p:ph type="body" idx="1"/>
          </p:nvPr>
        </p:nvSpPr>
        <p:spPr/>
        <p:txBody>
          <a:bodyPr/>
          <a:lstStyle/>
          <a:p>
            <a:pPr lvl="3"/>
            <a:r>
              <a:rPr lang="fi-FI" altLang="fi-FI">
                <a:latin typeface="Verdana" panose="020B0604030504040204" pitchFamily="34" charset="0"/>
                <a:ea typeface="ＭＳ Ｐゴシック" panose="020B0600070205080204" pitchFamily="34" charset="-128"/>
                <a:cs typeface="Verdana" panose="020B0604030504040204" pitchFamily="34" charset="0"/>
              </a:rPr>
              <a:t>Ravintoarvo ilmoitetaan yleensä 100 g (tai 100 ml) kohden.</a:t>
            </a:r>
          </a:p>
          <a:p>
            <a:endParaRPr lang="fi-FI" altLang="fi-FI" sz="2000">
              <a:latin typeface="Verdana" panose="020B0604030504040204" pitchFamily="34" charset="0"/>
              <a:ea typeface="ＭＳ Ｐゴシック" panose="020B0600070205080204" pitchFamily="34" charset="-128"/>
              <a:cs typeface="ＭＳ Ｐゴシック" panose="020B0600070205080204" pitchFamily="34" charset="-128"/>
            </a:endParaRPr>
          </a:p>
        </p:txBody>
      </p:sp>
      <p:graphicFrame>
        <p:nvGraphicFramePr>
          <p:cNvPr id="161825" name="Group 33"/>
          <p:cNvGraphicFramePr>
            <a:graphicFrameLocks noGrp="1"/>
          </p:cNvGraphicFramePr>
          <p:nvPr/>
        </p:nvGraphicFramePr>
        <p:xfrm>
          <a:off x="1979612" y="2581276"/>
          <a:ext cx="8229600" cy="1831975"/>
        </p:xfrm>
        <a:graphic>
          <a:graphicData uri="http://schemas.openxmlformats.org/drawingml/2006/table">
            <a:tbl>
              <a:tblPr/>
              <a:tblGrid>
                <a:gridCol w="4313238">
                  <a:extLst>
                    <a:ext uri="{9D8B030D-6E8A-4147-A177-3AD203B41FA5}">
                      <a16:colId xmlns:a16="http://schemas.microsoft.com/office/drawing/2014/main" val="20000"/>
                    </a:ext>
                  </a:extLst>
                </a:gridCol>
                <a:gridCol w="3916362">
                  <a:extLst>
                    <a:ext uri="{9D8B030D-6E8A-4147-A177-3AD203B41FA5}">
                      <a16:colId xmlns:a16="http://schemas.microsoft.com/office/drawing/2014/main" val="20001"/>
                    </a:ext>
                  </a:extLst>
                </a:gridCol>
              </a:tblGrid>
              <a:tr h="366713">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i-FI" sz="1800" b="1"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rPr>
                        <a:t>Jogurtti (sokeroimaton)</a:t>
                      </a:r>
                      <a:endParaRPr kumimoji="0" lang="fi-FI" sz="1800" b="0"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endParaRPr>
                    </a:p>
                  </a:txBody>
                  <a:tcPr anchor="ctr" horzOverflow="overflow">
                    <a:lnL cap="flat">
                      <a:noFill/>
                    </a:lnL>
                    <a:lnR>
                      <a:noFill/>
                    </a:lnR>
                    <a:lnT cap="flat">
                      <a:noFill/>
                    </a:lnT>
                    <a:lnB>
                      <a:noFill/>
                    </a:lnB>
                    <a:lnTlToBr>
                      <a:noFill/>
                    </a:lnTlToBr>
                    <a:lnBlToTr>
                      <a:noFill/>
                    </a:lnBlToTr>
                    <a:solidFill>
                      <a:srgbClr val="008ECE"/>
                    </a:solidFill>
                  </a:tcPr>
                </a:tc>
                <a:tc>
                  <a:txBody>
                    <a:bodyPr/>
                    <a:lstStyle/>
                    <a:p>
                      <a:pPr marL="0" marR="0" lvl="0" indent="0" algn="l" defTabSz="457200" rtl="0" eaLnBrk="0" fontAlgn="ctr" latinLnBrk="0" hangingPunct="0">
                        <a:lnSpc>
                          <a:spcPct val="100000"/>
                        </a:lnSpc>
                        <a:spcBef>
                          <a:spcPct val="0"/>
                        </a:spcBef>
                        <a:spcAft>
                          <a:spcPct val="0"/>
                        </a:spcAft>
                        <a:buClrTx/>
                        <a:buSzTx/>
                        <a:buFontTx/>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a:t>
                      </a:r>
                      <a:r>
                        <a:rPr kumimoji="0" lang="fi-FI" sz="1800" b="1"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rPr>
                        <a:t>Jogurtti (sokeroitu)</a:t>
                      </a:r>
                      <a:endParaRPr kumimoji="0" lang="fi-FI" sz="1800" b="0"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endParaRPr>
                    </a:p>
                  </a:txBody>
                  <a:tcPr anchor="ctr" horzOverflow="overflow">
                    <a:lnL>
                      <a:noFill/>
                    </a:lnL>
                    <a:lnR cap="flat">
                      <a:noFill/>
                    </a:lnR>
                    <a:lnT cap="flat">
                      <a:noFill/>
                    </a:lnT>
                    <a:lnB>
                      <a:noFill/>
                    </a:lnB>
                    <a:lnTlToBr>
                      <a:noFill/>
                    </a:lnTlToBr>
                    <a:lnBlToTr>
                      <a:noFill/>
                    </a:lnBlToTr>
                    <a:solidFill>
                      <a:srgbClr val="008ECE"/>
                    </a:solidFill>
                  </a:tcPr>
                </a:tc>
                <a:extLst>
                  <a:ext uri="{0D108BD9-81ED-4DB2-BD59-A6C34878D82A}">
                    <a16:rowId xmlns:a16="http://schemas.microsoft.com/office/drawing/2014/main" val="10000"/>
                  </a:ext>
                </a:extLst>
              </a:tr>
              <a:tr h="1465262">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t> Ravintosisältö / 100 g </a:t>
                      </a:r>
                      <a:b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t> Energiaa 44 kcal</a:t>
                      </a:r>
                      <a:b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t> Proteiinia 4,2 g</a:t>
                      </a:r>
                      <a:b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t> Hiilihydraattia 6,6 g</a:t>
                      </a:r>
                      <a:b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smtClean="0">
                          <a:ln>
                            <a:noFill/>
                          </a:ln>
                          <a:solidFill>
                            <a:schemeClr val="tx1"/>
                          </a:solidFill>
                          <a:effectLst/>
                          <a:latin typeface="Verdana" pitchFamily="34" charset="0"/>
                          <a:ea typeface="ＭＳ Ｐゴシック" pitchFamily="-105" charset="-128"/>
                          <a:cs typeface="ＭＳ Ｐゴシック" pitchFamily="-105" charset="-128"/>
                        </a:rPr>
                        <a:t> Rasvaa 0,1 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Ravintosisältö / 100 g </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Energiaa 85 </a:t>
                      </a:r>
                      <a:r>
                        <a:rPr kumimoji="0" lang="fi-FI" sz="1800" b="0" i="0" u="none" strike="noStrike" cap="none" normalizeH="0" baseline="0" dirty="0" err="1" smtClean="0">
                          <a:ln>
                            <a:noFill/>
                          </a:ln>
                          <a:solidFill>
                            <a:schemeClr val="tx1"/>
                          </a:solidFill>
                          <a:effectLst/>
                          <a:latin typeface="Verdana" pitchFamily="34" charset="0"/>
                          <a:ea typeface="ＭＳ Ｐゴシック" pitchFamily="-105" charset="-128"/>
                          <a:cs typeface="ＭＳ Ｐゴシック" pitchFamily="-105" charset="-128"/>
                        </a:rPr>
                        <a:t>kcal</a:t>
                      </a: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Proteiinia 3,5 g</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Hiilihydraattia 13 g</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 Rasvaa 2,0 g</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849" name="Rectangle 19"/>
          <p:cNvSpPr>
            <a:spLocks noChangeArrowheads="1"/>
          </p:cNvSpPr>
          <p:nvPr/>
        </p:nvSpPr>
        <p:spPr bwMode="auto">
          <a:xfrm>
            <a:off x="6002047" y="39315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i-FI" altLang="fi-FI"/>
          </a:p>
        </p:txBody>
      </p:sp>
      <p:sp>
        <p:nvSpPr>
          <p:cNvPr id="35850"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4E5A57F2-314C-4F04-ACDD-B55145F15143}" type="slidenum">
              <a:rPr lang="fi-FI" altLang="fi-FI">
                <a:solidFill>
                  <a:srgbClr val="898989"/>
                </a:solidFill>
                <a:latin typeface="Verdana" panose="020B0604030504040204" pitchFamily="34" charset="0"/>
              </a:rPr>
              <a:pPr algn="ctr" eaLnBrk="1" hangingPunct="1"/>
              <a:t>22</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9216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olar rahka"/>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63826" y="1703388"/>
            <a:ext cx="1793875" cy="1695450"/>
          </a:xfrm>
          <a:noFill/>
        </p:spPr>
      </p:pic>
      <p:pic>
        <p:nvPicPr>
          <p:cNvPr id="22531" name="Picture 5" descr="kiisseli"/>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7672388" y="1454150"/>
            <a:ext cx="1795463" cy="1944688"/>
          </a:xfrm>
          <a:noFill/>
        </p:spPr>
      </p:pic>
      <p:sp>
        <p:nvSpPr>
          <p:cNvPr id="22532" name="Rectangle 6"/>
          <p:cNvSpPr>
            <a:spLocks noChangeArrowheads="1"/>
          </p:cNvSpPr>
          <p:nvPr/>
        </p:nvSpPr>
        <p:spPr bwMode="auto">
          <a:xfrm>
            <a:off x="6959600" y="3398838"/>
            <a:ext cx="3706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20000"/>
              </a:spcAft>
              <a:buClr>
                <a:srgbClr val="FF4D00"/>
              </a:buClr>
            </a:pPr>
            <a:r>
              <a:rPr lang="fi-FI" altLang="fi-FI" sz="2000">
                <a:solidFill>
                  <a:srgbClr val="008ECE"/>
                </a:solidFill>
                <a:latin typeface="Verdana" panose="020B0604030504040204" pitchFamily="34" charset="0"/>
              </a:rPr>
              <a:t>Hedelmä-vaniljakiisseli</a:t>
            </a:r>
          </a:p>
        </p:txBody>
      </p:sp>
      <p:sp>
        <p:nvSpPr>
          <p:cNvPr id="22533" name="Rectangle 7"/>
          <p:cNvSpPr>
            <a:spLocks noChangeArrowheads="1"/>
          </p:cNvSpPr>
          <p:nvPr/>
        </p:nvSpPr>
        <p:spPr bwMode="auto">
          <a:xfrm>
            <a:off x="2238375" y="3398838"/>
            <a:ext cx="47863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Aft>
                <a:spcPct val="20000"/>
              </a:spcAft>
              <a:buClr>
                <a:srgbClr val="FF4D00"/>
              </a:buClr>
            </a:pPr>
            <a:r>
              <a:rPr lang="fi-FI" altLang="fi-FI" sz="2000">
                <a:solidFill>
                  <a:srgbClr val="008ECE"/>
                </a:solidFill>
                <a:latin typeface="Verdana" panose="020B0604030504040204" pitchFamily="34" charset="0"/>
              </a:rPr>
              <a:t>Rahkavälipala, vadelma</a:t>
            </a:r>
          </a:p>
        </p:txBody>
      </p:sp>
      <p:sp>
        <p:nvSpPr>
          <p:cNvPr id="22534" name="Rectangle 8"/>
          <p:cNvSpPr>
            <a:spLocks noChangeArrowheads="1"/>
          </p:cNvSpPr>
          <p:nvPr/>
        </p:nvSpPr>
        <p:spPr bwMode="auto">
          <a:xfrm>
            <a:off x="6948487" y="3886201"/>
            <a:ext cx="37988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lnSpc>
                <a:spcPct val="90000"/>
              </a:lnSpc>
              <a:spcBef>
                <a:spcPts val="200"/>
              </a:spcBef>
              <a:buClr>
                <a:srgbClr val="C10075"/>
              </a:buClr>
            </a:pPr>
            <a:r>
              <a:rPr lang="fi-FI" altLang="fi-FI" sz="2000">
                <a:latin typeface="Verdana" panose="020B0604030504040204" pitchFamily="34" charset="0"/>
              </a:rPr>
              <a:t>Ravintosisältö/100g</a:t>
            </a:r>
          </a:p>
          <a:p>
            <a:pPr defTabSz="914400">
              <a:lnSpc>
                <a:spcPct val="90000"/>
              </a:lnSpc>
              <a:spcBef>
                <a:spcPts val="200"/>
              </a:spcBef>
              <a:buClr>
                <a:srgbClr val="C10075"/>
              </a:buClr>
              <a:buFontTx/>
              <a:buChar char="-"/>
            </a:pPr>
            <a:r>
              <a:rPr lang="fi-FI" altLang="fi-FI" sz="2000">
                <a:latin typeface="Verdana" panose="020B0604030504040204" pitchFamily="34" charset="0"/>
              </a:rPr>
              <a:t>Energia: 100 kcal</a:t>
            </a:r>
          </a:p>
          <a:p>
            <a:pPr defTabSz="914400">
              <a:lnSpc>
                <a:spcPct val="90000"/>
              </a:lnSpc>
              <a:spcBef>
                <a:spcPts val="200"/>
              </a:spcBef>
              <a:buClr>
                <a:srgbClr val="C10075"/>
              </a:buClr>
              <a:buFontTx/>
              <a:buChar char="-"/>
            </a:pPr>
            <a:r>
              <a:rPr lang="fi-FI" altLang="fi-FI" sz="2000">
                <a:latin typeface="Verdana" panose="020B0604030504040204" pitchFamily="34" charset="0"/>
              </a:rPr>
              <a:t>Proteiini 1,3 g </a:t>
            </a:r>
          </a:p>
          <a:p>
            <a:pPr defTabSz="914400">
              <a:lnSpc>
                <a:spcPct val="90000"/>
              </a:lnSpc>
              <a:spcBef>
                <a:spcPts val="200"/>
              </a:spcBef>
              <a:buClr>
                <a:srgbClr val="C10075"/>
              </a:buClr>
              <a:buFontTx/>
              <a:buChar char="-"/>
            </a:pPr>
            <a:r>
              <a:rPr lang="fi-FI" altLang="fi-FI" sz="2000">
                <a:latin typeface="Verdana" panose="020B0604030504040204" pitchFamily="34" charset="0"/>
              </a:rPr>
              <a:t>Hiilihydraatit 16 g</a:t>
            </a:r>
          </a:p>
          <a:p>
            <a:pPr defTabSz="914400">
              <a:lnSpc>
                <a:spcPct val="90000"/>
              </a:lnSpc>
              <a:spcBef>
                <a:spcPts val="200"/>
              </a:spcBef>
              <a:buClr>
                <a:srgbClr val="C10075"/>
              </a:buClr>
              <a:buFontTx/>
              <a:buChar char="-"/>
            </a:pPr>
            <a:r>
              <a:rPr lang="fi-FI" altLang="fi-FI" sz="2000">
                <a:latin typeface="Verdana" panose="020B0604030504040204" pitchFamily="34" charset="0"/>
              </a:rPr>
              <a:t>Rasva 3,1 g		 	</a:t>
            </a:r>
          </a:p>
          <a:p>
            <a:pPr defTabSz="914400">
              <a:lnSpc>
                <a:spcPct val="90000"/>
              </a:lnSpc>
              <a:spcBef>
                <a:spcPts val="200"/>
              </a:spcBef>
              <a:buClr>
                <a:srgbClr val="C10075"/>
              </a:buClr>
            </a:pPr>
            <a:r>
              <a:rPr lang="fi-FI" altLang="fi-FI" sz="2000">
                <a:latin typeface="Verdana" panose="020B0604030504040204" pitchFamily="34" charset="0"/>
              </a:rPr>
              <a:t>		</a:t>
            </a:r>
          </a:p>
        </p:txBody>
      </p:sp>
      <p:sp>
        <p:nvSpPr>
          <p:cNvPr id="22535" name="Rectangle 9"/>
          <p:cNvSpPr>
            <a:spLocks noChangeArrowheads="1"/>
          </p:cNvSpPr>
          <p:nvPr/>
        </p:nvSpPr>
        <p:spPr bwMode="auto">
          <a:xfrm>
            <a:off x="2295526" y="3910013"/>
            <a:ext cx="3798887"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lnSpc>
                <a:spcPct val="90000"/>
              </a:lnSpc>
              <a:spcBef>
                <a:spcPts val="200"/>
              </a:spcBef>
              <a:buClr>
                <a:srgbClr val="C10075"/>
              </a:buClr>
            </a:pPr>
            <a:r>
              <a:rPr lang="fi-FI" altLang="fi-FI" sz="2000">
                <a:latin typeface="Verdana" panose="020B0604030504040204" pitchFamily="34" charset="0"/>
              </a:rPr>
              <a:t>Ravintosisältö/100g</a:t>
            </a:r>
          </a:p>
          <a:p>
            <a:pPr defTabSz="914400">
              <a:lnSpc>
                <a:spcPct val="90000"/>
              </a:lnSpc>
              <a:spcBef>
                <a:spcPts val="200"/>
              </a:spcBef>
              <a:buClr>
                <a:srgbClr val="C10075"/>
              </a:buClr>
              <a:buFontTx/>
              <a:buChar char="-"/>
            </a:pPr>
            <a:r>
              <a:rPr lang="fi-FI" altLang="fi-FI" sz="2000">
                <a:latin typeface="Verdana" panose="020B0604030504040204" pitchFamily="34" charset="0"/>
              </a:rPr>
              <a:t>Energia: 100 kcal</a:t>
            </a:r>
          </a:p>
          <a:p>
            <a:pPr defTabSz="914400">
              <a:lnSpc>
                <a:spcPct val="90000"/>
              </a:lnSpc>
              <a:spcBef>
                <a:spcPts val="200"/>
              </a:spcBef>
              <a:buClr>
                <a:srgbClr val="C10075"/>
              </a:buClr>
              <a:buFontTx/>
              <a:buChar char="-"/>
            </a:pPr>
            <a:r>
              <a:rPr lang="fi-FI" altLang="fi-FI" sz="2000">
                <a:latin typeface="Verdana" panose="020B0604030504040204" pitchFamily="34" charset="0"/>
              </a:rPr>
              <a:t>Proteiini 7,3  g </a:t>
            </a:r>
          </a:p>
          <a:p>
            <a:pPr defTabSz="914400">
              <a:lnSpc>
                <a:spcPct val="90000"/>
              </a:lnSpc>
              <a:spcBef>
                <a:spcPts val="200"/>
              </a:spcBef>
              <a:buClr>
                <a:srgbClr val="C10075"/>
              </a:buClr>
              <a:buFontTx/>
              <a:buChar char="-"/>
            </a:pPr>
            <a:r>
              <a:rPr lang="fi-FI" altLang="fi-FI" sz="2000">
                <a:latin typeface="Verdana" panose="020B0604030504040204" pitchFamily="34" charset="0"/>
              </a:rPr>
              <a:t>Hiilihydraatit 13 g</a:t>
            </a:r>
          </a:p>
          <a:p>
            <a:pPr defTabSz="914400">
              <a:lnSpc>
                <a:spcPct val="90000"/>
              </a:lnSpc>
              <a:spcBef>
                <a:spcPts val="200"/>
              </a:spcBef>
              <a:buClr>
                <a:srgbClr val="C10075"/>
              </a:buClr>
              <a:buFontTx/>
              <a:buChar char="-"/>
            </a:pPr>
            <a:r>
              <a:rPr lang="fi-FI" altLang="fi-FI" sz="2000">
                <a:latin typeface="Verdana" panose="020B0604030504040204" pitchFamily="34" charset="0"/>
              </a:rPr>
              <a:t>Rasva 2 g		 	</a:t>
            </a:r>
          </a:p>
          <a:p>
            <a:pPr defTabSz="914400">
              <a:lnSpc>
                <a:spcPct val="90000"/>
              </a:lnSpc>
              <a:spcBef>
                <a:spcPts val="200"/>
              </a:spcBef>
              <a:buClr>
                <a:srgbClr val="C10075"/>
              </a:buClr>
            </a:pPr>
            <a:r>
              <a:rPr lang="fi-FI" altLang="fi-FI" sz="2000">
                <a:latin typeface="Verdana" panose="020B0604030504040204" pitchFamily="34" charset="0"/>
              </a:rPr>
              <a:t>		</a:t>
            </a:r>
          </a:p>
        </p:txBody>
      </p:sp>
      <p:sp>
        <p:nvSpPr>
          <p:cNvPr id="22536" name="Text Box 10"/>
          <p:cNvSpPr txBox="1">
            <a:spLocks noChangeArrowheads="1"/>
          </p:cNvSpPr>
          <p:nvPr/>
        </p:nvSpPr>
        <p:spPr bwMode="auto">
          <a:xfrm>
            <a:off x="3170238" y="315914"/>
            <a:ext cx="362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i-FI"/>
          </a:p>
        </p:txBody>
      </p:sp>
      <p:sp>
        <p:nvSpPr>
          <p:cNvPr id="22537" name="Oval 12"/>
          <p:cNvSpPr>
            <a:spLocks noChangeArrowheads="1"/>
          </p:cNvSpPr>
          <p:nvPr/>
        </p:nvSpPr>
        <p:spPr bwMode="auto">
          <a:xfrm>
            <a:off x="6792912" y="4503739"/>
            <a:ext cx="2674938" cy="428625"/>
          </a:xfrm>
          <a:prstGeom prst="ellipse">
            <a:avLst/>
          </a:prstGeom>
          <a:noFill/>
          <a:ln w="6350">
            <a:solidFill>
              <a:srgbClr val="C100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i-FI" altLang="fi-FI"/>
          </a:p>
        </p:txBody>
      </p:sp>
      <p:sp>
        <p:nvSpPr>
          <p:cNvPr id="22538" name="Oval 13"/>
          <p:cNvSpPr>
            <a:spLocks noChangeArrowheads="1"/>
          </p:cNvSpPr>
          <p:nvPr/>
        </p:nvSpPr>
        <p:spPr bwMode="auto">
          <a:xfrm>
            <a:off x="2238376" y="4503739"/>
            <a:ext cx="2674937" cy="428625"/>
          </a:xfrm>
          <a:prstGeom prst="ellipse">
            <a:avLst/>
          </a:prstGeom>
          <a:noFill/>
          <a:ln w="6350">
            <a:solidFill>
              <a:srgbClr val="C1007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fi-FI" altLang="fi-FI"/>
          </a:p>
        </p:txBody>
      </p:sp>
      <p:sp>
        <p:nvSpPr>
          <p:cNvPr id="22539" name="Rectangle 11"/>
          <p:cNvSpPr>
            <a:spLocks/>
          </p:cNvSpPr>
          <p:nvPr/>
        </p:nvSpPr>
        <p:spPr bwMode="auto">
          <a:xfrm>
            <a:off x="1979612" y="390525"/>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fi-FI" altLang="fi-FI" sz="3000">
                <a:latin typeface="Verdana" panose="020B0604030504040204" pitchFamily="34" charset="0"/>
              </a:rPr>
              <a:t>Ravintoarvot</a:t>
            </a:r>
          </a:p>
        </p:txBody>
      </p:sp>
      <p:sp>
        <p:nvSpPr>
          <p:cNvPr id="22540"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DCEAD7DA-95AB-42AF-AA64-25E629D5887E}" type="slidenum">
              <a:rPr lang="fi-FI" altLang="fi-FI">
                <a:solidFill>
                  <a:srgbClr val="898989"/>
                </a:solidFill>
                <a:latin typeface="Verdana" panose="020B0604030504040204" pitchFamily="34" charset="0"/>
              </a:rPr>
              <a:pPr algn="ctr" eaLnBrk="1" hangingPunct="1"/>
              <a:t>23</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3264108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a:xfrm>
            <a:off x="2197101" y="354014"/>
            <a:ext cx="7737475" cy="695325"/>
          </a:xfrm>
        </p:spPr>
        <p:txBody>
          <a:bodyPr/>
          <a:lstStyle/>
          <a:p>
            <a:r>
              <a:rPr lang="en-US" altLang="fi-FI" smtClean="0">
                <a:latin typeface="Verdana" panose="020B0604030504040204" pitchFamily="34" charset="0"/>
                <a:ea typeface="ＭＳ Ｐゴシック" panose="020B0600070205080204" pitchFamily="34" charset="-128"/>
              </a:rPr>
              <a:t>Ainesosaluettelo</a:t>
            </a:r>
          </a:p>
        </p:txBody>
      </p:sp>
      <p:sp>
        <p:nvSpPr>
          <p:cNvPr id="34819" name="Rectangle 3"/>
          <p:cNvSpPr>
            <a:spLocks noGrp="1"/>
          </p:cNvSpPr>
          <p:nvPr>
            <p:ph type="body" sz="half" idx="4294967295"/>
          </p:nvPr>
        </p:nvSpPr>
        <p:spPr>
          <a:xfrm>
            <a:off x="2039938" y="1341439"/>
            <a:ext cx="7445375" cy="1614487"/>
          </a:xfrm>
        </p:spPr>
        <p:txBody>
          <a:bodyPr/>
          <a:lstStyle/>
          <a:p>
            <a:pPr lvl="2"/>
            <a:r>
              <a:rPr lang="fi-FI" altLang="fi-FI">
                <a:latin typeface="Verdana" panose="020B0604030504040204" pitchFamily="34" charset="0"/>
                <a:ea typeface="ＭＳ Ｐゴシック" panose="020B0600070205080204" pitchFamily="34" charset="-128"/>
                <a:cs typeface="Verdana" panose="020B0604030504040204" pitchFamily="34" charset="0"/>
              </a:rPr>
              <a:t>Valmistusaineet ja lisäaineet ilmoitetaan painon mukaan alenevassa järjestyksessä. Ensin se ainesosa, jota on eniten ja viimeisenä se, jota on vähiten.</a:t>
            </a:r>
          </a:p>
          <a:p>
            <a:pPr marL="0" indent="0"/>
            <a:endParaRPr lang="fi-FI" altLang="fi-FI" sz="20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solidFill>
                <a:srgbClr val="008ECE"/>
              </a:solidFill>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solidFill>
                <a:srgbClr val="008ECE"/>
              </a:solidFill>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solidFill>
                <a:srgbClr val="008ECE"/>
              </a:solidFill>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solidFill>
                <a:srgbClr val="008ECE"/>
              </a:solidFill>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solidFill>
                <a:srgbClr val="008ECE"/>
              </a:solidFill>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endParaRPr lang="fi-FI" altLang="fi-FI" sz="2000">
              <a:latin typeface="Verdana" panose="020B0604030504040204" pitchFamily="34" charset="0"/>
              <a:ea typeface="ＭＳ Ｐゴシック" panose="020B0600070205080204" pitchFamily="34" charset="-128"/>
              <a:cs typeface="ＭＳ Ｐゴシック" panose="020B0600070205080204" pitchFamily="34" charset="-128"/>
            </a:endParaRPr>
          </a:p>
        </p:txBody>
      </p:sp>
      <p:graphicFrame>
        <p:nvGraphicFramePr>
          <p:cNvPr id="134243" name="Group 99"/>
          <p:cNvGraphicFramePr>
            <a:graphicFrameLocks noGrp="1"/>
          </p:cNvGraphicFramePr>
          <p:nvPr/>
        </p:nvGraphicFramePr>
        <p:xfrm>
          <a:off x="2039937" y="3017839"/>
          <a:ext cx="8307388" cy="2154237"/>
        </p:xfrm>
        <a:graphic>
          <a:graphicData uri="http://schemas.openxmlformats.org/drawingml/2006/table">
            <a:tbl>
              <a:tblPr/>
              <a:tblGrid>
                <a:gridCol w="4206875">
                  <a:extLst>
                    <a:ext uri="{9D8B030D-6E8A-4147-A177-3AD203B41FA5}">
                      <a16:colId xmlns:a16="http://schemas.microsoft.com/office/drawing/2014/main" val="20000"/>
                    </a:ext>
                  </a:extLst>
                </a:gridCol>
                <a:gridCol w="4100513">
                  <a:extLst>
                    <a:ext uri="{9D8B030D-6E8A-4147-A177-3AD203B41FA5}">
                      <a16:colId xmlns:a16="http://schemas.microsoft.com/office/drawing/2014/main" val="20001"/>
                    </a:ext>
                  </a:extLst>
                </a:gridCol>
              </a:tblGrid>
              <a:tr h="365814">
                <a:tc>
                  <a:txBody>
                    <a:bodyPr/>
                    <a:lstStyle/>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1"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rPr>
                        <a:t>Ruokakerma</a:t>
                      </a:r>
                    </a:p>
                  </a:txBody>
                  <a:tcPr marT="45727" marB="45727" horzOverflow="overflow">
                    <a:lnL cap="flat">
                      <a:noFill/>
                    </a:lnL>
                    <a:lnR>
                      <a:noFill/>
                    </a:lnR>
                    <a:lnT cap="flat">
                      <a:noFill/>
                    </a:lnT>
                    <a:lnB>
                      <a:noFill/>
                    </a:lnB>
                    <a:lnTlToBr>
                      <a:noFill/>
                    </a:lnTlToBr>
                    <a:lnBlToTr>
                      <a:noFill/>
                    </a:lnBlToTr>
                    <a:solidFill>
                      <a:srgbClr val="008ECE"/>
                    </a:solidFill>
                  </a:tcPr>
                </a:tc>
                <a:tc>
                  <a:txBody>
                    <a:bodyPr/>
                    <a:lstStyle/>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1" i="0" u="none" strike="noStrike" cap="none" normalizeH="0" baseline="0" dirty="0" smtClean="0">
                          <a:ln>
                            <a:noFill/>
                          </a:ln>
                          <a:solidFill>
                            <a:schemeClr val="bg1"/>
                          </a:solidFill>
                          <a:effectLst/>
                          <a:latin typeface="Verdana" pitchFamily="34" charset="0"/>
                          <a:ea typeface="ＭＳ Ｐゴシック" pitchFamily="-105" charset="-128"/>
                          <a:cs typeface="ＭＳ Ｐゴシック" pitchFamily="-105" charset="-128"/>
                        </a:rPr>
                        <a:t>Kasvirasvavalmiste</a:t>
                      </a:r>
                    </a:p>
                  </a:txBody>
                  <a:tcPr marT="45727" marB="45727" horzOverflow="overflow">
                    <a:lnL>
                      <a:noFill/>
                    </a:lnL>
                    <a:lnR cap="flat">
                      <a:noFill/>
                    </a:lnR>
                    <a:lnT cap="flat">
                      <a:noFill/>
                    </a:lnT>
                    <a:lnB>
                      <a:noFill/>
                    </a:lnB>
                    <a:lnTlToBr>
                      <a:noFill/>
                    </a:lnTlToBr>
                    <a:lnBlToTr>
                      <a:noFill/>
                    </a:lnBlToTr>
                    <a:solidFill>
                      <a:srgbClr val="008ECE"/>
                    </a:solidFill>
                  </a:tcPr>
                </a:tc>
                <a:extLst>
                  <a:ext uri="{0D108BD9-81ED-4DB2-BD59-A6C34878D82A}">
                    <a16:rowId xmlns:a16="http://schemas.microsoft.com/office/drawing/2014/main" val="10000"/>
                  </a:ext>
                </a:extLst>
              </a:tr>
              <a:tr h="1788423">
                <a:tc>
                  <a:txBody>
                    <a:bodyPr/>
                    <a:lstStyle/>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Ainesosat:</a:t>
                      </a:r>
                    </a:p>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Kerma, kovettamaton kasviöljy, vesi, hapate, suola (1,5 %) ja happamuudensäätöaineet </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(E500, E339).</a:t>
                      </a:r>
                      <a:b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br>
                      <a:endPar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endParaRPr>
                    </a:p>
                  </a:txBody>
                  <a:tcPr marT="45727" marB="45727" horzOverflow="overflow">
                    <a:lnL cap="flat">
                      <a:noFill/>
                    </a:lnL>
                    <a:lnR>
                      <a:noFill/>
                    </a:lnR>
                    <a:lnT>
                      <a:noFill/>
                    </a:lnT>
                    <a:lnB cap="flat">
                      <a:noFill/>
                    </a:lnB>
                    <a:lnTlToBr>
                      <a:noFill/>
                    </a:lnTlToBr>
                    <a:lnBlToTr>
                      <a:noFill/>
                    </a:lnBlToTr>
                    <a:noFill/>
                  </a:tcPr>
                </a:tc>
                <a:tc>
                  <a:txBody>
                    <a:bodyPr/>
                    <a:lstStyle/>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Ainesosat: </a:t>
                      </a:r>
                    </a:p>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r>
                        <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rPr>
                        <a:t>Kasviöljy (rypsiöljy), auringon-kukkaöljy, pellavaöljy, kasvirasva, vesi, kirnumaito, suola (0,9 %), lesitiini, E 471. </a:t>
                      </a:r>
                    </a:p>
                    <a:p>
                      <a:pPr marL="0" marR="0" lvl="0" indent="0" algn="l" defTabSz="457200" rtl="0" eaLnBrk="0" fontAlgn="base" latinLnBrk="0" hangingPunct="0">
                        <a:lnSpc>
                          <a:spcPct val="100000"/>
                        </a:lnSpc>
                        <a:spcBef>
                          <a:spcPts val="200"/>
                        </a:spcBef>
                        <a:spcAft>
                          <a:spcPct val="0"/>
                        </a:spcAft>
                        <a:buClr>
                          <a:srgbClr val="C10075"/>
                        </a:buClr>
                        <a:buSzTx/>
                        <a:buFont typeface="Arial" charset="0"/>
                        <a:buNone/>
                        <a:tabLst/>
                      </a:pPr>
                      <a:endParaRPr kumimoji="0" lang="fi-FI" sz="1800" b="0" i="0" u="none" strike="noStrike" cap="none" normalizeH="0" baseline="0" dirty="0" smtClean="0">
                        <a:ln>
                          <a:noFill/>
                        </a:ln>
                        <a:solidFill>
                          <a:schemeClr val="tx1"/>
                        </a:solidFill>
                        <a:effectLst/>
                        <a:latin typeface="Verdana" pitchFamily="34" charset="0"/>
                        <a:ea typeface="ＭＳ Ｐゴシック" pitchFamily="-105" charset="-128"/>
                        <a:cs typeface="ＭＳ Ｐゴシック" pitchFamily="-105" charset="-128"/>
                      </a:endParaRPr>
                    </a:p>
                  </a:txBody>
                  <a:tcPr marT="45727" marB="45727"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25"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0DA2D32B-AA1E-4FD7-9DD0-EDD31DA00DF0}" type="slidenum">
              <a:rPr lang="fi-FI" altLang="fi-FI">
                <a:solidFill>
                  <a:srgbClr val="898989"/>
                </a:solidFill>
                <a:latin typeface="Verdana" panose="020B0604030504040204" pitchFamily="34" charset="0"/>
              </a:rPr>
              <a:pPr algn="ctr" eaLnBrk="1" hangingPunct="1"/>
              <a:t>24</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17005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RAVINTOAINEIDEN RYHMITTELY </a:t>
            </a:r>
            <a:endParaRPr lang="fi-FI" dirty="0"/>
          </a:p>
        </p:txBody>
      </p:sp>
      <p:sp>
        <p:nvSpPr>
          <p:cNvPr id="3" name="Tekstin paikkamerkki 2"/>
          <p:cNvSpPr>
            <a:spLocks noGrp="1"/>
          </p:cNvSpPr>
          <p:nvPr>
            <p:ph type="body" idx="1"/>
          </p:nvPr>
        </p:nvSpPr>
        <p:spPr/>
        <p:txBody>
          <a:bodyPr>
            <a:normAutofit/>
          </a:bodyPr>
          <a:lstStyle/>
          <a:p>
            <a:r>
              <a:rPr lang="fi-FI" dirty="0" smtClean="0"/>
              <a:t>ENERGIARAVINTOAINEET </a:t>
            </a:r>
            <a:endParaRPr lang="fi-FI" dirty="0"/>
          </a:p>
        </p:txBody>
      </p:sp>
      <p:sp>
        <p:nvSpPr>
          <p:cNvPr id="4" name="Sisällön paikkamerkki 3"/>
          <p:cNvSpPr>
            <a:spLocks noGrp="1"/>
          </p:cNvSpPr>
          <p:nvPr>
            <p:ph sz="half" idx="2"/>
          </p:nvPr>
        </p:nvSpPr>
        <p:spPr>
          <a:xfrm>
            <a:off x="1341884" y="2413001"/>
            <a:ext cx="4752528" cy="2960216"/>
          </a:xfrm>
        </p:spPr>
        <p:txBody>
          <a:bodyPr/>
          <a:lstStyle/>
          <a:p>
            <a:pPr marL="0" lvl="0" indent="0" defTabSz="914400" fontAlgn="base">
              <a:lnSpc>
                <a:spcPct val="100000"/>
              </a:lnSpc>
              <a:spcBef>
                <a:spcPct val="0"/>
              </a:spcBef>
              <a:spcAft>
                <a:spcPts val="1000"/>
              </a:spcAft>
              <a:buClrTx/>
              <a:buNone/>
            </a:pPr>
            <a:r>
              <a:rPr lang="fi-FI" dirty="0">
                <a:solidFill>
                  <a:schemeClr val="accent1">
                    <a:lumMod val="50000"/>
                  </a:schemeClr>
                </a:solidFill>
                <a:latin typeface="Calibri" pitchFamily="34" charset="0"/>
                <a:cs typeface="Arial" pitchFamily="34" charset="0"/>
              </a:rPr>
              <a:t>hiilihydraatit</a:t>
            </a:r>
          </a:p>
          <a:p>
            <a:pPr marL="0" lvl="0" indent="0" defTabSz="914400" fontAlgn="base">
              <a:lnSpc>
                <a:spcPct val="100000"/>
              </a:lnSpc>
              <a:spcBef>
                <a:spcPct val="0"/>
              </a:spcBef>
              <a:spcAft>
                <a:spcPts val="1000"/>
              </a:spcAft>
              <a:buClrTx/>
              <a:buNone/>
            </a:pPr>
            <a:r>
              <a:rPr lang="fi-FI" dirty="0">
                <a:solidFill>
                  <a:schemeClr val="accent1">
                    <a:lumMod val="50000"/>
                  </a:schemeClr>
                </a:solidFill>
                <a:latin typeface="Calibri" pitchFamily="34" charset="0"/>
                <a:cs typeface="Arial" pitchFamily="34" charset="0"/>
              </a:rPr>
              <a:t>rasvat </a:t>
            </a:r>
          </a:p>
          <a:p>
            <a:pPr marL="0" lvl="0" indent="0" defTabSz="914400" fontAlgn="base">
              <a:lnSpc>
                <a:spcPct val="100000"/>
              </a:lnSpc>
              <a:spcBef>
                <a:spcPct val="0"/>
              </a:spcBef>
              <a:spcAft>
                <a:spcPts val="1000"/>
              </a:spcAft>
              <a:buClrTx/>
              <a:buNone/>
            </a:pPr>
            <a:r>
              <a:rPr lang="fi-FI" dirty="0">
                <a:solidFill>
                  <a:schemeClr val="accent1">
                    <a:lumMod val="50000"/>
                  </a:schemeClr>
                </a:solidFill>
                <a:latin typeface="Calibri" pitchFamily="34" charset="0"/>
                <a:cs typeface="Arial" pitchFamily="34" charset="0"/>
              </a:rPr>
              <a:t>proteiini</a:t>
            </a:r>
          </a:p>
          <a:p>
            <a:pPr marL="0" lvl="0" indent="0" defTabSz="914400" fontAlgn="base">
              <a:lnSpc>
                <a:spcPct val="100000"/>
              </a:lnSpc>
              <a:spcBef>
                <a:spcPct val="0"/>
              </a:spcBef>
              <a:spcAft>
                <a:spcPts val="1000"/>
              </a:spcAft>
              <a:buClrTx/>
              <a:buNone/>
            </a:pPr>
            <a:r>
              <a:rPr lang="fi-FI" dirty="0">
                <a:solidFill>
                  <a:schemeClr val="accent1">
                    <a:lumMod val="50000"/>
                  </a:schemeClr>
                </a:solidFill>
                <a:latin typeface="Calibri" pitchFamily="34" charset="0"/>
                <a:cs typeface="Arial" pitchFamily="34" charset="0"/>
              </a:rPr>
              <a:t>alkoholi</a:t>
            </a:r>
            <a:endParaRPr lang="fi-FI" dirty="0">
              <a:solidFill>
                <a:schemeClr val="accent1">
                  <a:lumMod val="50000"/>
                </a:schemeClr>
              </a:solidFill>
              <a:latin typeface="Arial" pitchFamily="34" charset="0"/>
              <a:cs typeface="Arial" pitchFamily="34" charset="0"/>
            </a:endParaRPr>
          </a:p>
          <a:p>
            <a:endParaRPr lang="fi-FI" dirty="0"/>
          </a:p>
        </p:txBody>
      </p:sp>
      <p:sp>
        <p:nvSpPr>
          <p:cNvPr id="5" name="Tekstin paikkamerkki 4"/>
          <p:cNvSpPr>
            <a:spLocks noGrp="1"/>
          </p:cNvSpPr>
          <p:nvPr>
            <p:ph type="body" sz="quarter" idx="3"/>
          </p:nvPr>
        </p:nvSpPr>
        <p:spPr/>
        <p:txBody>
          <a:bodyPr/>
          <a:lstStyle/>
          <a:p>
            <a:r>
              <a:rPr lang="fi-FI" dirty="0" smtClean="0"/>
              <a:t>SUOJARAVINTOAINEET </a:t>
            </a:r>
            <a:endParaRPr lang="fi-FI" dirty="0"/>
          </a:p>
        </p:txBody>
      </p:sp>
      <p:sp>
        <p:nvSpPr>
          <p:cNvPr id="6" name="Sisällön paikkamerkki 5"/>
          <p:cNvSpPr>
            <a:spLocks noGrp="1"/>
          </p:cNvSpPr>
          <p:nvPr>
            <p:ph sz="quarter" idx="4"/>
          </p:nvPr>
        </p:nvSpPr>
        <p:spPr>
          <a:xfrm>
            <a:off x="6094412" y="2413001"/>
            <a:ext cx="4875530" cy="2312144"/>
          </a:xfrm>
        </p:spPr>
        <p:txBody>
          <a:bodyPr>
            <a:normAutofit/>
          </a:bodyPr>
          <a:lstStyle/>
          <a:p>
            <a:pPr marL="0" lvl="0" indent="0" defTabSz="914400" fontAlgn="base">
              <a:lnSpc>
                <a:spcPct val="100000"/>
              </a:lnSpc>
              <a:spcBef>
                <a:spcPct val="0"/>
              </a:spcBef>
              <a:spcAft>
                <a:spcPts val="1000"/>
              </a:spcAft>
              <a:buClrTx/>
              <a:buNone/>
            </a:pPr>
            <a:r>
              <a:rPr lang="fi-FI" dirty="0">
                <a:solidFill>
                  <a:schemeClr val="accent5">
                    <a:lumMod val="75000"/>
                  </a:schemeClr>
                </a:solidFill>
                <a:latin typeface="Calibri" pitchFamily="34" charset="0"/>
                <a:cs typeface="Arial" pitchFamily="34" charset="0"/>
              </a:rPr>
              <a:t>vitamiinit</a:t>
            </a:r>
          </a:p>
          <a:p>
            <a:pPr marL="0" lvl="0" indent="0" defTabSz="914400" fontAlgn="base">
              <a:lnSpc>
                <a:spcPct val="100000"/>
              </a:lnSpc>
              <a:spcBef>
                <a:spcPct val="0"/>
              </a:spcBef>
              <a:spcAft>
                <a:spcPts val="1000"/>
              </a:spcAft>
              <a:buClrTx/>
              <a:buNone/>
            </a:pPr>
            <a:r>
              <a:rPr lang="fi-FI" dirty="0">
                <a:solidFill>
                  <a:schemeClr val="accent5">
                    <a:lumMod val="75000"/>
                  </a:schemeClr>
                </a:solidFill>
                <a:latin typeface="Calibri" pitchFamily="34" charset="0"/>
                <a:cs typeface="Arial" pitchFamily="34" charset="0"/>
              </a:rPr>
              <a:t>kivennäisaineet</a:t>
            </a:r>
          </a:p>
          <a:p>
            <a:pPr marL="0" lvl="0" indent="0" defTabSz="914400" fontAlgn="base">
              <a:lnSpc>
                <a:spcPct val="100000"/>
              </a:lnSpc>
              <a:spcBef>
                <a:spcPct val="0"/>
              </a:spcBef>
              <a:spcAft>
                <a:spcPts val="1000"/>
              </a:spcAft>
              <a:buClrTx/>
              <a:buNone/>
            </a:pPr>
            <a:r>
              <a:rPr lang="fi-FI" dirty="0">
                <a:solidFill>
                  <a:schemeClr val="accent5">
                    <a:lumMod val="75000"/>
                  </a:schemeClr>
                </a:solidFill>
                <a:latin typeface="Calibri" pitchFamily="34" charset="0"/>
                <a:cs typeface="Arial" pitchFamily="34" charset="0"/>
              </a:rPr>
              <a:t>proteiinit</a:t>
            </a:r>
          </a:p>
          <a:p>
            <a:pPr marL="0" lvl="0" indent="0" defTabSz="914400" fontAlgn="base">
              <a:lnSpc>
                <a:spcPct val="100000"/>
              </a:lnSpc>
              <a:spcBef>
                <a:spcPct val="0"/>
              </a:spcBef>
              <a:spcAft>
                <a:spcPts val="1000"/>
              </a:spcAft>
              <a:buClrTx/>
              <a:buNone/>
            </a:pPr>
            <a:r>
              <a:rPr lang="fi-FI" dirty="0">
                <a:solidFill>
                  <a:schemeClr val="accent5">
                    <a:lumMod val="75000"/>
                  </a:schemeClr>
                </a:solidFill>
                <a:latin typeface="Calibri" pitchFamily="34" charset="0"/>
                <a:cs typeface="Arial" pitchFamily="34" charset="0"/>
              </a:rPr>
              <a:t>välttämättömät rasvahapot</a:t>
            </a:r>
          </a:p>
          <a:p>
            <a:endParaRPr lang="fi-FI" dirty="0"/>
          </a:p>
        </p:txBody>
      </p:sp>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ENERGIARAVINTOAINEET : HIILIHYDRAATIT </a:t>
            </a:r>
            <a:endParaRPr lang="fi-FI" dirty="0"/>
          </a:p>
        </p:txBody>
      </p:sp>
      <p:sp>
        <p:nvSpPr>
          <p:cNvPr id="3" name="Sisällön paikkamerkki 2"/>
          <p:cNvSpPr>
            <a:spLocks noGrp="1"/>
          </p:cNvSpPr>
          <p:nvPr>
            <p:ph idx="1"/>
          </p:nvPr>
        </p:nvSpPr>
        <p:spPr/>
        <p:txBody>
          <a:bodyPr>
            <a:normAutofit fontScale="85000" lnSpcReduction="20000"/>
          </a:bodyPr>
          <a:lstStyle/>
          <a:p>
            <a:pPr>
              <a:buNone/>
            </a:pPr>
            <a:r>
              <a:rPr lang="fi-FI" dirty="0">
                <a:solidFill>
                  <a:schemeClr val="accent1">
                    <a:lumMod val="75000"/>
                  </a:schemeClr>
                </a:solidFill>
              </a:rPr>
              <a:t>ENERGIARAVINTOAINEET: HIILIHYDRAATIT</a:t>
            </a:r>
          </a:p>
          <a:p>
            <a:pPr>
              <a:buNone/>
            </a:pPr>
            <a:endParaRPr lang="fi-FI" dirty="0"/>
          </a:p>
          <a:p>
            <a:pPr lvl="2"/>
            <a:r>
              <a:rPr lang="fi-FI" sz="2400" dirty="0"/>
              <a:t>Sokerit (mono- ja </a:t>
            </a:r>
            <a:r>
              <a:rPr lang="fi-FI" sz="2400" dirty="0" err="1"/>
              <a:t>disakkaridit</a:t>
            </a:r>
            <a:r>
              <a:rPr lang="fi-FI" sz="2400" dirty="0"/>
              <a:t>)</a:t>
            </a:r>
          </a:p>
          <a:p>
            <a:pPr lvl="2"/>
            <a:r>
              <a:rPr lang="fi-FI" sz="2400" dirty="0"/>
              <a:t>Tärkkelys ja selluloosa (polysakkaridit)</a:t>
            </a:r>
          </a:p>
          <a:p>
            <a:endParaRPr lang="fi-FI" dirty="0"/>
          </a:p>
          <a:p>
            <a:r>
              <a:rPr lang="fi-FI" dirty="0"/>
              <a:t>Hiilihydraatit ovat normaalille aineenvaihdunnalle välttämättömiä</a:t>
            </a:r>
          </a:p>
          <a:p>
            <a:r>
              <a:rPr lang="fi-FI" dirty="0"/>
              <a:t>Kannattaa valita ruoka-aineita, jotka sisältävät hiilihydraattien lisäksi vitamiineja, kivennäisaineita ja kuitua (täysjyvävilja)</a:t>
            </a:r>
          </a:p>
          <a:p>
            <a:r>
              <a:rPr lang="fi-FI" dirty="0"/>
              <a:t>Energiatarpeen ylittävä hiilihydraattimäärä varastoituu rasvana</a:t>
            </a:r>
          </a:p>
          <a:p>
            <a:r>
              <a:rPr lang="fi-FI" dirty="0"/>
              <a:t>Sokerin käyttöä on hyvä rajoittaa, koska se tuottaa pelkkää energiaa</a:t>
            </a:r>
          </a:p>
          <a:p>
            <a:endParaRPr lang="fi-FI" dirty="0"/>
          </a:p>
        </p:txBody>
      </p:sp>
    </p:spTree>
    <p:extLst>
      <p:ext uri="{BB962C8B-B14F-4D97-AF65-F5344CB8AC3E}">
        <p14:creationId xmlns:p14="http://schemas.microsoft.com/office/powerpoint/2010/main" val="164510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txBox="1">
            <a:spLocks noGrp="1"/>
          </p:cNvSpPr>
          <p:nvPr/>
        </p:nvSpPr>
        <p:spPr bwMode="auto">
          <a:xfrm>
            <a:off x="7361238" y="6477000"/>
            <a:ext cx="2601913" cy="228600"/>
          </a:xfrm>
          <a:prstGeom prst="rect">
            <a:avLst/>
          </a:prstGeom>
          <a:noFill/>
          <a:ln>
            <a:miter lim="800000"/>
            <a:headEnd/>
            <a:tailEnd/>
          </a:ln>
        </p:spPr>
        <p:txBody>
          <a:bodyPr anchor="ctr"/>
          <a:lstStyle/>
          <a:p>
            <a:pPr algn="r" defTabSz="914400" eaLnBrk="0" hangingPunct="0">
              <a:defRPr/>
            </a:pPr>
            <a:fld id="{265A58DE-8816-4AAF-9FE4-C9BD6D0CC34B}" type="datetime3">
              <a:rPr lang="fi-FI" sz="1000">
                <a:solidFill>
                  <a:srgbClr val="FFFFFF"/>
                </a:solidFill>
              </a:rPr>
              <a:pPr algn="r" defTabSz="914400" eaLnBrk="0" hangingPunct="0">
                <a:defRPr/>
              </a:pPr>
              <a:t>15/2/19</a:t>
            </a:fld>
            <a:endParaRPr lang="en-GB" sz="1000">
              <a:solidFill>
                <a:srgbClr val="FFFFFF"/>
              </a:solidFill>
            </a:endParaRPr>
          </a:p>
        </p:txBody>
      </p:sp>
      <p:sp>
        <p:nvSpPr>
          <p:cNvPr id="5" name="Slide Number Placeholder 3"/>
          <p:cNvSpPr txBox="1">
            <a:spLocks noGrp="1"/>
          </p:cNvSpPr>
          <p:nvPr/>
        </p:nvSpPr>
        <p:spPr bwMode="auto">
          <a:xfrm>
            <a:off x="9963151" y="6477000"/>
            <a:ext cx="350837" cy="228600"/>
          </a:xfrm>
          <a:prstGeom prst="rect">
            <a:avLst/>
          </a:prstGeom>
          <a:noFill/>
          <a:ln>
            <a:miter lim="800000"/>
            <a:headEnd/>
            <a:tailEnd/>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fld id="{32F676B1-A844-4DFD-9B4F-DD3FDBE6210A}" type="slidenum">
              <a:rPr lang="en-GB" altLang="fi-FI" sz="1000">
                <a:solidFill>
                  <a:srgbClr val="FFFFFF"/>
                </a:solidFill>
                <a:latin typeface="Calibri" panose="020F0502020204030204" pitchFamily="34" charset="0"/>
              </a:rPr>
              <a:pPr defTabSz="914400"/>
              <a:t>27</a:t>
            </a:fld>
            <a:endParaRPr lang="en-GB" altLang="fi-FI" sz="1000">
              <a:solidFill>
                <a:srgbClr val="FFFFFF"/>
              </a:solidFill>
              <a:latin typeface="Calibri" panose="020F0502020204030204" pitchFamily="34" charset="0"/>
            </a:endParaRPr>
          </a:p>
        </p:txBody>
      </p:sp>
      <p:sp>
        <p:nvSpPr>
          <p:cNvPr id="27652" name="Text Box 2"/>
          <p:cNvSpPr txBox="1">
            <a:spLocks noChangeArrowheads="1"/>
          </p:cNvSpPr>
          <p:nvPr/>
        </p:nvSpPr>
        <p:spPr bwMode="auto">
          <a:xfrm>
            <a:off x="1839913" y="1697039"/>
            <a:ext cx="660082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ts val="200"/>
              </a:spcBef>
              <a:buClr>
                <a:srgbClr val="C10075"/>
              </a:buClr>
              <a:buFont typeface="Arial" panose="020B0604020202020204" pitchFamily="34" charset="0"/>
              <a:buChar char="•"/>
            </a:pPr>
            <a:r>
              <a:rPr lang="en-GB" altLang="fi-FI" sz="2000">
                <a:latin typeface="Verdana" panose="020B0604030504040204" pitchFamily="34" charset="0"/>
              </a:rPr>
              <a:t>  Täysjyväleivissä on kuitua noin </a:t>
            </a:r>
            <a:br>
              <a:rPr lang="en-GB" altLang="fi-FI" sz="2000">
                <a:latin typeface="Verdana" panose="020B0604030504040204" pitchFamily="34" charset="0"/>
              </a:rPr>
            </a:br>
            <a:r>
              <a:rPr lang="en-GB" altLang="fi-FI" sz="2000">
                <a:latin typeface="Verdana" panose="020B0604030504040204" pitchFamily="34" charset="0"/>
              </a:rPr>
              <a:t>   8−14 g / 100 g. </a:t>
            </a:r>
          </a:p>
          <a:p>
            <a:pPr defTabSz="914400" eaLnBrk="1" hangingPunct="1">
              <a:lnSpc>
                <a:spcPct val="80000"/>
              </a:lnSpc>
              <a:spcBef>
                <a:spcPts val="200"/>
              </a:spcBef>
              <a:buClr>
                <a:srgbClr val="C10075"/>
              </a:buClr>
              <a:buFont typeface="Arial" panose="020B0604020202020204" pitchFamily="34" charset="0"/>
              <a:buChar char="•"/>
            </a:pPr>
            <a:endParaRPr lang="en-GB" altLang="fi-FI" sz="2000">
              <a:latin typeface="Verdana" panose="020B0604030504040204" pitchFamily="34" charset="0"/>
            </a:endParaRPr>
          </a:p>
          <a:p>
            <a:pPr defTabSz="914400" eaLnBrk="1" hangingPunct="1">
              <a:spcBef>
                <a:spcPts val="200"/>
              </a:spcBef>
              <a:buClr>
                <a:srgbClr val="C10075"/>
              </a:buClr>
              <a:buFont typeface="Arial" panose="020B0604020202020204" pitchFamily="34" charset="0"/>
              <a:buChar char="•"/>
            </a:pPr>
            <a:r>
              <a:rPr lang="en-GB" altLang="fi-FI" sz="2000">
                <a:latin typeface="Verdana" panose="020B0604030504040204" pitchFamily="34" charset="0"/>
              </a:rPr>
              <a:t>  Valitse myslit ja täysjyvämurot</a:t>
            </a:r>
            <a:br>
              <a:rPr lang="en-GB" altLang="fi-FI" sz="2000">
                <a:latin typeface="Verdana" panose="020B0604030504040204" pitchFamily="34" charset="0"/>
              </a:rPr>
            </a:br>
            <a:r>
              <a:rPr lang="en-GB" altLang="fi-FI" sz="2000">
                <a:latin typeface="Verdana" panose="020B0604030504040204" pitchFamily="34" charset="0"/>
              </a:rPr>
              <a:t>   sokeroimattomina.</a:t>
            </a:r>
          </a:p>
          <a:p>
            <a:pPr defTabSz="914400" eaLnBrk="1" hangingPunct="1">
              <a:spcBef>
                <a:spcPts val="200"/>
              </a:spcBef>
              <a:buClr>
                <a:srgbClr val="C10075"/>
              </a:buClr>
              <a:buFont typeface="Arial" panose="020B0604020202020204" pitchFamily="34" charset="0"/>
              <a:buChar char="•"/>
            </a:pPr>
            <a:endParaRPr lang="en-GB" altLang="fi-FI" sz="2000">
              <a:latin typeface="Verdana" panose="020B0604030504040204" pitchFamily="34" charset="0"/>
            </a:endParaRPr>
          </a:p>
          <a:p>
            <a:pPr defTabSz="914400" eaLnBrk="1" hangingPunct="1">
              <a:spcBef>
                <a:spcPts val="200"/>
              </a:spcBef>
              <a:buClr>
                <a:srgbClr val="C10075"/>
              </a:buClr>
              <a:buFont typeface="Arial" panose="020B0604020202020204" pitchFamily="34" charset="0"/>
              <a:buChar char="•"/>
            </a:pPr>
            <a:r>
              <a:rPr lang="en-GB" altLang="fi-FI" sz="2000">
                <a:latin typeface="Verdana" panose="020B0604030504040204" pitchFamily="34" charset="0"/>
              </a:rPr>
              <a:t>  Täysjyväinen myslipatukka tai </a:t>
            </a:r>
            <a:br>
              <a:rPr lang="en-GB" altLang="fi-FI" sz="2000">
                <a:latin typeface="Verdana" panose="020B0604030504040204" pitchFamily="34" charset="0"/>
              </a:rPr>
            </a:br>
            <a:r>
              <a:rPr lang="en-GB" altLang="fi-FI" sz="2000">
                <a:latin typeface="Verdana" panose="020B0604030504040204" pitchFamily="34" charset="0"/>
              </a:rPr>
              <a:t>   välipalakeksi sopii silloin tällöin evääksi.</a:t>
            </a:r>
            <a:r>
              <a:rPr lang="fi-FI" altLang="fi-FI" sz="1000">
                <a:latin typeface="Verdana" panose="020B0604030504040204" pitchFamily="34" charset="0"/>
              </a:rPr>
              <a:t>							</a:t>
            </a:r>
          </a:p>
          <a:p>
            <a:pPr defTabSz="914400">
              <a:spcBef>
                <a:spcPct val="30000"/>
              </a:spcBef>
              <a:buClr>
                <a:srgbClr val="F54F33"/>
              </a:buClr>
            </a:pPr>
            <a:endParaRPr lang="en-GB" altLang="fi-FI" sz="1000">
              <a:latin typeface="Verdana" panose="020B0604030504040204" pitchFamily="34" charset="0"/>
            </a:endParaRPr>
          </a:p>
        </p:txBody>
      </p:sp>
      <p:pic>
        <p:nvPicPr>
          <p:cNvPr id="27653" name="Picture 6" descr="vaasan_100_taysjyvaateks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463" y="1746251"/>
            <a:ext cx="2900363"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kstikehys 5"/>
          <p:cNvSpPr txBox="1">
            <a:spLocks noChangeArrowheads="1"/>
          </p:cNvSpPr>
          <p:nvPr/>
        </p:nvSpPr>
        <p:spPr bwMode="auto">
          <a:xfrm>
            <a:off x="9085263" y="4530725"/>
            <a:ext cx="1228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fi-FI" altLang="fi-FI" sz="900"/>
              <a:t>Kuva: Vaasan</a:t>
            </a:r>
          </a:p>
        </p:txBody>
      </p:sp>
      <p:sp>
        <p:nvSpPr>
          <p:cNvPr id="27655" name="Rectangle 2"/>
          <p:cNvSpPr txBox="1">
            <a:spLocks/>
          </p:cNvSpPr>
          <p:nvPr/>
        </p:nvSpPr>
        <p:spPr bwMode="auto">
          <a:xfrm>
            <a:off x="1989137" y="390525"/>
            <a:ext cx="8229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a:spcBef>
                <a:spcPct val="50000"/>
              </a:spcBef>
            </a:pPr>
            <a:r>
              <a:rPr lang="en-GB" altLang="fi-FI" sz="3000">
                <a:latin typeface="Verdana" panose="020B0604030504040204" pitchFamily="34" charset="0"/>
              </a:rPr>
              <a:t>Valitse fiksusti</a:t>
            </a:r>
          </a:p>
        </p:txBody>
      </p:sp>
      <p:sp>
        <p:nvSpPr>
          <p:cNvPr id="27656"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B8B34798-68B0-456C-B294-1BA5373DD566}" type="slidenum">
              <a:rPr lang="fi-FI" altLang="fi-FI">
                <a:solidFill>
                  <a:srgbClr val="898989"/>
                </a:solidFill>
                <a:latin typeface="Verdana" panose="020B0604030504040204" pitchFamily="34" charset="0"/>
              </a:rPr>
              <a:pPr algn="ctr" eaLnBrk="1" hangingPunct="1"/>
              <a:t>27</a:t>
            </a:fld>
            <a:endParaRPr lang="fi-FI" altLang="fi-FI">
              <a:solidFill>
                <a:srgbClr val="898989"/>
              </a:solidFill>
              <a:latin typeface="Verdana" panose="020B0604030504040204" pitchFamily="34" charset="0"/>
            </a:endParaRPr>
          </a:p>
        </p:txBody>
      </p:sp>
    </p:spTree>
    <p:extLst>
      <p:ext uri="{BB962C8B-B14F-4D97-AF65-F5344CB8AC3E}">
        <p14:creationId xmlns:p14="http://schemas.microsoft.com/office/powerpoint/2010/main" val="267012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10036" y="-45549"/>
            <a:ext cx="6563072" cy="1143000"/>
          </a:xfrm>
        </p:spPr>
        <p:txBody>
          <a:bodyPr/>
          <a:lstStyle/>
          <a:p>
            <a:pPr algn="l"/>
            <a:r>
              <a:rPr lang="fi-FI" sz="3200" b="1" dirty="0">
                <a:solidFill>
                  <a:schemeClr val="tx1">
                    <a:lumMod val="75000"/>
                    <a:lumOff val="25000"/>
                  </a:schemeClr>
                </a:solidFill>
                <a:latin typeface="Georgia" pitchFamily="18" charset="0"/>
              </a:rPr>
              <a:t>HYVÄ TIETÄÄ SOKERISTA…</a:t>
            </a:r>
          </a:p>
        </p:txBody>
      </p:sp>
      <p:sp>
        <p:nvSpPr>
          <p:cNvPr id="4" name="Sisällön paikkamerkki 2"/>
          <p:cNvSpPr>
            <a:spLocks noGrp="1"/>
          </p:cNvSpPr>
          <p:nvPr>
            <p:ph idx="1"/>
          </p:nvPr>
        </p:nvSpPr>
        <p:spPr>
          <a:xfrm>
            <a:off x="6238428" y="1340769"/>
            <a:ext cx="3960440" cy="3384375"/>
          </a:xfrm>
        </p:spPr>
        <p:txBody>
          <a:bodyPr>
            <a:noAutofit/>
          </a:bodyPr>
          <a:lstStyle/>
          <a:p>
            <a:r>
              <a:rPr lang="fi-FI" sz="2200" dirty="0">
                <a:solidFill>
                  <a:srgbClr val="393939"/>
                </a:solidFill>
                <a:latin typeface="Georgia"/>
              </a:rPr>
              <a:t>Sokeria suositellaan saatavaksi </a:t>
            </a:r>
            <a:r>
              <a:rPr lang="fi-FI" sz="2200" b="1" i="1" dirty="0">
                <a:solidFill>
                  <a:srgbClr val="393939"/>
                </a:solidFill>
                <a:latin typeface="Georgia"/>
              </a:rPr>
              <a:t>enintään 40–50 g/päivä = noin 15-20 sokeripalaa </a:t>
            </a:r>
          </a:p>
          <a:p>
            <a:r>
              <a:rPr lang="fi-FI" sz="2200" dirty="0">
                <a:solidFill>
                  <a:srgbClr val="393939"/>
                </a:solidFill>
                <a:latin typeface="Georgia"/>
              </a:rPr>
              <a:t>Sokeri sisältää lähes pelkästään energiaa ja aiheuttaa verensokerin suurta vaihtelua. </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428" y="1127175"/>
            <a:ext cx="4104456" cy="2880321"/>
          </a:xfrm>
          <a:prstGeom prst="rect">
            <a:avLst/>
          </a:prstGeom>
        </p:spPr>
      </p:pic>
      <p:sp>
        <p:nvSpPr>
          <p:cNvPr id="6" name="Suorakulmio 5"/>
          <p:cNvSpPr/>
          <p:nvPr/>
        </p:nvSpPr>
        <p:spPr>
          <a:xfrm>
            <a:off x="549796" y="3717032"/>
            <a:ext cx="10513168" cy="3046988"/>
          </a:xfrm>
          <a:prstGeom prst="rect">
            <a:avLst/>
          </a:prstGeom>
        </p:spPr>
        <p:txBody>
          <a:bodyPr wrap="square">
            <a:spAutoFit/>
          </a:bodyPr>
          <a:lstStyle/>
          <a:p>
            <a:pPr lvl="1" fontAlgn="base">
              <a:buFont typeface="Arial"/>
              <a:buChar char="•"/>
            </a:pPr>
            <a:r>
              <a:rPr lang="fi-FI" b="1" dirty="0">
                <a:solidFill>
                  <a:srgbClr val="393939"/>
                </a:solidFill>
                <a:latin typeface="Georgia"/>
              </a:rPr>
              <a:t>Syö vain harvoin </a:t>
            </a:r>
            <a:r>
              <a:rPr lang="fi-FI" dirty="0">
                <a:solidFill>
                  <a:srgbClr val="393939"/>
                </a:solidFill>
                <a:latin typeface="Georgia"/>
              </a:rPr>
              <a:t>makeisia, sokeroituja juomia ja leivonnaisia.</a:t>
            </a:r>
            <a:br>
              <a:rPr lang="fi-FI" dirty="0">
                <a:solidFill>
                  <a:srgbClr val="393939"/>
                </a:solidFill>
                <a:latin typeface="Georgia"/>
              </a:rPr>
            </a:br>
            <a:endParaRPr lang="fi-FI" dirty="0">
              <a:solidFill>
                <a:srgbClr val="393939"/>
              </a:solidFill>
              <a:latin typeface="Georgia"/>
            </a:endParaRPr>
          </a:p>
          <a:p>
            <a:pPr lvl="1" fontAlgn="base">
              <a:buFont typeface="Arial"/>
              <a:buChar char="•"/>
            </a:pPr>
            <a:r>
              <a:rPr lang="fi-FI" b="1" dirty="0">
                <a:solidFill>
                  <a:srgbClr val="393939"/>
                </a:solidFill>
                <a:latin typeface="Georgia"/>
              </a:rPr>
              <a:t>Suosi </a:t>
            </a:r>
            <a:r>
              <a:rPr lang="fi-FI" dirty="0">
                <a:solidFill>
                  <a:srgbClr val="393939"/>
                </a:solidFill>
                <a:latin typeface="Georgia"/>
              </a:rPr>
              <a:t>vähäsokerisia vaihtoehtoja, esim. maustamatonta jogurttia marjojen kera sokeroidun hillojogurtin sijaan.</a:t>
            </a:r>
          </a:p>
          <a:p>
            <a:pPr lvl="1" fontAlgn="base">
              <a:buFont typeface="Arial"/>
              <a:buChar char="•"/>
            </a:pPr>
            <a:endParaRPr lang="fi-FI" dirty="0">
              <a:solidFill>
                <a:srgbClr val="393939"/>
              </a:solidFill>
              <a:latin typeface="Georgia"/>
            </a:endParaRPr>
          </a:p>
          <a:p>
            <a:pPr lvl="1" fontAlgn="base">
              <a:buFont typeface="Arial"/>
              <a:buChar char="•"/>
            </a:pPr>
            <a:r>
              <a:rPr lang="fi-FI" b="1" dirty="0">
                <a:solidFill>
                  <a:srgbClr val="393939"/>
                </a:solidFill>
                <a:latin typeface="Georgia"/>
              </a:rPr>
              <a:t>Tiesitkö</a:t>
            </a:r>
            <a:r>
              <a:rPr lang="fi-FI" dirty="0">
                <a:solidFill>
                  <a:srgbClr val="393939"/>
                </a:solidFill>
                <a:latin typeface="Georgia"/>
              </a:rPr>
              <a:t>, että pieni suklaapatukka sisältää noin 7 sokeripalaa, ja 2 dl:n annos sokeroitua jogurttia jopa 10 sokeripalaa? Katso </a:t>
            </a:r>
            <a:r>
              <a:rPr lang="fi-FI" dirty="0">
                <a:solidFill>
                  <a:srgbClr val="393939"/>
                </a:solidFill>
                <a:latin typeface="Georgia"/>
                <a:hlinkClick r:id="rId3"/>
              </a:rPr>
              <a:t>video</a:t>
            </a:r>
            <a:r>
              <a:rPr lang="fi-FI" dirty="0">
                <a:solidFill>
                  <a:srgbClr val="393939"/>
                </a:solidFill>
                <a:latin typeface="Georgia"/>
              </a:rPr>
              <a:t> erilaisista sokeripommeista.</a:t>
            </a:r>
          </a:p>
        </p:txBody>
      </p:sp>
    </p:spTree>
    <p:extLst>
      <p:ext uri="{BB962C8B-B14F-4D97-AF65-F5344CB8AC3E}">
        <p14:creationId xmlns:p14="http://schemas.microsoft.com/office/powerpoint/2010/main" val="31681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smtClean="0"/>
              <a:t>Ravitsemus</a:t>
            </a:r>
            <a:endParaRPr lang="fi-FI" dirty="0"/>
          </a:p>
        </p:txBody>
      </p:sp>
      <p:sp>
        <p:nvSpPr>
          <p:cNvPr id="2" name="Sisällön paikkamerkki 1"/>
          <p:cNvSpPr>
            <a:spLocks noGrp="1"/>
          </p:cNvSpPr>
          <p:nvPr>
            <p:ph idx="1"/>
          </p:nvPr>
        </p:nvSpPr>
        <p:spPr>
          <a:xfrm>
            <a:off x="477788" y="1844824"/>
            <a:ext cx="9361040" cy="4327376"/>
          </a:xfrm>
        </p:spPr>
        <p:txBody>
          <a:bodyPr>
            <a:normAutofit fontScale="85000" lnSpcReduction="20000"/>
          </a:bodyPr>
          <a:lstStyle/>
          <a:p>
            <a:r>
              <a:rPr lang="fi-FI" dirty="0" smtClean="0">
                <a:solidFill>
                  <a:schemeClr val="accent3">
                    <a:lumMod val="75000"/>
                  </a:schemeClr>
                </a:solidFill>
              </a:rPr>
              <a:t>KOLESTEROLI:</a:t>
            </a:r>
          </a:p>
          <a:p>
            <a:pPr lvl="1"/>
            <a:r>
              <a:rPr lang="fi-FI" dirty="0" smtClean="0"/>
              <a:t>Rasvojen sukuinen aine</a:t>
            </a:r>
          </a:p>
          <a:p>
            <a:pPr lvl="1"/>
            <a:r>
              <a:rPr lang="fi-FI" dirty="0" smtClean="0"/>
              <a:t>Saadaan eläinkunnan ruoka-aineista</a:t>
            </a:r>
          </a:p>
          <a:p>
            <a:pPr lvl="1"/>
            <a:r>
              <a:rPr lang="fi-FI" dirty="0" smtClean="0"/>
              <a:t>Elimistö valmistaa kolesterolia välttämättömiin tarpeisiin (sappihappojen ja D-vitamiinin valmistus)</a:t>
            </a:r>
          </a:p>
          <a:p>
            <a:pPr lvl="1"/>
            <a:endParaRPr lang="fi-FI" dirty="0" smtClean="0"/>
          </a:p>
          <a:p>
            <a:pPr lvl="1">
              <a:buNone/>
            </a:pPr>
            <a:r>
              <a:rPr lang="fi-FI" dirty="0" smtClean="0"/>
              <a:t>RASVOJEN TEHTÄVÄT:</a:t>
            </a:r>
          </a:p>
          <a:p>
            <a:pPr lvl="1">
              <a:buFontTx/>
              <a:buChar char="-"/>
            </a:pPr>
            <a:r>
              <a:rPr lang="fi-FI" dirty="0" smtClean="0"/>
              <a:t>Tärkeä energianlähde; poistaa näläntunnetta</a:t>
            </a:r>
          </a:p>
          <a:p>
            <a:pPr lvl="1">
              <a:buFontTx/>
              <a:buChar char="-"/>
            </a:pPr>
            <a:r>
              <a:rPr lang="fi-FI" dirty="0" smtClean="0"/>
              <a:t>Eristää kylmältä</a:t>
            </a:r>
          </a:p>
          <a:p>
            <a:pPr lvl="1">
              <a:buNone/>
            </a:pPr>
            <a:r>
              <a:rPr lang="fi-FI" dirty="0" smtClean="0"/>
              <a:t>-	Rasvat suojelevat arkoja sisäelimiä </a:t>
            </a:r>
          </a:p>
          <a:p>
            <a:pPr lvl="1"/>
            <a:r>
              <a:rPr lang="fi-FI" dirty="0" smtClean="0"/>
              <a:t>Rasvojen mukana saadaan rasvaliukoisia vitamiineja (A, D ja E-vitamiinit)</a:t>
            </a:r>
          </a:p>
          <a:p>
            <a:pPr lvl="1"/>
            <a:r>
              <a:rPr lang="fi-FI" dirty="0" smtClean="0"/>
              <a:t>Rasvojen mukana saadaan välttämättömät rasvahapot</a:t>
            </a:r>
          </a:p>
          <a:p>
            <a:pPr lvl="1">
              <a:buNone/>
            </a:pPr>
            <a:endParaRPr lang="fi-FI" dirty="0"/>
          </a:p>
        </p:txBody>
      </p:sp>
    </p:spTree>
    <p:extLst>
      <p:ext uri="{BB962C8B-B14F-4D97-AF65-F5344CB8AC3E}">
        <p14:creationId xmlns:p14="http://schemas.microsoft.com/office/powerpoint/2010/main" val="325865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heckerboard(across)">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heckerboard(across)">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checkerboard(across)">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checkerboard(across)">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box(in)">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checkerboard(across)">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Kuva 12" descr="shutterstock_549203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7712" y="1592264"/>
            <a:ext cx="20955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Kuva 14" descr="shutterstock_767023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6212" y="2384425"/>
            <a:ext cx="181768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p:cNvSpPr>
          <p:nvPr>
            <p:ph type="title"/>
          </p:nvPr>
        </p:nvSpPr>
        <p:spPr>
          <a:xfrm>
            <a:off x="1674813" y="242889"/>
            <a:ext cx="8797925" cy="998537"/>
          </a:xfrm>
        </p:spPr>
        <p:txBody>
          <a:bodyPr/>
          <a:lstStyle/>
          <a:p>
            <a:r>
              <a:rPr lang="fi-FI" altLang="fi-FI" sz="2700">
                <a:latin typeface="Verdana" panose="020B0604030504040204" pitchFamily="34" charset="0"/>
                <a:ea typeface="ＭＳ Ｐゴシック" panose="020B0600070205080204" pitchFamily="34" charset="-128"/>
              </a:rPr>
              <a:t>Miten perustella ja motivoida miksi syödä hyvin? </a:t>
            </a:r>
          </a:p>
        </p:txBody>
      </p:sp>
      <p:pic>
        <p:nvPicPr>
          <p:cNvPr id="5125" name="Picture 10" descr="aamupala2_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952750"/>
            <a:ext cx="2589212"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p:cNvPicPr>
            <a:picLocks noChangeAspect="1" noChangeArrowheads="1"/>
          </p:cNvPicPr>
          <p:nvPr/>
        </p:nvPicPr>
        <p:blipFill>
          <a:blip r:embed="rId6">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5063486" y="938770"/>
            <a:ext cx="3746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Kuva 11" descr="shutterstock_30869218.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4595" y="1439862"/>
            <a:ext cx="28321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descr="shutterstock_5072329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1204" y="3527423"/>
            <a:ext cx="2474913"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Kuva 19" descr="mansikk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220460" y="1570036"/>
            <a:ext cx="827087"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Kuva 18" descr="rahka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5235" y="3537503"/>
            <a:ext cx="1905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Kuva 20" descr="maitolasi.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52999" y="4841732"/>
            <a:ext cx="12636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Dian numeron paikkamerkki 5"/>
          <p:cNvSpPr>
            <a:spLocks noGrp="1"/>
          </p:cNvSpPr>
          <p:nvPr>
            <p:ph type="sldNum" sz="quarter" idx="12"/>
          </p:nvPr>
        </p:nvSpPr>
        <p:spPr bwMode="auto">
          <a:xfrm>
            <a:off x="4889500" y="6356351"/>
            <a:ext cx="2133600" cy="365125"/>
          </a:xfrm>
          <a:ln>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2DA72B17-5B69-4C6F-AAFB-F84B77403481}" type="slidenum">
              <a:rPr lang="fi-FI" altLang="fi-FI">
                <a:solidFill>
                  <a:srgbClr val="898989"/>
                </a:solidFill>
                <a:latin typeface="Verdana" panose="020B0604030504040204" pitchFamily="34" charset="0"/>
              </a:rPr>
              <a:pPr algn="ctr" eaLnBrk="1" hangingPunct="1"/>
              <a:t>3</a:t>
            </a:fld>
            <a:endParaRPr lang="fi-FI" altLang="fi-FI">
              <a:solidFill>
                <a:srgbClr val="898989"/>
              </a:solidFill>
              <a:latin typeface="Verdana" panose="020B0604030504040204" pitchFamily="34" charset="0"/>
            </a:endParaRPr>
          </a:p>
        </p:txBody>
      </p:sp>
      <p:sp>
        <p:nvSpPr>
          <p:cNvPr id="3" name="Ellipsi 2"/>
          <p:cNvSpPr/>
          <p:nvPr/>
        </p:nvSpPr>
        <p:spPr>
          <a:xfrm>
            <a:off x="5085411" y="4113392"/>
            <a:ext cx="6923881" cy="27347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t>Mitä hyvä ravinto on ? Mitä söit aamiaiseksi. Mitä hyvä ravinto merkitsee itselle ja miksi ? Pari </a:t>
            </a:r>
            <a:endParaRPr lang="fi-FI" sz="2800" dirty="0"/>
          </a:p>
        </p:txBody>
      </p:sp>
    </p:spTree>
    <p:extLst>
      <p:ext uri="{BB962C8B-B14F-4D97-AF65-F5344CB8AC3E}">
        <p14:creationId xmlns:p14="http://schemas.microsoft.com/office/powerpoint/2010/main" val="177968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pPr>
              <a:buNone/>
            </a:pPr>
            <a:r>
              <a:rPr lang="fi-FI" dirty="0" smtClean="0">
                <a:solidFill>
                  <a:schemeClr val="accent1">
                    <a:lumMod val="75000"/>
                  </a:schemeClr>
                </a:solidFill>
              </a:rPr>
              <a:t>ENERGIARAVINTOAINEET: PROTEIINIT</a:t>
            </a:r>
          </a:p>
          <a:p>
            <a:pPr lvl="1"/>
            <a:r>
              <a:rPr lang="fi-FI" dirty="0" smtClean="0"/>
              <a:t>Koostuvat aminohapoista (n. 20 erilaista)</a:t>
            </a:r>
          </a:p>
          <a:p>
            <a:pPr lvl="1"/>
            <a:r>
              <a:rPr lang="fi-FI" dirty="0" smtClean="0">
                <a:solidFill>
                  <a:schemeClr val="accent5">
                    <a:lumMod val="60000"/>
                    <a:lumOff val="40000"/>
                  </a:schemeClr>
                </a:solidFill>
              </a:rPr>
              <a:t>Tarvitaan kudosten rakentamiseen ja uusiutumiseen</a:t>
            </a:r>
          </a:p>
          <a:p>
            <a:pPr lvl="1"/>
            <a:r>
              <a:rPr lang="fi-FI" dirty="0" smtClean="0"/>
              <a:t>Välttämättömiä aminohappoja (10) saatava ravinnosta</a:t>
            </a:r>
          </a:p>
          <a:p>
            <a:pPr lvl="1"/>
            <a:r>
              <a:rPr lang="fi-FI" dirty="0" smtClean="0"/>
              <a:t>Eläinkunnan tuotteissa on sopivassa suhteessa kaikkia välttämättömiä aminohappoja</a:t>
            </a:r>
          </a:p>
          <a:p>
            <a:pPr lvl="1"/>
            <a:r>
              <a:rPr lang="fi-FI" dirty="0" smtClean="0"/>
              <a:t>Proteiinit luokitellaan ensisijaisesti suojaravintoaineisiin ja toissijaisesti energiaravintoaineisiin</a:t>
            </a:r>
          </a:p>
          <a:p>
            <a:pPr lvl="1"/>
            <a:r>
              <a:rPr lang="fi-FI" dirty="0" smtClean="0"/>
              <a:t>Proteiinit säätelevät elimistön vesitasapainoa, pH-arvoa sekä osmoottista painetta soluissa</a:t>
            </a:r>
          </a:p>
          <a:p>
            <a:pPr lvl="1"/>
            <a:r>
              <a:rPr lang="fi-FI" dirty="0" smtClean="0"/>
              <a:t>Jatkuva liiallinen proteiinien saanti rasittaa aineenvaihduntaa</a:t>
            </a:r>
          </a:p>
          <a:p>
            <a:pPr lvl="1">
              <a:buNone/>
            </a:pPr>
            <a:endParaRPr lang="fi-FI" dirty="0"/>
          </a:p>
        </p:txBody>
      </p:sp>
    </p:spTree>
    <p:extLst>
      <p:ext uri="{BB962C8B-B14F-4D97-AF65-F5344CB8AC3E}">
        <p14:creationId xmlns:p14="http://schemas.microsoft.com/office/powerpoint/2010/main" val="34726844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heckerboard(across)">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heckerboard(across)">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heckerboard(across)">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Kotitalous: ravitsemus</a:t>
            </a:r>
            <a:endParaRPr lang="fi-FI" dirty="0"/>
          </a:p>
        </p:txBody>
      </p:sp>
      <p:sp>
        <p:nvSpPr>
          <p:cNvPr id="3" name="Sisällön paikkamerkki 2"/>
          <p:cNvSpPr>
            <a:spLocks noGrp="1"/>
          </p:cNvSpPr>
          <p:nvPr>
            <p:ph idx="1"/>
          </p:nvPr>
        </p:nvSpPr>
        <p:spPr>
          <a:xfrm>
            <a:off x="2277988" y="1700808"/>
            <a:ext cx="7776864" cy="4471392"/>
          </a:xfrm>
        </p:spPr>
        <p:txBody>
          <a:bodyPr>
            <a:normAutofit fontScale="77500" lnSpcReduction="20000"/>
          </a:bodyPr>
          <a:lstStyle/>
          <a:p>
            <a:pPr>
              <a:buNone/>
            </a:pPr>
            <a:r>
              <a:rPr lang="fi-FI" dirty="0" smtClean="0">
                <a:solidFill>
                  <a:schemeClr val="accent1">
                    <a:lumMod val="75000"/>
                  </a:schemeClr>
                </a:solidFill>
              </a:rPr>
              <a:t>RAVINTOAINEET: VESI</a:t>
            </a:r>
          </a:p>
          <a:p>
            <a:r>
              <a:rPr lang="fi-FI" dirty="0" smtClean="0"/>
              <a:t>Välttämättömin ravintoaine</a:t>
            </a:r>
          </a:p>
          <a:p>
            <a:r>
              <a:rPr lang="fi-FI" dirty="0" smtClean="0"/>
              <a:t>Solujen rakenneosa</a:t>
            </a:r>
          </a:p>
          <a:p>
            <a:r>
              <a:rPr lang="fi-FI" dirty="0" smtClean="0"/>
              <a:t>Osallistuu ravintoaineiden kuljetukseen ja imeytymiseen</a:t>
            </a:r>
          </a:p>
          <a:p>
            <a:r>
              <a:rPr lang="fi-FI" dirty="0" smtClean="0"/>
              <a:t>Osallistuu kuona-aineiden kuljetukseen ja erittymiseen</a:t>
            </a:r>
          </a:p>
          <a:p>
            <a:r>
              <a:rPr lang="fi-FI" dirty="0" smtClean="0"/>
              <a:t>Osallistuu elimistön lämmönsäätelyyn</a:t>
            </a:r>
          </a:p>
          <a:p>
            <a:r>
              <a:rPr lang="fi-FI" dirty="0" smtClean="0"/>
              <a:t>Toimii voiteluaineena nivelissä</a:t>
            </a:r>
          </a:p>
          <a:p>
            <a:r>
              <a:rPr lang="fi-FI" dirty="0" smtClean="0"/>
              <a:t>Aikuisilla suositeltava ruoasta ja juomista saatava nestemäärä/vrk on 2-3 litraa</a:t>
            </a:r>
          </a:p>
          <a:p>
            <a:pPr>
              <a:buNone/>
            </a:pPr>
            <a:endParaRPr lang="fi-FI" dirty="0"/>
          </a:p>
        </p:txBody>
      </p:sp>
    </p:spTree>
    <p:extLst>
      <p:ext uri="{BB962C8B-B14F-4D97-AF65-F5344CB8AC3E}">
        <p14:creationId xmlns:p14="http://schemas.microsoft.com/office/powerpoint/2010/main" val="31117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RAVITSEMUS TYÖELÄMÄSSÄ </a:t>
            </a:r>
            <a:endParaRPr lang="fi-FI" dirty="0"/>
          </a:p>
        </p:txBody>
      </p:sp>
      <p:sp>
        <p:nvSpPr>
          <p:cNvPr id="3" name="Content Placeholder 2"/>
          <p:cNvSpPr txBox="1">
            <a:spLocks/>
          </p:cNvSpPr>
          <p:nvPr/>
        </p:nvSpPr>
        <p:spPr>
          <a:xfrm>
            <a:off x="457200" y="1546446"/>
            <a:ext cx="11613875" cy="4561901"/>
          </a:xfrm>
          <a:prstGeom prst="rect">
            <a:avLst/>
          </a:prstGeom>
        </p:spPr>
        <p:txBody>
          <a:bodyPr>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lang="fi-FI"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55772" indent="-304747" algn="l" defTabSz="1218987" rtl="0" eaLnBrk="1" latinLnBrk="0" hangingPunct="1">
              <a:lnSpc>
                <a:spcPct val="90000"/>
              </a:lnSpc>
              <a:spcBef>
                <a:spcPts val="1200"/>
              </a:spcBef>
              <a:buClr>
                <a:schemeClr val="accent1"/>
              </a:buClr>
              <a:buFont typeface="Arial" pitchFamily="34" charset="0"/>
              <a:buChar char="–"/>
              <a:defRPr lang="fi-FI"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6797"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57822"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108847" indent="-304747" algn="l" defTabSz="1218987" rtl="0" eaLnBrk="1" latinLnBrk="0" hangingPunct="1">
              <a:lnSpc>
                <a:spcPct val="90000"/>
              </a:lnSpc>
              <a:spcBef>
                <a:spcPts val="800"/>
              </a:spcBef>
              <a:buClr>
                <a:schemeClr val="accent1"/>
              </a:buClr>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59872"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lang="fi-FI" sz="2000" kern="1200" baseline="0">
                <a:solidFill>
                  <a:schemeClr val="tx1"/>
                </a:solidFill>
                <a:latin typeface="+mn-lt"/>
                <a:ea typeface="+mn-ea"/>
                <a:cs typeface="+mn-cs"/>
              </a:defRPr>
            </a:lvl9pPr>
          </a:lstStyle>
          <a:p>
            <a:pPr defTabSz="914400">
              <a:spcBef>
                <a:spcPts val="0"/>
              </a:spcBef>
              <a:defRPr/>
            </a:pPr>
            <a:r>
              <a:rPr lang="fi-FI" sz="2400" b="1" dirty="0" smtClean="0"/>
              <a:t>Pohdi, miten ravitsemus-tottumuksesi vaikuttavat työkykyysi. </a:t>
            </a:r>
          </a:p>
          <a:p>
            <a:pPr marL="0" indent="0" defTabSz="914400">
              <a:spcBef>
                <a:spcPts val="0"/>
              </a:spcBef>
              <a:buNone/>
              <a:defRPr/>
            </a:pPr>
            <a:endParaRPr lang="fi-FI" sz="2400" b="1" dirty="0" smtClean="0"/>
          </a:p>
          <a:p>
            <a:pPr defTabSz="914400">
              <a:spcBef>
                <a:spcPts val="0"/>
              </a:spcBef>
              <a:defRPr/>
            </a:pPr>
            <a:r>
              <a:rPr lang="fi-FI" sz="2400" b="1" dirty="0" smtClean="0"/>
              <a:t>Millä tavalla uskot ruokailevasi työelämässä: lounasravintolassa, kebabilla, eväillä? </a:t>
            </a:r>
          </a:p>
          <a:p>
            <a:pPr defTabSz="914400">
              <a:spcBef>
                <a:spcPts val="0"/>
              </a:spcBef>
              <a:defRPr/>
            </a:pPr>
            <a:r>
              <a:rPr lang="fi-FI" sz="2400" b="1" dirty="0" smtClean="0"/>
              <a:t/>
            </a:r>
            <a:br>
              <a:rPr lang="fi-FI" sz="2400" b="1" dirty="0" smtClean="0"/>
            </a:br>
            <a:r>
              <a:rPr lang="fi-FI" sz="2400" b="1" dirty="0" smtClean="0"/>
              <a:t>Pohdi eri vaihtoehtojen plussat ja miinukset.</a:t>
            </a:r>
          </a:p>
          <a:p>
            <a:pPr defTabSz="914400">
              <a:spcBef>
                <a:spcPts val="0"/>
              </a:spcBef>
              <a:defRPr/>
            </a:pPr>
            <a:endParaRPr lang="fi-FI" sz="2400" b="1" dirty="0"/>
          </a:p>
          <a:p>
            <a:pPr marL="0" indent="0" defTabSz="914400">
              <a:spcBef>
                <a:spcPts val="0"/>
              </a:spcBef>
              <a:buNone/>
              <a:defRPr/>
            </a:pPr>
            <a:endParaRPr lang="fi-FI" sz="2400" b="1" dirty="0" smtClean="0"/>
          </a:p>
          <a:p>
            <a:pPr defTabSz="914400">
              <a:spcBef>
                <a:spcPts val="0"/>
              </a:spcBef>
              <a:defRPr/>
            </a:pPr>
            <a:r>
              <a:rPr lang="fi-FI" sz="2400" b="1" dirty="0" smtClean="0"/>
              <a:t>Mitä erityispiirteitä yötyö vaatii ravitsemukselta? </a:t>
            </a:r>
          </a:p>
          <a:p>
            <a:pPr defTabSz="914400">
              <a:spcBef>
                <a:spcPts val="0"/>
              </a:spcBef>
              <a:defRPr/>
            </a:pPr>
            <a:endParaRPr lang="fi-FI" sz="2400" b="1" dirty="0" smtClean="0"/>
          </a:p>
          <a:p>
            <a:pPr marL="457200" lvl="1" indent="0" defTabSz="914400">
              <a:spcBef>
                <a:spcPts val="0"/>
              </a:spcBef>
              <a:buFont typeface="Arial" pitchFamily="34" charset="0"/>
              <a:buNone/>
              <a:defRPr/>
            </a:pPr>
            <a:endParaRPr lang="fi-FI" dirty="0" smtClean="0">
              <a:solidFill>
                <a:schemeClr val="accent6"/>
              </a:solidFill>
            </a:endParaRPr>
          </a:p>
        </p:txBody>
      </p:sp>
    </p:spTree>
    <p:extLst>
      <p:ext uri="{BB962C8B-B14F-4D97-AF65-F5344CB8AC3E}">
        <p14:creationId xmlns:p14="http://schemas.microsoft.com/office/powerpoint/2010/main" val="351728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45940" y="260648"/>
            <a:ext cx="7139136" cy="706090"/>
          </a:xfrm>
        </p:spPr>
        <p:txBody>
          <a:bodyPr/>
          <a:lstStyle/>
          <a:p>
            <a:pPr algn="l"/>
            <a:r>
              <a:rPr lang="fi-FI" sz="3200" b="1" dirty="0">
                <a:solidFill>
                  <a:schemeClr val="tx1">
                    <a:lumMod val="75000"/>
                    <a:lumOff val="25000"/>
                  </a:schemeClr>
                </a:solidFill>
                <a:latin typeface="Georgia" pitchFamily="18" charset="0"/>
              </a:rPr>
              <a:t>EI OLE AIVAN SAMA, MITÄ SYÖ</a:t>
            </a:r>
          </a:p>
        </p:txBody>
      </p:sp>
      <p:sp>
        <p:nvSpPr>
          <p:cNvPr id="4" name="Sisällön paikkamerkki 2"/>
          <p:cNvSpPr>
            <a:spLocks noGrp="1"/>
          </p:cNvSpPr>
          <p:nvPr>
            <p:ph idx="1"/>
          </p:nvPr>
        </p:nvSpPr>
        <p:spPr>
          <a:xfrm>
            <a:off x="2061964" y="1124745"/>
            <a:ext cx="8229600" cy="4525963"/>
          </a:xfrm>
        </p:spPr>
        <p:txBody>
          <a:bodyPr>
            <a:noAutofit/>
          </a:bodyPr>
          <a:lstStyle/>
          <a:p>
            <a:r>
              <a:rPr lang="fi-FI" sz="2400" dirty="0">
                <a:solidFill>
                  <a:srgbClr val="393939"/>
                </a:solidFill>
                <a:latin typeface="Georgia"/>
              </a:rPr>
              <a:t>Alla on kuvat kahdesta erilaisesta ateriasta. Seuraavalla dialla on laskelma siitä, kuinka paljon erilaisia ravintoaineita aterioista saa. Mitä mieltä olet, kumman aterian laskelman perusteella valitsisit? </a:t>
            </a:r>
          </a:p>
          <a:p>
            <a:endParaRPr lang="fi-FI" sz="2400" dirty="0">
              <a:solidFill>
                <a:srgbClr val="393939"/>
              </a:solidFill>
              <a:latin typeface="Georgia"/>
            </a:endParaRPr>
          </a:p>
        </p:txBody>
      </p:sp>
      <p:pic>
        <p:nvPicPr>
          <p:cNvPr id="6" name="Kuva 5" descr="Hampurilaisateria_100pixl.jpg"/>
          <p:cNvPicPr>
            <a:picLocks noChangeAspect="1"/>
          </p:cNvPicPr>
          <p:nvPr/>
        </p:nvPicPr>
        <p:blipFill>
          <a:blip r:embed="rId2" cstate="print"/>
          <a:stretch>
            <a:fillRect/>
          </a:stretch>
        </p:blipFill>
        <p:spPr>
          <a:xfrm>
            <a:off x="6238428" y="2924944"/>
            <a:ext cx="4086624" cy="2808312"/>
          </a:xfrm>
          <a:prstGeom prst="rect">
            <a:avLst/>
          </a:prstGeom>
        </p:spPr>
      </p:pic>
      <p:pic>
        <p:nvPicPr>
          <p:cNvPr id="7" name="Kuva 6" descr="kala-ateria fotonokka_100pixl.jpg"/>
          <p:cNvPicPr>
            <a:picLocks noChangeAspect="1"/>
          </p:cNvPicPr>
          <p:nvPr/>
        </p:nvPicPr>
        <p:blipFill>
          <a:blip r:embed="rId3" cstate="print"/>
          <a:stretch>
            <a:fillRect/>
          </a:stretch>
        </p:blipFill>
        <p:spPr>
          <a:xfrm>
            <a:off x="1845940" y="2924944"/>
            <a:ext cx="4212468" cy="2808312"/>
          </a:xfrm>
          <a:prstGeom prst="rect">
            <a:avLst/>
          </a:prstGeom>
        </p:spPr>
      </p:pic>
    </p:spTree>
    <p:extLst>
      <p:ext uri="{BB962C8B-B14F-4D97-AF65-F5344CB8AC3E}">
        <p14:creationId xmlns:p14="http://schemas.microsoft.com/office/powerpoint/2010/main" val="5021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9612" y="274638"/>
            <a:ext cx="6563072" cy="1143000"/>
          </a:xfrm>
        </p:spPr>
        <p:txBody>
          <a:bodyPr/>
          <a:lstStyle/>
          <a:p>
            <a:pPr algn="l"/>
            <a:endParaRPr lang="fi-FI" sz="3200" b="1" dirty="0">
              <a:solidFill>
                <a:schemeClr val="tx1">
                  <a:lumMod val="75000"/>
                  <a:lumOff val="25000"/>
                </a:schemeClr>
              </a:solidFill>
              <a:latin typeface="Georgia" pitchFamily="18" charset="0"/>
            </a:endParaRPr>
          </a:p>
        </p:txBody>
      </p:sp>
      <p:sp>
        <p:nvSpPr>
          <p:cNvPr id="4" name="Sisällön paikkamerkki 2"/>
          <p:cNvSpPr>
            <a:spLocks noGrp="1"/>
          </p:cNvSpPr>
          <p:nvPr>
            <p:ph idx="1"/>
          </p:nvPr>
        </p:nvSpPr>
        <p:spPr>
          <a:xfrm>
            <a:off x="2061964" y="1700809"/>
            <a:ext cx="8229600" cy="4525963"/>
          </a:xfrm>
        </p:spPr>
        <p:txBody>
          <a:bodyPr>
            <a:noAutofit/>
          </a:bodyPr>
          <a:lstStyle/>
          <a:p>
            <a:endParaRPr lang="fi-FI" sz="2400" dirty="0">
              <a:solidFill>
                <a:srgbClr val="393939"/>
              </a:solidFill>
              <a:latin typeface="Georgia"/>
            </a:endParaRPr>
          </a:p>
          <a:p>
            <a:endParaRPr lang="fi-FI" sz="2400" dirty="0">
              <a:solidFill>
                <a:srgbClr val="393939"/>
              </a:solidFill>
              <a:latin typeface="Georgia"/>
            </a:endParaRPr>
          </a:p>
        </p:txBody>
      </p:sp>
      <p:pic>
        <p:nvPicPr>
          <p:cNvPr id="5" name="Kuva 4" descr="Kala-aterian ja hampurilaisaterian taulukko.jpg"/>
          <p:cNvPicPr>
            <a:picLocks noChangeAspect="1"/>
          </p:cNvPicPr>
          <p:nvPr/>
        </p:nvPicPr>
        <p:blipFill>
          <a:blip r:embed="rId2" cstate="print"/>
          <a:stretch>
            <a:fillRect/>
          </a:stretch>
        </p:blipFill>
        <p:spPr>
          <a:xfrm>
            <a:off x="1701924" y="188640"/>
            <a:ext cx="8769842" cy="5184576"/>
          </a:xfrm>
          <a:prstGeom prst="rect">
            <a:avLst/>
          </a:prstGeom>
        </p:spPr>
      </p:pic>
    </p:spTree>
    <p:extLst>
      <p:ext uri="{BB962C8B-B14F-4D97-AF65-F5344CB8AC3E}">
        <p14:creationId xmlns:p14="http://schemas.microsoft.com/office/powerpoint/2010/main" val="368178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sz="3000" b="1" dirty="0">
                <a:solidFill>
                  <a:schemeClr val="tx1">
                    <a:lumMod val="75000"/>
                    <a:lumOff val="25000"/>
                  </a:schemeClr>
                </a:solidFill>
                <a:latin typeface="Georgia" pitchFamily="18" charset="0"/>
              </a:rPr>
              <a:t>KESTÄVÄT VALINNAT</a:t>
            </a:r>
            <a:endParaRPr lang="fi-FI" sz="3000" dirty="0"/>
          </a:p>
        </p:txBody>
      </p:sp>
      <p:sp>
        <p:nvSpPr>
          <p:cNvPr id="3" name="Sisällön paikkamerkki 2"/>
          <p:cNvSpPr>
            <a:spLocks noGrp="1"/>
          </p:cNvSpPr>
          <p:nvPr>
            <p:ph idx="1"/>
          </p:nvPr>
        </p:nvSpPr>
        <p:spPr>
          <a:xfrm>
            <a:off x="1989956" y="1052736"/>
            <a:ext cx="7211144" cy="5040560"/>
          </a:xfrm>
        </p:spPr>
        <p:txBody>
          <a:bodyPr>
            <a:normAutofit lnSpcReduction="10000"/>
          </a:bodyPr>
          <a:lstStyle/>
          <a:p>
            <a:pPr fontAlgn="base">
              <a:buFont typeface="Arial"/>
              <a:buChar char="•"/>
            </a:pPr>
            <a:endParaRPr lang="fi-FI" sz="2400" dirty="0">
              <a:solidFill>
                <a:srgbClr val="393939"/>
              </a:solidFill>
              <a:latin typeface="Georgia"/>
            </a:endParaRPr>
          </a:p>
          <a:p>
            <a:pPr fontAlgn="base">
              <a:buFont typeface="Arial"/>
              <a:buChar char="•"/>
            </a:pPr>
            <a:r>
              <a:rPr lang="fi-FI" sz="2400" dirty="0">
                <a:solidFill>
                  <a:srgbClr val="393939"/>
                </a:solidFill>
                <a:latin typeface="Georgia"/>
              </a:rPr>
              <a:t>Syö </a:t>
            </a:r>
            <a:r>
              <a:rPr lang="fi-FI" sz="2400" b="1" dirty="0">
                <a:solidFill>
                  <a:srgbClr val="393939"/>
                </a:solidFill>
                <a:latin typeface="Georgia"/>
              </a:rPr>
              <a:t>ravitsemussuositusten mukaisesti</a:t>
            </a:r>
            <a:r>
              <a:rPr lang="fi-FI" sz="2400" dirty="0">
                <a:solidFill>
                  <a:srgbClr val="393939"/>
                </a:solidFill>
                <a:latin typeface="Georgia"/>
              </a:rPr>
              <a:t>.</a:t>
            </a:r>
          </a:p>
          <a:p>
            <a:pPr lvl="1" fontAlgn="base">
              <a:buFont typeface="Arial"/>
              <a:buChar char="•"/>
            </a:pPr>
            <a:r>
              <a:rPr lang="fi-FI" sz="2200" b="1" i="1" dirty="0">
                <a:solidFill>
                  <a:srgbClr val="393939"/>
                </a:solidFill>
                <a:latin typeface="Georgia"/>
              </a:rPr>
              <a:t>Enemmän</a:t>
            </a:r>
            <a:r>
              <a:rPr lang="fi-FI" sz="2200" dirty="0">
                <a:solidFill>
                  <a:srgbClr val="393939"/>
                </a:solidFill>
                <a:latin typeface="Georgia"/>
              </a:rPr>
              <a:t> kasviksia, </a:t>
            </a:r>
            <a:r>
              <a:rPr lang="fi-FI" sz="2200" b="1" i="1" dirty="0">
                <a:solidFill>
                  <a:srgbClr val="393939"/>
                </a:solidFill>
                <a:latin typeface="Georgia"/>
              </a:rPr>
              <a:t>vähemmän </a:t>
            </a:r>
            <a:r>
              <a:rPr lang="fi-FI" sz="2200" dirty="0">
                <a:solidFill>
                  <a:srgbClr val="393939"/>
                </a:solidFill>
                <a:latin typeface="Georgia"/>
              </a:rPr>
              <a:t>eläinkunnan tuotteita.</a:t>
            </a:r>
          </a:p>
          <a:p>
            <a:pPr lvl="1" fontAlgn="base">
              <a:buFont typeface="Arial"/>
              <a:buChar char="•"/>
            </a:pPr>
            <a:r>
              <a:rPr lang="fi-FI" sz="2200" dirty="0">
                <a:solidFill>
                  <a:srgbClr val="393939"/>
                </a:solidFill>
                <a:latin typeface="Georgia"/>
              </a:rPr>
              <a:t>Ympäristökuormitus pienenee yli neljänneksellä, jos suomalaiset syövät ravitsemussuositusten mukaisesti.</a:t>
            </a:r>
          </a:p>
          <a:p>
            <a:pPr fontAlgn="base">
              <a:buFont typeface="Arial"/>
              <a:buChar char="•"/>
            </a:pPr>
            <a:r>
              <a:rPr lang="fi-FI" sz="2400" b="1" dirty="0">
                <a:solidFill>
                  <a:srgbClr val="393939"/>
                </a:solidFill>
                <a:latin typeface="Georgia"/>
              </a:rPr>
              <a:t>Suosi lähellä tuotettua </a:t>
            </a:r>
            <a:r>
              <a:rPr lang="fi-FI" sz="2400" dirty="0">
                <a:solidFill>
                  <a:srgbClr val="393939"/>
                </a:solidFill>
                <a:latin typeface="Georgia"/>
              </a:rPr>
              <a:t>ruokaa.</a:t>
            </a:r>
          </a:p>
          <a:p>
            <a:pPr lvl="1" fontAlgn="base">
              <a:buFont typeface="Arial"/>
              <a:buChar char="•"/>
            </a:pPr>
            <a:r>
              <a:rPr lang="fi-FI" sz="2200" dirty="0">
                <a:solidFill>
                  <a:srgbClr val="393939"/>
                </a:solidFill>
                <a:latin typeface="Georgia"/>
              </a:rPr>
              <a:t>Lähellä tuotettua ruokaa voit suosia esimerkiksi tekemällä ehdotuksia perheesi ostoslistaan tai kouluruokailuun.</a:t>
            </a:r>
            <a:endParaRPr lang="fi-FI" dirty="0">
              <a:solidFill>
                <a:srgbClr val="393939"/>
              </a:solidFill>
              <a:latin typeface="Georgia"/>
            </a:endParaRPr>
          </a:p>
          <a:p>
            <a:pPr fontAlgn="base">
              <a:buFont typeface="Arial"/>
              <a:buChar char="•"/>
            </a:pPr>
            <a:r>
              <a:rPr lang="fi-FI" sz="2400" b="1" i="1" dirty="0">
                <a:solidFill>
                  <a:srgbClr val="393939"/>
                </a:solidFill>
                <a:latin typeface="Georgia"/>
              </a:rPr>
              <a:t>Älä heitä syömäkelpoista ruokaa hukkaan!</a:t>
            </a:r>
          </a:p>
          <a:p>
            <a:pPr marL="0" indent="0" fontAlgn="base">
              <a:buNone/>
            </a:pPr>
            <a:endParaRPr lang="fi-FI" sz="2400" dirty="0">
              <a:solidFill>
                <a:srgbClr val="393939"/>
              </a:solidFill>
              <a:latin typeface="Georgia"/>
            </a:endParaRPr>
          </a:p>
        </p:txBody>
      </p:sp>
    </p:spTree>
    <p:extLst>
      <p:ext uri="{BB962C8B-B14F-4D97-AF65-F5344CB8AC3E}">
        <p14:creationId xmlns:p14="http://schemas.microsoft.com/office/powerpoint/2010/main" val="24786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Lisätietoja </a:t>
            </a:r>
            <a:endParaRPr lang="fi-FI" dirty="0"/>
          </a:p>
        </p:txBody>
      </p:sp>
      <p:sp>
        <p:nvSpPr>
          <p:cNvPr id="3" name="Suorakulmio 2"/>
          <p:cNvSpPr/>
          <p:nvPr/>
        </p:nvSpPr>
        <p:spPr>
          <a:xfrm>
            <a:off x="837828" y="1988840"/>
            <a:ext cx="10225136" cy="3539430"/>
          </a:xfrm>
          <a:prstGeom prst="rect">
            <a:avLst/>
          </a:prstGeom>
        </p:spPr>
        <p:txBody>
          <a:bodyPr wrap="square">
            <a:spAutoFit/>
          </a:bodyPr>
          <a:lstStyle/>
          <a:p>
            <a:pPr>
              <a:buFont typeface="Arial" panose="020B0604020202020204" pitchFamily="34" charset="0"/>
              <a:buChar char="•"/>
            </a:pPr>
            <a:r>
              <a:rPr lang="fi-FI" sz="1400" b="1" dirty="0" smtClean="0"/>
              <a:t>THL </a:t>
            </a:r>
            <a:r>
              <a:rPr lang="fi-FI" sz="1400" b="1" dirty="0"/>
              <a:t>- Elintavat ja ravitsemus:</a:t>
            </a:r>
            <a:r>
              <a:rPr lang="fi-FI" sz="1400" dirty="0"/>
              <a:t> Terveyden ja hyvinvoinnin laitoksen </a:t>
            </a:r>
            <a:r>
              <a:rPr lang="fi-FI" sz="1400" dirty="0">
                <a:hlinkClick r:id="rId3" tooltip="Ravitsemussivut"/>
              </a:rPr>
              <a:t>Ravitsemussivut</a:t>
            </a:r>
            <a:r>
              <a:rPr lang="fi-FI" sz="1400" dirty="0"/>
              <a:t> kuvaavat ravitsemuksen merkitystä elintapasairauksien </a:t>
            </a:r>
            <a:r>
              <a:rPr lang="fi-FI" sz="1400" dirty="0" smtClean="0"/>
              <a:t>ehkäisyssä</a:t>
            </a:r>
          </a:p>
          <a:p>
            <a:pPr>
              <a:buFont typeface="Arial" panose="020B0604020202020204" pitchFamily="34" charset="0"/>
              <a:buChar char="•"/>
            </a:pPr>
            <a:endParaRPr lang="fi-FI" sz="1400" dirty="0"/>
          </a:p>
          <a:p>
            <a:pPr>
              <a:buFont typeface="Arial" panose="020B0604020202020204" pitchFamily="34" charset="0"/>
              <a:buChar char="•"/>
            </a:pPr>
            <a:r>
              <a:rPr lang="fi-FI" sz="1400" b="1" dirty="0"/>
              <a:t>Syö hyvää - hanke:</a:t>
            </a:r>
            <a:r>
              <a:rPr lang="fi-FI" sz="1400" dirty="0"/>
              <a:t> Hankkeen tavoitteena on viestiä hyvistä ruokavalinnoista sellaisessa muodossa, että ne puhuttelevat yksilötasolla. Suositusten soveltaminen on hankkeen keskiössä: tavoitteena on, että moni löytäisi vastauksia omiin pohdintoihinsa ja ymmärtäisi terveellisen ruokavalion koostamisen perusedellytykset ja haasteet. Hanke pohjautuu vuonna 2014 julkaistuihin ravitsemissuosituksiin. Lue lisää </a:t>
            </a:r>
            <a:r>
              <a:rPr lang="fi-FI" sz="1400" dirty="0" smtClean="0">
                <a:hlinkClick r:id="rId4" tooltip="syohyv"/>
              </a:rPr>
              <a:t>täältä</a:t>
            </a:r>
            <a:endParaRPr lang="fi-FI" sz="1400" dirty="0" smtClean="0"/>
          </a:p>
          <a:p>
            <a:pPr>
              <a:buFont typeface="Arial" panose="020B0604020202020204" pitchFamily="34" charset="0"/>
              <a:buChar char="•"/>
            </a:pPr>
            <a:endParaRPr lang="fi-FI" sz="1400" dirty="0"/>
          </a:p>
          <a:p>
            <a:pPr>
              <a:buFont typeface="Arial" panose="020B0604020202020204" pitchFamily="34" charset="0"/>
              <a:buChar char="•"/>
            </a:pPr>
            <a:r>
              <a:rPr lang="fi-FI" sz="1400" b="1" dirty="0" err="1"/>
              <a:t>Fineli</a:t>
            </a:r>
            <a:r>
              <a:rPr lang="fi-FI" sz="1400" b="1" dirty="0"/>
              <a:t>: </a:t>
            </a:r>
            <a:r>
              <a:rPr lang="fi-FI" sz="1400" dirty="0" err="1"/>
              <a:t>Fineli</a:t>
            </a:r>
            <a:r>
              <a:rPr lang="fi-FI" sz="1400" dirty="0"/>
              <a:t> on Terveyden ja hyvinvoinnin laitoksen ravitsemusyksikön ylläpitämä elintarvikkeiden kansallinen koostumustietopankki, johon on koottu tietoa suomalaisten ja Suomessa käytettävien elintarvikkeiden keskimääräisestä ravintoainekoostumuksesta. Lue lisää </a:t>
            </a:r>
            <a:r>
              <a:rPr lang="fi-FI" sz="1400" dirty="0" smtClean="0">
                <a:hlinkClick r:id="rId5" tooltip="fineli"/>
              </a:rPr>
              <a:t>täältä</a:t>
            </a:r>
            <a:endParaRPr lang="fi-FI" sz="1400" dirty="0" smtClean="0"/>
          </a:p>
          <a:p>
            <a:pPr>
              <a:buFont typeface="Arial" panose="020B0604020202020204" pitchFamily="34" charset="0"/>
              <a:buChar char="•"/>
            </a:pPr>
            <a:endParaRPr lang="fi-FI" sz="1400" dirty="0"/>
          </a:p>
          <a:p>
            <a:pPr>
              <a:buFont typeface="Arial" panose="020B0604020202020204" pitchFamily="34" charset="0"/>
              <a:buChar char="•"/>
            </a:pPr>
            <a:endParaRPr lang="fi-FI" sz="1400" dirty="0"/>
          </a:p>
          <a:p>
            <a:pPr>
              <a:buFont typeface="Arial" panose="020B0604020202020204" pitchFamily="34" charset="0"/>
              <a:buChar char="•"/>
            </a:pPr>
            <a:r>
              <a:rPr lang="fi-FI" sz="1400" b="1" dirty="0"/>
              <a:t>Sydänmerkki: </a:t>
            </a:r>
            <a:r>
              <a:rPr lang="fi-FI" sz="1400" dirty="0"/>
              <a:t>Sydänmerkki on elintarvikepakkauksista ja ravintoloista löytyvä merkki, joka osoittaa, että kyseinen tuote tai ruoka-annos on terveyden kannalta parempi vaihtoehto. Se on kehitetty helpottamaan arjen valintoja. Lue lisää Sydänmerkistä </a:t>
            </a:r>
            <a:r>
              <a:rPr lang="fi-FI" sz="1400" dirty="0">
                <a:hlinkClick r:id="rId6" tooltip="sydänmerkki"/>
              </a:rPr>
              <a:t>täältä.</a:t>
            </a:r>
            <a:endParaRPr lang="fi-FI" sz="1400" dirty="0"/>
          </a:p>
        </p:txBody>
      </p:sp>
    </p:spTree>
    <p:extLst>
      <p:ext uri="{BB962C8B-B14F-4D97-AF65-F5344CB8AC3E}">
        <p14:creationId xmlns:p14="http://schemas.microsoft.com/office/powerpoint/2010/main" val="15448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b="1" smtClean="0">
                <a:latin typeface="Verdana" panose="020B0604030504040204" pitchFamily="34" charset="0"/>
                <a:ea typeface="ＭＳ Ｐゴシック" panose="020B0600070205080204" pitchFamily="34" charset="-128"/>
              </a:rPr>
              <a:t>Ravitsemusasioissa terve järki riittää</a:t>
            </a:r>
          </a:p>
        </p:txBody>
      </p:sp>
      <p:sp>
        <p:nvSpPr>
          <p:cNvPr id="28675" name="Rectangle 3"/>
          <p:cNvSpPr txBox="1">
            <a:spLocks/>
          </p:cNvSpPr>
          <p:nvPr/>
        </p:nvSpPr>
        <p:spPr bwMode="auto">
          <a:xfrm>
            <a:off x="2894012" y="1585914"/>
            <a:ext cx="6540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eaLnBrk="0" hangingPunct="0">
              <a:defRPr>
                <a:solidFill>
                  <a:schemeClr val="tx1"/>
                </a:solidFill>
                <a:latin typeface="Arial" panose="020B0604020202020204" pitchFamily="34" charset="0"/>
                <a:ea typeface="ＭＳ Ｐゴシック" panose="020B0600070205080204" pitchFamily="34" charset="-128"/>
              </a:defRPr>
            </a:lvl1pPr>
            <a:lvl2pPr marL="639763" indent="-18256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lvl="1">
              <a:spcBef>
                <a:spcPts val="200"/>
              </a:spcBef>
              <a:buClr>
                <a:srgbClr val="C10075"/>
              </a:buClr>
              <a:buFont typeface="Arial" panose="020B0604020202020204" pitchFamily="34" charset="0"/>
              <a:buChar char="•"/>
            </a:pPr>
            <a:r>
              <a:rPr lang="fi-FI" altLang="fi-FI">
                <a:latin typeface="Verdana" panose="020B0604030504040204" pitchFamily="34" charset="0"/>
              </a:rPr>
              <a:t>perusasiat kuntoon</a:t>
            </a:r>
          </a:p>
          <a:p>
            <a:pPr lvl="1">
              <a:spcBef>
                <a:spcPts val="200"/>
              </a:spcBef>
              <a:buClr>
                <a:srgbClr val="C10075"/>
              </a:buClr>
              <a:buFont typeface="Arial" panose="020B0604020202020204" pitchFamily="34" charset="0"/>
              <a:buChar char="•"/>
            </a:pPr>
            <a:r>
              <a:rPr lang="fi-FI" altLang="fi-FI">
                <a:latin typeface="Verdana" panose="020B0604030504040204" pitchFamily="34" charset="0"/>
              </a:rPr>
              <a:t>arkiset rutiinit ratkaisevat</a:t>
            </a:r>
          </a:p>
          <a:p>
            <a:pPr lvl="1">
              <a:spcBef>
                <a:spcPts val="200"/>
              </a:spcBef>
              <a:buClr>
                <a:srgbClr val="C10075"/>
              </a:buClr>
              <a:buFont typeface="Arial" panose="020B0604020202020204" pitchFamily="34" charset="0"/>
              <a:buChar char="•"/>
            </a:pPr>
            <a:r>
              <a:rPr lang="fi-FI" altLang="fi-FI">
                <a:latin typeface="Verdana" panose="020B0604030504040204" pitchFamily="34" charset="0"/>
              </a:rPr>
              <a:t>monipuolisuus</a:t>
            </a:r>
          </a:p>
          <a:p>
            <a:pPr lvl="1">
              <a:spcBef>
                <a:spcPts val="200"/>
              </a:spcBef>
              <a:buClr>
                <a:srgbClr val="C10075"/>
              </a:buClr>
              <a:buFont typeface="Arial" panose="020B0604020202020204" pitchFamily="34" charset="0"/>
              <a:buChar char="•"/>
            </a:pPr>
            <a:r>
              <a:rPr lang="fi-FI" altLang="fi-FI">
                <a:latin typeface="Verdana" panose="020B0604030504040204" pitchFamily="34" charset="0"/>
              </a:rPr>
              <a:t>rento sallivuus</a:t>
            </a:r>
          </a:p>
          <a:p>
            <a:pPr lvl="1">
              <a:spcBef>
                <a:spcPts val="200"/>
              </a:spcBef>
              <a:buClr>
                <a:srgbClr val="C10075"/>
              </a:buClr>
              <a:buFont typeface="Arial" panose="020B0604020202020204" pitchFamily="34" charset="0"/>
              <a:buChar char="•"/>
            </a:pPr>
            <a:r>
              <a:rPr lang="fi-FI" altLang="fi-FI">
                <a:latin typeface="Verdana" panose="020B0604030504040204" pitchFamily="34" charset="0"/>
              </a:rPr>
              <a:t>nauttiminen ja sosiaalisuus </a:t>
            </a:r>
          </a:p>
          <a:p>
            <a:pPr lvl="1">
              <a:spcBef>
                <a:spcPts val="200"/>
              </a:spcBef>
              <a:buClr>
                <a:srgbClr val="C10075"/>
              </a:buClr>
              <a:buFont typeface="Arial" panose="020B0604020202020204" pitchFamily="34" charset="0"/>
              <a:buChar char="•"/>
            </a:pPr>
            <a:r>
              <a:rPr lang="fi-FI" altLang="fi-FI">
                <a:latin typeface="Verdana" panose="020B0604030504040204" pitchFamily="34" charset="0"/>
              </a:rPr>
              <a:t>herkuttelulle on omat paikkansa </a:t>
            </a:r>
            <a:br>
              <a:rPr lang="fi-FI" altLang="fi-FI">
                <a:latin typeface="Verdana" panose="020B0604030504040204" pitchFamily="34" charset="0"/>
              </a:rPr>
            </a:br>
            <a:r>
              <a:rPr lang="fi-FI" altLang="fi-FI">
                <a:latin typeface="Verdana" panose="020B0604030504040204" pitchFamily="34" charset="0"/>
              </a:rPr>
              <a:t>− mutta ei joka päivä</a:t>
            </a:r>
          </a:p>
          <a:p>
            <a:pPr lvl="1">
              <a:spcBef>
                <a:spcPts val="200"/>
              </a:spcBef>
              <a:buClr>
                <a:srgbClr val="C10075"/>
              </a:buClr>
              <a:buFont typeface="Arial" panose="020B0604020202020204" pitchFamily="34" charset="0"/>
              <a:buChar char="•"/>
            </a:pPr>
            <a:endParaRPr lang="fi-FI" altLang="fi-FI">
              <a:latin typeface="Verdana" panose="020B0604030504040204" pitchFamily="34" charset="0"/>
            </a:endParaRPr>
          </a:p>
          <a:p>
            <a:pPr lvl="1">
              <a:spcBef>
                <a:spcPts val="200"/>
              </a:spcBef>
              <a:buClr>
                <a:srgbClr val="C10075"/>
              </a:buClr>
              <a:buFont typeface="Arial" panose="020B0604020202020204" pitchFamily="34" charset="0"/>
              <a:buChar char="•"/>
            </a:pPr>
            <a:endParaRPr lang="fi-FI" altLang="fi-FI">
              <a:latin typeface="Verdana" panose="020B0604030504040204" pitchFamily="34" charset="0"/>
            </a:endParaRPr>
          </a:p>
          <a:p>
            <a:pPr lvl="1">
              <a:spcBef>
                <a:spcPts val="200"/>
              </a:spcBef>
              <a:buClr>
                <a:srgbClr val="C10075"/>
              </a:buClr>
              <a:buFont typeface="Arial" panose="020B0604020202020204" pitchFamily="34" charset="0"/>
              <a:buChar char="•"/>
            </a:pPr>
            <a:endParaRPr lang="fi-FI" altLang="fi-FI">
              <a:latin typeface="Verdana" panose="020B0604030504040204" pitchFamily="34" charset="0"/>
            </a:endParaRPr>
          </a:p>
          <a:p>
            <a:pPr lvl="1">
              <a:spcBef>
                <a:spcPts val="200"/>
              </a:spcBef>
              <a:buClr>
                <a:srgbClr val="C10075"/>
              </a:buClr>
              <a:buFont typeface="Arial" panose="020B0604020202020204" pitchFamily="34" charset="0"/>
              <a:buChar char="•"/>
            </a:pPr>
            <a:endParaRPr lang="fi-FI" altLang="fi-FI">
              <a:latin typeface="Verdana" panose="020B0604030504040204" pitchFamily="34" charset="0"/>
            </a:endParaRPr>
          </a:p>
          <a:p>
            <a:pPr lvl="1">
              <a:spcBef>
                <a:spcPts val="200"/>
              </a:spcBef>
              <a:buClr>
                <a:srgbClr val="C10075"/>
              </a:buClr>
              <a:buFont typeface="Arial" panose="020B0604020202020204" pitchFamily="34" charset="0"/>
              <a:buChar char="•"/>
            </a:pPr>
            <a:endParaRPr lang="fi-FI" altLang="fi-FI">
              <a:latin typeface="Verdana" panose="020B0604030504040204" pitchFamily="34" charset="0"/>
            </a:endParaRPr>
          </a:p>
          <a:p>
            <a:pPr>
              <a:spcBef>
                <a:spcPts val="200"/>
              </a:spcBef>
              <a:buClr>
                <a:srgbClr val="C10075"/>
              </a:buClr>
            </a:pPr>
            <a:endParaRPr lang="fi-FI" altLang="fi-FI" sz="1400">
              <a:latin typeface="Verdana" panose="020B0604030504040204" pitchFamily="34" charset="0"/>
            </a:endParaRPr>
          </a:p>
        </p:txBody>
      </p:sp>
      <p:pic>
        <p:nvPicPr>
          <p:cNvPr id="28676" name="Picture 9" descr="C:\Users\Oksanen\Pictures\Shutterstock\Ravinto\shutterstock_513634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088" y="5032376"/>
            <a:ext cx="16668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Kuva 10" descr="shutterstock_196555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6301" y="5032376"/>
            <a:ext cx="249078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Kuva 11" descr="shutterstock_390086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31238" y="5032376"/>
            <a:ext cx="20351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C:\Users\Oksanen\Pictures\Shutterstock\Ravinto\shutterstock_4955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3962" y="5032376"/>
            <a:ext cx="13525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Kuva 12" descr="shutterstock_5514235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2412" y="5032376"/>
            <a:ext cx="18938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39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 ( tämän voi liittää </a:t>
            </a:r>
            <a:r>
              <a:rPr lang="fi-FI" dirty="0" err="1" smtClean="0"/>
              <a:t>liittää</a:t>
            </a:r>
            <a:r>
              <a:rPr lang="fi-FI" dirty="0" smtClean="0"/>
              <a:t> ja tehdä hyvinvointisuunnitelmaan </a:t>
            </a:r>
            <a:endParaRPr lang="fi-FI" dirty="0"/>
          </a:p>
        </p:txBody>
      </p:sp>
      <p:sp>
        <p:nvSpPr>
          <p:cNvPr id="3" name="Sisällön paikkamerkki 2"/>
          <p:cNvSpPr>
            <a:spLocks noGrp="1"/>
          </p:cNvSpPr>
          <p:nvPr>
            <p:ph idx="1"/>
          </p:nvPr>
        </p:nvSpPr>
        <p:spPr/>
        <p:txBody>
          <a:bodyPr/>
          <a:lstStyle/>
          <a:p>
            <a:r>
              <a:rPr lang="fi-FI" dirty="0" smtClean="0"/>
              <a:t>Seuraa ruokatottumuksia 3 päivän ajan</a:t>
            </a:r>
          </a:p>
          <a:p>
            <a:r>
              <a:rPr lang="fi-FI" dirty="0" smtClean="0"/>
              <a:t>- Mitä aterioita päivääsi kuului?</a:t>
            </a:r>
          </a:p>
          <a:p>
            <a:r>
              <a:rPr lang="fi-FI" dirty="0" smtClean="0"/>
              <a:t>Söitkö terveellisesti /epäterveellisesti / liian vähän /liikaa</a:t>
            </a:r>
          </a:p>
          <a:p>
            <a:endParaRPr lang="fi-FI" dirty="0"/>
          </a:p>
        </p:txBody>
      </p:sp>
    </p:spTree>
    <p:extLst>
      <p:ext uri="{BB962C8B-B14F-4D97-AF65-F5344CB8AC3E}">
        <p14:creationId xmlns:p14="http://schemas.microsoft.com/office/powerpoint/2010/main" val="421504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SUOMALAISET RAVITSEMUSSUOSITUKSET </a:t>
            </a:r>
            <a:endParaRPr lang="fi-FI" dirty="0"/>
          </a:p>
        </p:txBody>
      </p:sp>
      <p:sp>
        <p:nvSpPr>
          <p:cNvPr id="4" name="Sisällön paikkamerkki 3"/>
          <p:cNvSpPr>
            <a:spLocks noGrp="1"/>
          </p:cNvSpPr>
          <p:nvPr>
            <p:ph idx="1"/>
          </p:nvPr>
        </p:nvSpPr>
        <p:spPr/>
        <p:txBody>
          <a:bodyPr>
            <a:normAutofit lnSpcReduction="10000"/>
          </a:bodyPr>
          <a:lstStyle/>
          <a:p>
            <a:r>
              <a:rPr lang="fi-FI" dirty="0"/>
              <a:t>Suomalaisten ravitsemussuositukset</a:t>
            </a:r>
          </a:p>
          <a:p>
            <a:pPr lvl="1"/>
            <a:r>
              <a:rPr lang="fi-FI" dirty="0"/>
              <a:t>Valtion ravitsemusneuvottelukunta vuodesta 1954</a:t>
            </a:r>
          </a:p>
          <a:p>
            <a:pPr lvl="2"/>
            <a:r>
              <a:rPr lang="fi-FI" dirty="0"/>
              <a:t>A- ja D-vitamiinin lisääminen margariineihin</a:t>
            </a:r>
          </a:p>
          <a:p>
            <a:pPr lvl="2"/>
            <a:r>
              <a:rPr lang="fi-FI" dirty="0"/>
              <a:t>Jodin lisääminen ruokasuolaan (struuma)</a:t>
            </a:r>
          </a:p>
          <a:p>
            <a:pPr lvl="1"/>
            <a:endParaRPr lang="fi-FI" dirty="0"/>
          </a:p>
          <a:p>
            <a:pPr lvl="1"/>
            <a:r>
              <a:rPr lang="fi-FI" dirty="0"/>
              <a:t>Nykyajan ravitsemusongelmat:</a:t>
            </a:r>
          </a:p>
          <a:p>
            <a:pPr lvl="2"/>
            <a:r>
              <a:rPr lang="fi-FI" dirty="0"/>
              <a:t>Energian liikasaanti, 2-tyypin diabetes yhä nuoremmilla</a:t>
            </a:r>
          </a:p>
          <a:p>
            <a:pPr lvl="2"/>
            <a:r>
              <a:rPr lang="fi-FI" dirty="0"/>
              <a:t>Sydän- ja verisuonisairaudet</a:t>
            </a:r>
          </a:p>
          <a:p>
            <a:pPr lvl="2"/>
            <a:endParaRPr lang="fi-FI" dirty="0"/>
          </a:p>
          <a:p>
            <a:pPr lvl="2"/>
            <a:endParaRPr lang="fi-FI" dirty="0"/>
          </a:p>
          <a:p>
            <a:pPr lvl="2"/>
            <a:r>
              <a:rPr lang="fi-FI" sz="2400" dirty="0">
                <a:solidFill>
                  <a:srgbClr val="FFC000"/>
                </a:solidFill>
              </a:rPr>
              <a:t>www.ravitsemusneuvottelukunta.fi</a:t>
            </a:r>
          </a:p>
          <a:p>
            <a:endParaRPr lang="fi-FI" dirty="0"/>
          </a:p>
        </p:txBody>
      </p:sp>
    </p:spTree>
    <p:extLst>
      <p:ext uri="{BB962C8B-B14F-4D97-AF65-F5344CB8AC3E}">
        <p14:creationId xmlns:p14="http://schemas.microsoft.com/office/powerpoint/2010/main" val="269044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3074" name="Picture 2" descr="Kuvahaun tulos haulle ravitsemussuositukse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847" y="-171400"/>
            <a:ext cx="10636171" cy="6054140"/>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p:cNvSpPr/>
          <p:nvPr/>
        </p:nvSpPr>
        <p:spPr>
          <a:xfrm>
            <a:off x="1341884" y="5651644"/>
            <a:ext cx="9793088" cy="1569660"/>
          </a:xfrm>
          <a:prstGeom prst="rect">
            <a:avLst/>
          </a:prstGeom>
        </p:spPr>
        <p:txBody>
          <a:bodyPr wrap="square">
            <a:spAutoFit/>
          </a:bodyPr>
          <a:lstStyle/>
          <a:p>
            <a:r>
              <a:rPr lang="fi-FI" dirty="0"/>
              <a:t>https://www.evira.fi/elintarvikkeet/terveytta-edistava-ruokavalio/kuluttaja-ja-ammattilaismateriaali/https://www.youtube.com/watch?v=hqJ5FoUY3W8</a:t>
            </a:r>
          </a:p>
        </p:txBody>
      </p:sp>
    </p:spTree>
    <p:extLst>
      <p:ext uri="{BB962C8B-B14F-4D97-AF65-F5344CB8AC3E}">
        <p14:creationId xmlns:p14="http://schemas.microsoft.com/office/powerpoint/2010/main" val="102442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30722" name="Picture 2" descr="Kuvahaun tulos haulle hyvän ravitsemuksen peruste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761" y="175445"/>
            <a:ext cx="11737304" cy="606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6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a:bodyPr>
          <a:lstStyle/>
          <a:p>
            <a:r>
              <a:rPr lang="fi-FI" dirty="0" smtClean="0"/>
              <a:t>ravitsemus</a:t>
            </a:r>
            <a:endParaRPr lang="fi-FI" dirty="0"/>
          </a:p>
        </p:txBody>
      </p:sp>
      <p:sp>
        <p:nvSpPr>
          <p:cNvPr id="6" name="Sisällön paikkamerkki 5"/>
          <p:cNvSpPr>
            <a:spLocks noGrp="1"/>
          </p:cNvSpPr>
          <p:nvPr>
            <p:ph idx="1"/>
          </p:nvPr>
        </p:nvSpPr>
        <p:spPr/>
        <p:txBody>
          <a:bodyPr/>
          <a:lstStyle/>
          <a:p>
            <a:r>
              <a:rPr lang="fi-FI" dirty="0" smtClean="0"/>
              <a:t>ENERGIARAVINTOAINEIDEN SAANTI SUOMESSA 2007</a:t>
            </a:r>
          </a:p>
          <a:p>
            <a:endParaRPr lang="fi-FI" dirty="0" smtClean="0"/>
          </a:p>
          <a:p>
            <a:endParaRPr lang="fi-FI" dirty="0"/>
          </a:p>
        </p:txBody>
      </p:sp>
      <p:graphicFrame>
        <p:nvGraphicFramePr>
          <p:cNvPr id="8" name="Kaavio 7"/>
          <p:cNvGraphicFramePr/>
          <p:nvPr>
            <p:extLst>
              <p:ext uri="{D42A27DB-BD31-4B8C-83A1-F6EECF244321}">
                <p14:modId xmlns:p14="http://schemas.microsoft.com/office/powerpoint/2010/main" val="1967141247"/>
              </p:ext>
            </p:extLst>
          </p:nvPr>
        </p:nvGraphicFramePr>
        <p:xfrm>
          <a:off x="2133972" y="2060848"/>
          <a:ext cx="8352928" cy="4352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98198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Ravitsemussuositusten tavoitteet</a:t>
            </a:r>
            <a:endParaRPr lang="fi-FI" dirty="0"/>
          </a:p>
        </p:txBody>
      </p:sp>
      <p:sp>
        <p:nvSpPr>
          <p:cNvPr id="3" name="Sisällön paikkamerkki 2"/>
          <p:cNvSpPr>
            <a:spLocks noGrp="1"/>
          </p:cNvSpPr>
          <p:nvPr>
            <p:ph idx="1"/>
          </p:nvPr>
        </p:nvSpPr>
        <p:spPr/>
        <p:txBody>
          <a:bodyPr/>
          <a:lstStyle/>
          <a:p>
            <a:r>
              <a:rPr lang="fi-FI" dirty="0"/>
              <a:t>Energian saannin ja kulutuksen tasapainottaminen</a:t>
            </a:r>
          </a:p>
          <a:p>
            <a:r>
              <a:rPr lang="fi-FI" dirty="0"/>
              <a:t>Tasapainoinen ja riittävä ravintoaineiden saanti</a:t>
            </a:r>
          </a:p>
          <a:p>
            <a:r>
              <a:rPr lang="fi-FI" dirty="0"/>
              <a:t>Kuitujen saannin lisääminen (25-35 g/vrk)</a:t>
            </a:r>
          </a:p>
          <a:p>
            <a:r>
              <a:rPr lang="fi-FI" dirty="0"/>
              <a:t>Sokerin saannin vähentäminen</a:t>
            </a:r>
          </a:p>
          <a:p>
            <a:r>
              <a:rPr lang="fi-FI" dirty="0"/>
              <a:t>Suolan saannin vähentäminen (6 g/vrk)</a:t>
            </a:r>
          </a:p>
          <a:p>
            <a:r>
              <a:rPr lang="fi-FI" dirty="0"/>
              <a:t>Alkoholin kulutuksen pitäminen kohtuullisena</a:t>
            </a:r>
          </a:p>
          <a:p>
            <a:endParaRPr lang="fi-FI" dirty="0"/>
          </a:p>
        </p:txBody>
      </p:sp>
    </p:spTree>
    <p:extLst>
      <p:ext uri="{BB962C8B-B14F-4D97-AF65-F5344CB8AC3E}">
        <p14:creationId xmlns:p14="http://schemas.microsoft.com/office/powerpoint/2010/main" val="8595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Voit testata omia ravitsemustapojasi </a:t>
            </a:r>
            <a:endParaRPr lang="fi-FI" dirty="0"/>
          </a:p>
        </p:txBody>
      </p:sp>
      <p:sp>
        <p:nvSpPr>
          <p:cNvPr id="3" name="Sisällön paikkamerkki 2"/>
          <p:cNvSpPr>
            <a:spLocks noGrp="1"/>
          </p:cNvSpPr>
          <p:nvPr>
            <p:ph idx="1"/>
          </p:nvPr>
        </p:nvSpPr>
        <p:spPr/>
        <p:txBody>
          <a:bodyPr/>
          <a:lstStyle/>
          <a:p>
            <a:r>
              <a:rPr lang="fi-FI" dirty="0" smtClean="0">
                <a:hlinkClick r:id="rId2"/>
              </a:rPr>
              <a:t>Testaa oma suolan saantisi _  </a:t>
            </a:r>
          </a:p>
          <a:p>
            <a:r>
              <a:rPr lang="fi-FI" dirty="0" smtClean="0">
                <a:hlinkClick r:id="rId2"/>
              </a:rPr>
              <a:t>http</a:t>
            </a:r>
            <a:r>
              <a:rPr lang="fi-FI" dirty="0">
                <a:hlinkClick r:id="rId2"/>
              </a:rPr>
              <a:t>://</a:t>
            </a:r>
            <a:r>
              <a:rPr lang="fi-FI" dirty="0" smtClean="0">
                <a:hlinkClick r:id="rId2"/>
              </a:rPr>
              <a:t>www.sydan.fi/ruoka-ja-liikunta/testaa-suolan-saantisi</a:t>
            </a:r>
            <a:r>
              <a:rPr lang="fi-FI" dirty="0" smtClean="0"/>
              <a:t> </a:t>
            </a:r>
          </a:p>
          <a:p>
            <a:endParaRPr lang="fi-FI" dirty="0"/>
          </a:p>
          <a:p>
            <a:r>
              <a:rPr lang="fi-FI" dirty="0"/>
              <a:t>http://www.sydan.fi/terveys-ja-hyvinvointi/testaa-syomistottumuksesi</a:t>
            </a:r>
          </a:p>
        </p:txBody>
      </p:sp>
      <p:sp>
        <p:nvSpPr>
          <p:cNvPr id="4" name="Tekstiruutu 3"/>
          <p:cNvSpPr txBox="1"/>
          <p:nvPr/>
        </p:nvSpPr>
        <p:spPr>
          <a:xfrm>
            <a:off x="981844" y="5301208"/>
            <a:ext cx="10441160" cy="954107"/>
          </a:xfrm>
          <a:prstGeom prst="rect">
            <a:avLst/>
          </a:prstGeom>
          <a:noFill/>
        </p:spPr>
        <p:txBody>
          <a:bodyPr wrap="square" rtlCol="0">
            <a:spAutoFit/>
          </a:bodyPr>
          <a:lstStyle/>
          <a:p>
            <a:r>
              <a:rPr lang="fi-FI" sz="2800" dirty="0" smtClean="0"/>
              <a:t>Missä parannettavaa ? Miten voisi parantaa ravitsemuksen laatua ? Keskustelkaa parin kanssa </a:t>
            </a:r>
            <a:endParaRPr lang="fi-FI" sz="2800" dirty="0"/>
          </a:p>
        </p:txBody>
      </p:sp>
    </p:spTree>
    <p:extLst>
      <p:ext uri="{BB962C8B-B14F-4D97-AF65-F5344CB8AC3E}">
        <p14:creationId xmlns:p14="http://schemas.microsoft.com/office/powerpoint/2010/main" val="254544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oking_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oking_16x9">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5400" cap="flat" cmpd="sng" algn="ctr">
          <a:solidFill>
            <a:schemeClr val="phClr"/>
          </a:solidFill>
          <a:miter lim="800000"/>
        </a:ln>
        <a:ln w="4445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9FB2530-70BD-4540-B276-84D94A6F44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Tuoretta ruokaa (laajakuva)</Template>
  <TotalTime>0</TotalTime>
  <Words>1622</Words>
  <Application>Microsoft Office PowerPoint</Application>
  <PresentationFormat>Mukautettu</PresentationFormat>
  <Paragraphs>346</Paragraphs>
  <Slides>38</Slides>
  <Notes>12</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38</vt:i4>
      </vt:variant>
    </vt:vector>
  </HeadingPairs>
  <TitlesOfParts>
    <vt:vector size="49" baseType="lpstr">
      <vt:lpstr>ＭＳ Ｐゴシック</vt:lpstr>
      <vt:lpstr>Arial</vt:lpstr>
      <vt:lpstr>Calibri</vt:lpstr>
      <vt:lpstr>Constantia</vt:lpstr>
      <vt:lpstr>Georgia</vt:lpstr>
      <vt:lpstr>Tahoma</vt:lpstr>
      <vt:lpstr>Times</vt:lpstr>
      <vt:lpstr>Times New Roman</vt:lpstr>
      <vt:lpstr>Verdana</vt:lpstr>
      <vt:lpstr>Wingdings</vt:lpstr>
      <vt:lpstr>Cooking_16x9</vt:lpstr>
      <vt:lpstr>RAVITSEMUKSEN PERUSTEET</vt:lpstr>
      <vt:lpstr>RAVITSEMUKSEN PERUSTEET KURSSI OSA 1 </vt:lpstr>
      <vt:lpstr>Miten perustella ja motivoida miksi syödä hyvin? </vt:lpstr>
      <vt:lpstr>SUOMALAISET RAVITSEMUSSUOSITUKSET </vt:lpstr>
      <vt:lpstr>PowerPoint-esitys</vt:lpstr>
      <vt:lpstr>PowerPoint-esitys</vt:lpstr>
      <vt:lpstr>ravitsemus</vt:lpstr>
      <vt:lpstr>Ravitsemussuositusten tavoitteet</vt:lpstr>
      <vt:lpstr>Voit testata omia ravitsemustapojasi </vt:lpstr>
      <vt:lpstr>SUOSITUKSET D- vitamiinivalmisteen käytöstä</vt:lpstr>
      <vt:lpstr>Ravitsemussuositukset - toimenpiteet</vt:lpstr>
      <vt:lpstr>LAUTASMALLI – apuväline terveellisen, ravitsemussuositusten mukaisen aterian havainnollistamiseen  ja koostamisen</vt:lpstr>
      <vt:lpstr>Suomalaisten ravitsemus </vt:lpstr>
      <vt:lpstr>Ravitsemussuositukset  - Puoli kiloa kasviksia päivässä</vt:lpstr>
      <vt:lpstr>MITKÄ OVAT PEHMEÄN JA MITKÄ KOVAN RASVAN LÄHTEITÄ?</vt:lpstr>
      <vt:lpstr>MITÄ RASVAA VALITSEN? </vt:lpstr>
      <vt:lpstr>ENERGIARAVINTOAINEET: RASVAT </vt:lpstr>
      <vt:lpstr>ENERGIATARVE  </vt:lpstr>
      <vt:lpstr>Ravitsemus- Energian tarve </vt:lpstr>
      <vt:lpstr>Usein ateria korvataan – mutta millä?</vt:lpstr>
      <vt:lpstr>Valitse fiksusti − tuoteselosteet</vt:lpstr>
      <vt:lpstr>Ravintosisältö</vt:lpstr>
      <vt:lpstr>PowerPoint-esitys</vt:lpstr>
      <vt:lpstr>Ainesosaluettelo</vt:lpstr>
      <vt:lpstr>RAVINTOAINEIDEN RYHMITTELY </vt:lpstr>
      <vt:lpstr>ENERGIARAVINTOAINEET : HIILIHYDRAATIT </vt:lpstr>
      <vt:lpstr>PowerPoint-esitys</vt:lpstr>
      <vt:lpstr>HYVÄ TIETÄÄ SOKERISTA…</vt:lpstr>
      <vt:lpstr>Ravitsemus</vt:lpstr>
      <vt:lpstr>PowerPoint-esitys</vt:lpstr>
      <vt:lpstr>Kotitalous: ravitsemus</vt:lpstr>
      <vt:lpstr>RAVITSEMUS TYÖELÄMÄSSÄ </vt:lpstr>
      <vt:lpstr>EI OLE AIVAN SAMA, MITÄ SYÖ</vt:lpstr>
      <vt:lpstr>PowerPoint-esitys</vt:lpstr>
      <vt:lpstr>KESTÄVÄT VALINNAT</vt:lpstr>
      <vt:lpstr>Lisätietoja </vt:lpstr>
      <vt:lpstr>Ravitsemusasioissa terve järki riittää</vt:lpstr>
      <vt:lpstr>Tehtävä ( tämän voi liittää liittää ja tehdä hyvinvointisuunnitelmaan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2017-07-31T07:08:33Z</dcterms:created>
  <dcterms:modified xsi:type="dcterms:W3CDTF">2019-02-15T08:41:52Z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