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67" r:id="rId15"/>
    <p:sldId id="268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63" y="113008"/>
            <a:ext cx="2809338" cy="40829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Tapaturmat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176 - 183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61928" cy="328411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613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2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Kaatumiset ovat ikääntyvien naisten tapaturmia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Lisääntyneet, koska vanhusten määrä on kasvanut</a:t>
            </a:r>
          </a:p>
          <a:p>
            <a:pPr lvl="1"/>
            <a:r>
              <a:rPr lang="fi-FI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Huono näkö</a:t>
            </a:r>
          </a:p>
          <a:p>
            <a:pPr lvl="1"/>
            <a:r>
              <a:rPr lang="fi-FI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Keskushermosto ja tuki- ja liikunta-</a:t>
            </a:r>
          </a:p>
          <a:p>
            <a:pPr marL="457200" lvl="1" indent="0">
              <a:buNone/>
            </a:pPr>
            <a:r>
              <a:rPr lang="fi-F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elimistö rapistuu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Kynnykset, matot, huono valaistus,</a:t>
            </a:r>
          </a:p>
          <a:p>
            <a:pPr marL="0" indent="0">
              <a:buNone/>
            </a:pPr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liukkaat lattiat, liukkaat tiet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4" y="3007853"/>
            <a:ext cx="5147256" cy="38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31" y="2868295"/>
            <a:ext cx="3680540" cy="39897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Päihteiden aiheuttamat myrkytykset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Alkoholi aiheuttaa 2/3 myrkytyksistä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Riskiryhmänä keski-ikäiset miehet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93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67" y="2653048"/>
            <a:ext cx="5904933" cy="420495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Tulipalot 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Riskiryhmänä vanhukset, vammaiset ja päihdeongelmaiset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Tupakointi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Vaatteiden kuivatus kiukaan päällä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Sähköliedelle jätetyt tavarat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Kynttilät 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90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Maltti on valttia liikenteessä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Vuosittain kuolee 350 henkilöä ja 8000 loukkaantuu</a:t>
            </a:r>
          </a:p>
          <a:p>
            <a:r>
              <a:rPr lang="fi-FI" sz="2800" dirty="0" smtClean="0"/>
              <a:t>Riskiryhmänä nuoret miehet</a:t>
            </a:r>
          </a:p>
          <a:p>
            <a:r>
              <a:rPr lang="fi-FI" sz="2800" dirty="0" smtClean="0"/>
              <a:t>Turvavyöpakko</a:t>
            </a:r>
          </a:p>
          <a:p>
            <a:r>
              <a:rPr lang="fi-FI" sz="2800" dirty="0" smtClean="0"/>
              <a:t>Kypärä pyöräillessä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02459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Ensiapu epilepsiakohtauksen eli aivojen sähköisen toiminnan sattuessa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3394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 smtClean="0"/>
              <a:t>Oireiden </a:t>
            </a:r>
            <a:r>
              <a:rPr lang="fi-FI" sz="2800" dirty="0"/>
              <a:t>laajuus </a:t>
            </a:r>
            <a:r>
              <a:rPr lang="fi-FI" sz="2800" dirty="0" smtClean="0"/>
              <a:t>voi vaihdella </a:t>
            </a:r>
            <a:r>
              <a:rPr lang="fi-FI" sz="2800" dirty="0"/>
              <a:t>lyhyestä toiminnan pysähtymisestä muutaman minuutin tajuttomuuskouristuskohtaukseen. </a:t>
            </a:r>
          </a:p>
          <a:p>
            <a:r>
              <a:rPr lang="fi-FI" sz="2800" dirty="0"/>
              <a:t>Tavallisimpia </a:t>
            </a:r>
            <a:r>
              <a:rPr lang="fi-FI" sz="2800" dirty="0" smtClean="0"/>
              <a:t>oireita</a:t>
            </a:r>
          </a:p>
          <a:p>
            <a:pPr lvl="1"/>
            <a:r>
              <a:rPr lang="fi-FI" sz="2000" dirty="0" smtClean="0"/>
              <a:t>tajunnan </a:t>
            </a:r>
            <a:r>
              <a:rPr lang="fi-FI" sz="2000" dirty="0"/>
              <a:t>hämärtyminen, tahdosta riippumattomat </a:t>
            </a:r>
            <a:r>
              <a:rPr lang="fi-FI" sz="2000" dirty="0" smtClean="0"/>
              <a:t>liikkeet </a:t>
            </a:r>
            <a:r>
              <a:rPr lang="fi-FI" sz="2000" dirty="0"/>
              <a:t>ja </a:t>
            </a:r>
            <a:r>
              <a:rPr lang="fi-FI" sz="2000" dirty="0" smtClean="0"/>
              <a:t>aistielämykset </a:t>
            </a:r>
          </a:p>
          <a:p>
            <a:r>
              <a:rPr lang="fi-FI" sz="2800" dirty="0" smtClean="0"/>
              <a:t>Huolehditaan, ettei henkilö satuta itseään ja hengitystiet pysyvät auki. Kohtauksen päätyttyä henkilö käännetään kylkiasentoon. </a:t>
            </a:r>
          </a:p>
          <a:p>
            <a:r>
              <a:rPr lang="fi-FI" sz="2800" dirty="0" smtClean="0"/>
              <a:t>Jos </a:t>
            </a:r>
            <a:r>
              <a:rPr lang="fi-FI" sz="2800" dirty="0"/>
              <a:t>kouristelu kestää yli viisi minuuttia tai uusiutuu, soitetaan hätänumeroon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405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Ensiapu runsaan verenvuodon sattuessa terän viillosta 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Autofit/>
          </a:bodyPr>
          <a:lstStyle/>
          <a:p>
            <a:r>
              <a:rPr lang="fi-F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Viiltohaava ranteessa voi johtaa laskimon ja/tai rannevaltimon vaurioon. </a:t>
            </a:r>
            <a:endParaRPr lang="fi-F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Suuren verenhukan seurauksena </a:t>
            </a:r>
            <a:r>
              <a:rPr lang="fi-F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 mennä sokkiin (mm. nopea ja heikko syke, kalpeus, tajunnan häiriö). </a:t>
            </a:r>
          </a:p>
          <a:p>
            <a:r>
              <a:rPr lang="fi-F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makuuasento, käden nostaminen koholle, jolloin paine verisuonistossa pienenee ja </a:t>
            </a:r>
            <a:r>
              <a:rPr lang="fi-F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vuoto </a:t>
            </a:r>
            <a:r>
              <a:rPr lang="fi-F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vähenee. </a:t>
            </a:r>
            <a:endParaRPr lang="fi-F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Verenvuoto </a:t>
            </a:r>
            <a:r>
              <a:rPr lang="fi-F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yritetään tyrehdyttää painamalla vuotokohtaa. </a:t>
            </a:r>
            <a:endParaRPr lang="fi-F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Vuotokohtaan asetetaan </a:t>
            </a:r>
            <a:r>
              <a:rPr lang="fi-F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paineside ja tarvittaessa soitetaan apua. </a:t>
            </a:r>
            <a:endParaRPr lang="fi-F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Vuodon </a:t>
            </a:r>
            <a:r>
              <a:rPr lang="fi-F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jatkuessa painetaan kainalosta </a:t>
            </a:r>
            <a:r>
              <a:rPr lang="fi-F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suonia </a:t>
            </a:r>
            <a:r>
              <a:rPr lang="fi-F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kämmenellä. </a:t>
            </a:r>
            <a:endParaRPr lang="fi-F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Äärimmäisenä </a:t>
            </a:r>
            <a:r>
              <a:rPr lang="fi-F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keinona on laittaa kiristysside vuotokohdan yläpuolelle.</a:t>
            </a:r>
            <a:r>
              <a:rPr lang="fi-FI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41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Primaaripreventio lisää turvallisuutta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ennakoi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8" y="2643187"/>
            <a:ext cx="8796034" cy="36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Sekundaaripreventio tarkoittaa ensiapua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5" y="1803042"/>
            <a:ext cx="5011898" cy="4159876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1687132"/>
            <a:ext cx="4013848" cy="47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1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Tertiaaripreventio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tapahtuu vasta jälkikäteen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Ensiapu ja nopea hoitoon pääsy ovat ensiarvoisen tärkeitä vamman hoidossa ja kuntoutuksessa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67" y="3082075"/>
            <a:ext cx="4990433" cy="37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Tapaturma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Onnettomuus, jonka yhteydessä ihminen saa lievän vamman, loukkaantuu vakavasti tai menehtyy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milj. tapaturmaa Suomessa vuosittain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24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Tapaturma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Sairaslomia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Poissaoloja työstä 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Kipua 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yleisin kuolinsyy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02" y="3070091"/>
            <a:ext cx="7937898" cy="378790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01" y="103031"/>
            <a:ext cx="5038971" cy="29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Tapaturmia luokitellaan niiden vakavuuden perusteella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0" y="1711696"/>
            <a:ext cx="8437580" cy="4586073"/>
          </a:xfrm>
        </p:spPr>
      </p:pic>
    </p:spTree>
    <p:extLst>
      <p:ext uri="{BB962C8B-B14F-4D97-AF65-F5344CB8AC3E}">
        <p14:creationId xmlns:p14="http://schemas.microsoft.com/office/powerpoint/2010/main" val="151641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Tapaturmia luokitellaan niiden 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tapahtumapaikan perusteella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Työtapaturma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Liikennetapaturma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Kotitapaturmat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Vapaa-ajan tapaturmat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isällön paikkamerkk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44" y="2601532"/>
            <a:ext cx="7161356" cy="42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4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Turvallisuus kuuluu kaikille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700011"/>
            <a:ext cx="8596668" cy="4341351"/>
          </a:xfrm>
        </p:spPr>
        <p:txBody>
          <a:bodyPr>
            <a:normAutofit/>
          </a:bodyPr>
          <a:lstStyle/>
          <a:p>
            <a:r>
              <a:rPr lang="fi-FI" sz="2800" dirty="0" smtClean="0"/>
              <a:t>Koti- ja vapaa-ajan tapaturmat lisääntyneet</a:t>
            </a:r>
          </a:p>
          <a:p>
            <a:r>
              <a:rPr lang="fi-FI" sz="2800" dirty="0" smtClean="0"/>
              <a:t>Työ– ja liikennetapaturmat vähentyneet</a:t>
            </a:r>
            <a:endParaRPr lang="fi-FI" sz="2800" dirty="0"/>
          </a:p>
        </p:txBody>
      </p:sp>
      <p:pic>
        <p:nvPicPr>
          <p:cNvPr id="4" name="Picture 5" descr="char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026" y="3243825"/>
            <a:ext cx="2753999" cy="3614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ANd9GcSMCrsdYviY06bAd5hAWIR_AwTVnTUFTBbSfabDHJOO9OniAZ4dlcCSKMMX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8717" y="3428366"/>
            <a:ext cx="2592924" cy="34296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7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Koti- ja vapaa-ajan tapaturmat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miljardin euron kustannukset vuosittain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Kansanterveydellinen ja –taloudellinen ongelma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37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Turvallisuutta lisäävät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Lainsäädäntö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Säännöt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Järjestelmät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Koulutus</a:t>
            </a:r>
            <a:r>
              <a:rPr lang="fi-FI" sz="2800" dirty="0" smtClean="0"/>
              <a:t>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64839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Liikuntatapaturmat ovat lisääntyneet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Suomalaisten fyysinen kunto on heikentynyt </a:t>
            </a:r>
          </a:p>
          <a:p>
            <a:r>
              <a:rPr lang="fi-F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Budo- ja palloilulajit moninkertaistavat vammautumisriskiä</a:t>
            </a:r>
          </a:p>
          <a:p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http://www.youtube.com/watch?v=MTVis4-U7fY</a:t>
            </a:r>
          </a:p>
        </p:txBody>
      </p:sp>
    </p:spTree>
    <p:extLst>
      <p:ext uri="{BB962C8B-B14F-4D97-AF65-F5344CB8AC3E}">
        <p14:creationId xmlns:p14="http://schemas.microsoft.com/office/powerpoint/2010/main" val="2195377261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334</Words>
  <Application>Microsoft Office PowerPoint</Application>
  <PresentationFormat>Laajakuva</PresentationFormat>
  <Paragraphs>74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Pinta</vt:lpstr>
      <vt:lpstr>Tapaturmat </vt:lpstr>
      <vt:lpstr>Tapaturma</vt:lpstr>
      <vt:lpstr>Tapaturma</vt:lpstr>
      <vt:lpstr>Tapaturmia luokitellaan niiden vakavuuden perusteella</vt:lpstr>
      <vt:lpstr>Tapaturmia luokitellaan niiden tapahtumapaikan perusteella</vt:lpstr>
      <vt:lpstr>Turvallisuus kuuluu kaikille</vt:lpstr>
      <vt:lpstr>Koti- ja vapaa-ajan tapaturmat </vt:lpstr>
      <vt:lpstr>Turvallisuutta lisäävät</vt:lpstr>
      <vt:lpstr>Liikuntatapaturmat ovat lisääntyneet</vt:lpstr>
      <vt:lpstr>Kaatumiset ovat ikääntyvien naisten tapaturmia </vt:lpstr>
      <vt:lpstr>Päihteiden aiheuttamat myrkytykset</vt:lpstr>
      <vt:lpstr>Tulipalot </vt:lpstr>
      <vt:lpstr>Maltti on valttia liikenteessä</vt:lpstr>
      <vt:lpstr>Ensiapu epilepsiakohtauksen eli aivojen sähköisen toiminnan sattuessa</vt:lpstr>
      <vt:lpstr>Ensiapu runsaan verenvuodon sattuessa terän viillosta </vt:lpstr>
      <vt:lpstr>Primaaripreventio lisää turvallisuutta</vt:lpstr>
      <vt:lpstr>Sekundaaripreventio tarkoittaa ensiapua</vt:lpstr>
      <vt:lpstr>Tertiaaripreventio tapahtuu vasta jälkikäteen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Tapaturmat</dc:title>
  <dc:creator>Uimaniemi Leena</dc:creator>
  <cp:lastModifiedBy>Kuittinen Marika</cp:lastModifiedBy>
  <cp:revision>18</cp:revision>
  <dcterms:created xsi:type="dcterms:W3CDTF">2013-09-17T07:52:18Z</dcterms:created>
  <dcterms:modified xsi:type="dcterms:W3CDTF">2018-06-26T09:34:42Z</dcterms:modified>
</cp:coreProperties>
</file>