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62" r:id="rId3"/>
    <p:sldId id="333" r:id="rId4"/>
    <p:sldId id="338" r:id="rId5"/>
    <p:sldId id="340" r:id="rId6"/>
    <p:sldId id="335" r:id="rId7"/>
    <p:sldId id="257" r:id="rId8"/>
    <p:sldId id="297" r:id="rId9"/>
    <p:sldId id="293" r:id="rId10"/>
    <p:sldId id="281" r:id="rId11"/>
    <p:sldId id="337" r:id="rId12"/>
    <p:sldId id="313" r:id="rId13"/>
    <p:sldId id="283" r:id="rId14"/>
    <p:sldId id="294" r:id="rId15"/>
    <p:sldId id="315" r:id="rId16"/>
    <p:sldId id="307" r:id="rId17"/>
    <p:sldId id="308" r:id="rId18"/>
    <p:sldId id="296" r:id="rId19"/>
    <p:sldId id="327" r:id="rId20"/>
    <p:sldId id="331" r:id="rId21"/>
    <p:sldId id="319" r:id="rId22"/>
    <p:sldId id="295" r:id="rId23"/>
    <p:sldId id="309" r:id="rId24"/>
    <p:sldId id="310" r:id="rId25"/>
    <p:sldId id="311" r:id="rId26"/>
    <p:sldId id="288" r:id="rId27"/>
    <p:sldId id="329" r:id="rId28"/>
    <p:sldId id="322" r:id="rId29"/>
    <p:sldId id="323" r:id="rId30"/>
    <p:sldId id="326" r:id="rId31"/>
    <p:sldId id="325" r:id="rId32"/>
    <p:sldId id="285" r:id="rId33"/>
    <p:sldId id="278" r:id="rId34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1A9BCE0C-CD74-4A59-802C-6D2F8C15331A}" type="datetimeFigureOut">
              <a:rPr lang="fi-FI" smtClean="0"/>
              <a:t>14.8.2018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7798501B-77B5-4365-9881-C6E19A3C1E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F04FDEA8-CBB8-46CC-9562-028963DBC55A}" type="datetimeFigureOut">
              <a:t>14.8.2018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FC8BD8E7-1312-41F3-99C4-6DA5AF891969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>
              <a:solidFill>
                <a:srgbClr val="FF0000"/>
              </a:solidFill>
            </a:endParaRPr>
          </a:p>
        </p:txBody>
      </p:sp>
      <p:sp>
        <p:nvSpPr>
          <p:cNvPr id="512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C6257A-1F42-4658-B1BE-9747BAD01888}" type="slidenum">
              <a:rPr lang="fi-FI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25747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1638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7DC425-E3F9-4334-80BE-92ADF499A3B1}" type="slidenum">
              <a:rPr lang="fi-FI" alt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2953500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ADB563C-F9C9-4130-B9BC-53DC61AD6005}" type="slidenum">
              <a:rPr lang="fi-FI" altLang="fi-FI" smtClean="0">
                <a:latin typeface="Arial" panose="020B0604020202020204" pitchFamily="34" charset="0"/>
              </a:rPr>
              <a:pPr/>
              <a:t>19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46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8253-62AF-482D-88B7-AAB8AB7E1D92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689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 latinLnBrk="0">
              <a:defRPr lang="fi-FI"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fi-FI" sz="2000" cap="all" spc="50" baseline="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fi-FI" sz="2000"/>
            </a:lvl2pPr>
            <a:lvl3pPr marL="914400" indent="0" algn="ctr" latinLnBrk="0">
              <a:buNone/>
              <a:defRPr lang="fi-FI" sz="1800"/>
            </a:lvl3pPr>
            <a:lvl4pPr marL="1371600" indent="0" algn="ctr" latinLnBrk="0">
              <a:buNone/>
              <a:defRPr lang="fi-FI" sz="1600"/>
            </a:lvl4pPr>
            <a:lvl5pPr marL="1828800" indent="0" algn="ctr" latinLnBrk="0">
              <a:buNone/>
              <a:defRPr lang="fi-FI" sz="1600"/>
            </a:lvl5pPr>
            <a:lvl6pPr marL="2286000" indent="0" algn="ctr" latinLnBrk="0">
              <a:buNone/>
              <a:defRPr lang="fi-FI" sz="1600"/>
            </a:lvl6pPr>
            <a:lvl7pPr marL="2743200" indent="0" algn="ctr" latinLnBrk="0">
              <a:buNone/>
              <a:defRPr lang="fi-FI" sz="1600"/>
            </a:lvl7pPr>
            <a:lvl8pPr marL="3200400" indent="0" algn="ctr" latinLnBrk="0">
              <a:buNone/>
              <a:defRPr lang="fi-FI" sz="1600"/>
            </a:lvl8pPr>
            <a:lvl9pPr marL="3657600" indent="0" algn="ctr" latinLnBrk="0">
              <a:buNone/>
              <a:defRPr lang="fi-FI"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 latinLnBrk="0">
              <a:spcBef>
                <a:spcPts val="800"/>
              </a:spcBef>
              <a:buNone/>
              <a:defRPr lang="fi-FI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 latinLnBrk="0">
              <a:defRPr lang="fi-FI" sz="2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fi-FI" sz="20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14.8.2018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14.8.2018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ja kuv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 latinLnBrk="0">
              <a:defRPr lang="fi-FI" sz="4400" spc="-5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fi-FI" sz="2000" cap="all" spc="50" baseline="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fi-FI" sz="2000"/>
            </a:lvl2pPr>
            <a:lvl3pPr marL="914400" indent="0" algn="ctr" latinLnBrk="0">
              <a:buNone/>
              <a:defRPr lang="fi-FI" sz="1800"/>
            </a:lvl3pPr>
            <a:lvl4pPr marL="1371600" indent="0" algn="ctr" latinLnBrk="0">
              <a:buNone/>
              <a:defRPr lang="fi-FI" sz="1600"/>
            </a:lvl4pPr>
            <a:lvl5pPr marL="1828800" indent="0" algn="ctr" latinLnBrk="0">
              <a:buNone/>
              <a:defRPr lang="fi-FI" sz="1600"/>
            </a:lvl5pPr>
            <a:lvl6pPr marL="2286000" indent="0" algn="ctr" latinLnBrk="0">
              <a:buNone/>
              <a:defRPr lang="fi-FI" sz="1600"/>
            </a:lvl6pPr>
            <a:lvl7pPr marL="2743200" indent="0" algn="ctr" latinLnBrk="0">
              <a:buNone/>
              <a:defRPr lang="fi-FI" sz="1600"/>
            </a:lvl7pPr>
            <a:lvl8pPr marL="3200400" indent="0" algn="ctr" latinLnBrk="0">
              <a:buNone/>
              <a:defRPr lang="fi-FI" sz="1600"/>
            </a:lvl8pPr>
            <a:lvl9pPr marL="3657600" indent="0" algn="ctr" latinLnBrk="0">
              <a:buNone/>
              <a:defRPr lang="fi-FI"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9" name="Kuvan paikkamerkki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fi-FI" sz="20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3" name="Kuvan paikkamerkki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fi-FI" sz="20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4" name="Kuvan paikkamerkki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fi-FI" sz="20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14.8.2018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 latinLnBrk="0">
              <a:defRPr lang="fi-FI" sz="4400" spc="-5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fi-FI" sz="2000" cap="all" spc="50" baseline="0">
                <a:solidFill>
                  <a:schemeClr val="bg1"/>
                </a:solidFill>
              </a:defRPr>
            </a:lvl1pPr>
            <a:lvl2pPr marL="457200" indent="0" latinLnBrk="0">
              <a:buNone/>
              <a:defRPr lang="fi-FI" sz="2000"/>
            </a:lvl2pPr>
            <a:lvl3pPr marL="914400" indent="0" latinLnBrk="0">
              <a:buNone/>
              <a:defRPr lang="fi-FI" sz="1800"/>
            </a:lvl3pPr>
            <a:lvl4pPr marL="1371600" indent="0" latinLnBrk="0">
              <a:buNone/>
              <a:defRPr lang="fi-FI" sz="1600"/>
            </a:lvl4pPr>
            <a:lvl5pPr marL="1828800" indent="0" latinLnBrk="0">
              <a:buNone/>
              <a:defRPr lang="fi-FI" sz="1600"/>
            </a:lvl5pPr>
            <a:lvl6pPr marL="2286000" indent="0" latinLnBrk="0">
              <a:buNone/>
              <a:defRPr lang="fi-FI" sz="1600"/>
            </a:lvl6pPr>
            <a:lvl7pPr marL="2743200" indent="0" latinLnBrk="0">
              <a:buNone/>
              <a:defRPr lang="fi-FI" sz="1600"/>
            </a:lvl7pPr>
            <a:lvl8pPr marL="3200400" indent="0" latinLnBrk="0">
              <a:buNone/>
              <a:defRPr lang="fi-FI" sz="1600"/>
            </a:lvl8pPr>
            <a:lvl9pPr marL="3657600" indent="0" latinLnBrk="0">
              <a:buNone/>
              <a:defRPr lang="fi-FI"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 latinLnBrk="0">
              <a:defRPr lang="fi-FI" sz="2000"/>
            </a:lvl1pPr>
            <a:lvl2pPr latinLnBrk="0">
              <a:defRPr lang="fi-FI" sz="1800"/>
            </a:lvl2pPr>
            <a:lvl3pPr latinLnBrk="0">
              <a:defRPr lang="fi-FI" sz="1600"/>
            </a:lvl3pPr>
            <a:lvl4pPr latinLnBrk="0">
              <a:defRPr lang="fi-FI" sz="1400"/>
            </a:lvl4pPr>
            <a:lvl5pPr latinLnBrk="0">
              <a:defRPr lang="fi-FI" sz="1400"/>
            </a:lvl5pPr>
            <a:lvl6pPr latinLnBrk="0">
              <a:defRPr lang="fi-FI" sz="1400"/>
            </a:lvl6pPr>
            <a:lvl7pPr latinLnBrk="0">
              <a:defRPr lang="fi-FI" sz="1400"/>
            </a:lvl7pPr>
            <a:lvl8pPr latinLnBrk="0">
              <a:defRPr lang="fi-FI" sz="1400"/>
            </a:lvl8pPr>
            <a:lvl9pPr latinLnBrk="0">
              <a:defRPr lang="fi-FI"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 latinLnBrk="0">
              <a:defRPr lang="fi-FI" sz="2000"/>
            </a:lvl1pPr>
            <a:lvl2pPr latinLnBrk="0">
              <a:defRPr lang="fi-FI" sz="1800"/>
            </a:lvl2pPr>
            <a:lvl3pPr latinLnBrk="0">
              <a:defRPr lang="fi-FI" sz="1600"/>
            </a:lvl3pPr>
            <a:lvl4pPr latinLnBrk="0">
              <a:defRPr lang="fi-FI" sz="1400"/>
            </a:lvl4pPr>
            <a:lvl5pPr latinLnBrk="0">
              <a:defRPr lang="fi-FI" sz="1400"/>
            </a:lvl5pPr>
            <a:lvl6pPr latinLnBrk="0">
              <a:defRPr lang="fi-FI" sz="1400"/>
            </a:lvl6pPr>
            <a:lvl7pPr latinLnBrk="0">
              <a:defRPr lang="fi-FI" sz="1400"/>
            </a:lvl7pPr>
            <a:lvl8pPr latinLnBrk="0">
              <a:defRPr lang="fi-FI" sz="1400"/>
            </a:lvl8pPr>
            <a:lvl9pPr latinLnBrk="0">
              <a:defRPr lang="fi-FI"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14.8.2018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fi-FI" sz="1800" b="1" cap="all" baseline="0">
                <a:latin typeface="+mj-lt"/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 latinLnBrk="0">
              <a:defRPr lang="fi-FI" sz="2000"/>
            </a:lvl1pPr>
            <a:lvl2pPr latinLnBrk="0">
              <a:defRPr lang="fi-FI" sz="1800"/>
            </a:lvl2pPr>
            <a:lvl3pPr latinLnBrk="0">
              <a:defRPr lang="fi-FI" sz="1600"/>
            </a:lvl3pPr>
            <a:lvl4pPr latinLnBrk="0">
              <a:defRPr lang="fi-FI" sz="1400"/>
            </a:lvl4pPr>
            <a:lvl5pPr latinLnBrk="0">
              <a:defRPr lang="fi-FI" sz="1400"/>
            </a:lvl5pPr>
            <a:lvl6pPr latinLnBrk="0">
              <a:defRPr lang="fi-FI" sz="1400"/>
            </a:lvl6pPr>
            <a:lvl7pPr latinLnBrk="0">
              <a:defRPr lang="fi-FI" sz="1400"/>
            </a:lvl7pPr>
            <a:lvl8pPr latinLnBrk="0">
              <a:defRPr lang="fi-FI" sz="1400"/>
            </a:lvl8pPr>
            <a:lvl9pPr latinLnBrk="0">
              <a:defRPr lang="fi-FI"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fi-FI" sz="1800" b="1" cap="all" baseline="0">
                <a:latin typeface="+mj-lt"/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 latinLnBrk="0">
              <a:defRPr lang="fi-FI" sz="2000"/>
            </a:lvl1pPr>
            <a:lvl2pPr latinLnBrk="0">
              <a:defRPr lang="fi-FI" sz="1800"/>
            </a:lvl2pPr>
            <a:lvl3pPr latinLnBrk="0">
              <a:defRPr lang="fi-FI" sz="1600"/>
            </a:lvl3pPr>
            <a:lvl4pPr latinLnBrk="0">
              <a:defRPr lang="fi-FI" sz="1400"/>
            </a:lvl4pPr>
            <a:lvl5pPr latinLnBrk="0">
              <a:defRPr lang="fi-FI" sz="1400"/>
            </a:lvl5pPr>
            <a:lvl6pPr latinLnBrk="0">
              <a:defRPr lang="fi-FI" sz="1400"/>
            </a:lvl6pPr>
            <a:lvl7pPr latinLnBrk="0">
              <a:defRPr lang="fi-FI" sz="1400"/>
            </a:lvl7pPr>
            <a:lvl8pPr latinLnBrk="0">
              <a:defRPr lang="fi-FI" sz="1400"/>
            </a:lvl8pPr>
            <a:lvl9pPr latinLnBrk="0">
              <a:defRPr lang="fi-FI"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14.8.2018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14.8.2018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 latinLnBrk="0">
              <a:defRPr lang="fi-FI" sz="3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 latinLnBrk="0">
              <a:defRPr lang="fi-FI" sz="2000"/>
            </a:lvl1pPr>
            <a:lvl2pPr latinLnBrk="0">
              <a:defRPr lang="fi-FI" sz="1800"/>
            </a:lvl2pPr>
            <a:lvl3pPr latinLnBrk="0">
              <a:defRPr lang="fi-FI" sz="1600"/>
            </a:lvl3pPr>
            <a:lvl4pPr latinLnBrk="0">
              <a:defRPr lang="fi-FI" sz="1400"/>
            </a:lvl4pPr>
            <a:lvl5pPr latinLnBrk="0">
              <a:defRPr lang="fi-FI" sz="1400"/>
            </a:lvl5pPr>
            <a:lvl6pPr latinLnBrk="0">
              <a:defRPr lang="fi-FI" sz="1400"/>
            </a:lvl6pPr>
            <a:lvl7pPr latinLnBrk="0">
              <a:defRPr lang="fi-FI" sz="1400"/>
            </a:lvl7pPr>
            <a:lvl8pPr latinLnBrk="0">
              <a:defRPr lang="fi-FI" sz="1400"/>
            </a:lvl8pPr>
            <a:lvl9pPr latinLnBrk="0">
              <a:defRPr lang="fi-FI"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 latinLnBrk="0">
              <a:spcBef>
                <a:spcPts val="800"/>
              </a:spcBef>
              <a:buNone/>
              <a:defRPr lang="fi-FI" sz="16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14.8.2018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7CC0096-1860-4642-9CD2-0079EA5E7CD1}" type="datetimeFigureOut">
              <a:rPr lang="fi-FI" smtClean="0"/>
              <a:pPr/>
              <a:t>14.8.2018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31375A4-56A4-47D6-9801-1991572033F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3400" kern="1200" cap="all" baseline="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lang="fi-FI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fi-FI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fi-FI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fi-FI"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fi-FI"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zr692psFFgw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03217" y="5122190"/>
            <a:ext cx="11125200" cy="9144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Työkyvyn ja hyvinvoinnin ylläpitäminen 2 </a:t>
            </a:r>
            <a:r>
              <a:rPr lang="fi-FI" dirty="0" err="1" smtClean="0"/>
              <a:t>osp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Marika kuittinen </a:t>
            </a:r>
            <a:endParaRPr lang="fi-FI" dirty="0"/>
          </a:p>
        </p:txBody>
      </p:sp>
      <p:pic>
        <p:nvPicPr>
          <p:cNvPr id="9" name="Kuvan paikkamerkki 8" descr="Mies ja nainen juoksemassa sisäradalla" title="Kuntoiluaiheinen esimerkkikuva"/>
          <p:cNvPicPr>
            <a:picLocks noGrp="1" noChangeAspect="1"/>
          </p:cNvPicPr>
          <p:nvPr>
            <p:ph type="pic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5" name="Kuvan paikkamerkki 4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18208"/>
          <a:stretch>
            <a:fillRect/>
          </a:stretch>
        </p:blipFill>
        <p:spPr>
          <a:xfrm>
            <a:off x="3973132" y="1"/>
            <a:ext cx="4023360" cy="4745736"/>
          </a:xfrm>
        </p:spPr>
      </p:pic>
      <p:sp>
        <p:nvSpPr>
          <p:cNvPr id="4" name="Kuvan paikkamerkki 3"/>
          <p:cNvSpPr>
            <a:spLocks noGrp="1"/>
          </p:cNvSpPr>
          <p:nvPr>
            <p:ph type="pic" idx="11"/>
          </p:nvPr>
        </p:nvSpPr>
        <p:spPr/>
      </p:sp>
      <p:pic>
        <p:nvPicPr>
          <p:cNvPr id="6" name="Picture 2" descr="lattialla-chattailij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" y="6535"/>
            <a:ext cx="4079856" cy="474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26" y="1663699"/>
            <a:ext cx="9098825" cy="52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uora nuoliyhdysviiva 5"/>
          <p:cNvCxnSpPr/>
          <p:nvPr/>
        </p:nvCxnSpPr>
        <p:spPr>
          <a:xfrm>
            <a:off x="2809875" y="2828925"/>
            <a:ext cx="992188" cy="211138"/>
          </a:xfrm>
          <a:prstGeom prst="straightConnector1">
            <a:avLst/>
          </a:prstGeom>
          <a:ln>
            <a:solidFill>
              <a:srgbClr val="01A8B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uora nuoliyhdysviiva 7"/>
          <p:cNvCxnSpPr/>
          <p:nvPr/>
        </p:nvCxnSpPr>
        <p:spPr>
          <a:xfrm>
            <a:off x="2874964" y="2286001"/>
            <a:ext cx="2332037" cy="542925"/>
          </a:xfrm>
          <a:prstGeom prst="straightConnector1">
            <a:avLst/>
          </a:prstGeom>
          <a:ln>
            <a:solidFill>
              <a:srgbClr val="01A8B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uorakulmio 9"/>
          <p:cNvSpPr/>
          <p:nvPr/>
        </p:nvSpPr>
        <p:spPr>
          <a:xfrm>
            <a:off x="260349" y="553404"/>
            <a:ext cx="1227138" cy="1622425"/>
          </a:xfrm>
          <a:prstGeom prst="rect">
            <a:avLst/>
          </a:prstGeom>
          <a:solidFill>
            <a:srgbClr val="01A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dirty="0">
                <a:latin typeface="Cambria" panose="02040503050406030204" pitchFamily="18" charset="0"/>
              </a:rPr>
              <a:t>Suurin osa pojista kokee terveytensä varsin hyväksi</a:t>
            </a:r>
            <a:r>
              <a:rPr lang="fi-FI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8" name="Suorakulmio 17"/>
          <p:cNvSpPr/>
          <p:nvPr/>
        </p:nvSpPr>
        <p:spPr>
          <a:xfrm>
            <a:off x="6198870" y="174992"/>
            <a:ext cx="5481229" cy="1827213"/>
          </a:xfrm>
          <a:prstGeom prst="rect">
            <a:avLst/>
          </a:prstGeom>
          <a:solidFill>
            <a:srgbClr val="01A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dirty="0">
                <a:latin typeface="Cambria" panose="02040503050406030204" pitchFamily="18" charset="0"/>
              </a:rPr>
              <a:t>Suurin osa tytöistä kokee terveytensä varsin hyväksi. Ero poikiin on kuitenkin siinä, että suurin osa tytöistä kokee terveyden vain melko hyväksi. Mistä tämä voisi johtua?</a:t>
            </a:r>
            <a:endParaRPr lang="fi-FI" dirty="0">
              <a:latin typeface="Cambria" panose="02040503050406030204" pitchFamily="18" charset="0"/>
            </a:endParaRPr>
          </a:p>
        </p:txBody>
      </p:sp>
      <p:cxnSp>
        <p:nvCxnSpPr>
          <p:cNvPr id="21" name="Suora nuoliyhdysviiva 20"/>
          <p:cNvCxnSpPr/>
          <p:nvPr/>
        </p:nvCxnSpPr>
        <p:spPr>
          <a:xfrm flipH="1">
            <a:off x="6283325" y="1268414"/>
            <a:ext cx="509588" cy="1017587"/>
          </a:xfrm>
          <a:prstGeom prst="straightConnector1">
            <a:avLst/>
          </a:prstGeom>
          <a:ln>
            <a:solidFill>
              <a:srgbClr val="00A7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/>
          <p:cNvCxnSpPr/>
          <p:nvPr/>
        </p:nvCxnSpPr>
        <p:spPr>
          <a:xfrm flipH="1">
            <a:off x="4641850" y="1268413"/>
            <a:ext cx="1092200" cy="2286000"/>
          </a:xfrm>
          <a:prstGeom prst="straightConnector1">
            <a:avLst/>
          </a:prstGeom>
          <a:ln>
            <a:solidFill>
              <a:srgbClr val="00A7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orakulmio 32"/>
          <p:cNvSpPr/>
          <p:nvPr/>
        </p:nvSpPr>
        <p:spPr>
          <a:xfrm>
            <a:off x="8880475" y="2573339"/>
            <a:ext cx="2799624" cy="1855787"/>
          </a:xfrm>
          <a:prstGeom prst="rect">
            <a:avLst/>
          </a:prstGeom>
          <a:solidFill>
            <a:srgbClr val="01A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dirty="0">
                <a:latin typeface="Cambria" panose="02040503050406030204" pitchFamily="18" charset="0"/>
              </a:rPr>
              <a:t>Tytöt kokevat terveytensä keskimäärin hieman huonommaksi kuin pojat. </a:t>
            </a:r>
          </a:p>
        </p:txBody>
      </p:sp>
      <p:cxnSp>
        <p:nvCxnSpPr>
          <p:cNvPr id="37" name="Suora nuoliyhdysviiva 36"/>
          <p:cNvCxnSpPr/>
          <p:nvPr/>
        </p:nvCxnSpPr>
        <p:spPr>
          <a:xfrm flipH="1">
            <a:off x="8286751" y="3946526"/>
            <a:ext cx="593725" cy="633413"/>
          </a:xfrm>
          <a:prstGeom prst="straightConnector1">
            <a:avLst/>
          </a:prstGeom>
          <a:ln>
            <a:solidFill>
              <a:srgbClr val="00A7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nuoliyhdysviiva 38"/>
          <p:cNvCxnSpPr>
            <a:stCxn id="33" idx="1"/>
          </p:cNvCxnSpPr>
          <p:nvPr/>
        </p:nvCxnSpPr>
        <p:spPr>
          <a:xfrm flipH="1">
            <a:off x="7343775" y="3502026"/>
            <a:ext cx="1536700" cy="911225"/>
          </a:xfrm>
          <a:prstGeom prst="straightConnector1">
            <a:avLst/>
          </a:prstGeom>
          <a:ln>
            <a:solidFill>
              <a:srgbClr val="00A7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Dian numeron paikkamerkki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638300" y="640556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137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Liikunta &amp; TYÖKYKY – TIESITKÖ 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TYÖPÄIVÄN AIKANA TOIMISTOTYÖN LIHAKSET OVAT PASSIIVISENA 67 % TYÖAJASTA - JOPA 90 % </a:t>
            </a:r>
            <a:endParaRPr lang="fi-FI" dirty="0" smtClean="0"/>
          </a:p>
          <a:p>
            <a:r>
              <a:rPr lang="fi-FI" dirty="0"/>
              <a:t>TIESITKÖ ETTÄ TOIMISTOTYÖNTEKIJÄ ISTUU JOPA 8 VUOTTA TYÖURANSA AIKANA </a:t>
            </a:r>
            <a:r>
              <a:rPr lang="fi-FI" dirty="0" smtClean="0"/>
              <a:t>?</a:t>
            </a:r>
          </a:p>
          <a:p>
            <a:r>
              <a:rPr lang="fi-FI" dirty="0"/>
              <a:t>67 % MATKOISTA TEHDÄÄN AUTOILLA VAIKKA MATKAA ON ALLE 5 KILOMETRIÄ ? </a:t>
            </a:r>
            <a:endParaRPr lang="fi-FI" dirty="0" smtClean="0"/>
          </a:p>
          <a:p>
            <a:r>
              <a:rPr lang="fi-FI" dirty="0" smtClean="0"/>
              <a:t>SUOMI ON EUROOPAN ISTUVIMPIA MAITA JA SUOMALAISET VIETTÄVÄT AUTOSSA KESKIMÄÄRIN 1H 6 MINUUTTIA PÄIVÄSSÄ </a:t>
            </a:r>
            <a:endParaRPr lang="fi-FI" dirty="0"/>
          </a:p>
          <a:p>
            <a:r>
              <a:rPr lang="fi-FI" dirty="0" smtClean="0"/>
              <a:t>http</a:t>
            </a:r>
            <a:r>
              <a:rPr lang="fi-FI" dirty="0"/>
              <a:t>://</a:t>
            </a:r>
            <a:r>
              <a:rPr lang="fi-FI" dirty="0" smtClean="0"/>
              <a:t>www.taloussanomat.fi/tyo-ja-elama/2014/08/19/hs-monen-nuor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05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-248194"/>
            <a:ext cx="10668000" cy="1240971"/>
          </a:xfrm>
        </p:spPr>
        <p:txBody>
          <a:bodyPr/>
          <a:lstStyle/>
          <a:p>
            <a:r>
              <a:rPr lang="fi-FI" dirty="0" smtClean="0"/>
              <a:t>TYÖHYVINVOINTI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" y="1084217"/>
            <a:ext cx="10576560" cy="5087983"/>
          </a:xfrm>
        </p:spPr>
        <p:txBody>
          <a:bodyPr/>
          <a:lstStyle/>
          <a:p>
            <a:pPr marL="45720" indent="0">
              <a:buNone/>
            </a:pPr>
            <a:r>
              <a:rPr lang="fi-FI" dirty="0" smtClean="0"/>
              <a:t>1. TERVEYS &amp; 2. TURVALLISUUS  </a:t>
            </a:r>
          </a:p>
          <a:p>
            <a:endParaRPr lang="fi-FI" dirty="0"/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91440" y="1588702"/>
            <a:ext cx="9662160" cy="5467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fi-FI"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fi-FI"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fi-FI"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fi-FI"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fi-FI"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Työssä oleminen vaikuttaa monin tavoin myönteisesti terveyteen. Sopiva kuormittuminen sekä työssä että vapaa-aikana on hyväksi myös liikuntaelimille.</a:t>
            </a:r>
          </a:p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Liikuntaelinsairaudet ovat merkittävä työkyvyttömyyden aiheuttaja.</a:t>
            </a:r>
          </a:p>
          <a:p>
            <a:r>
              <a:rPr lang="fi-FI" dirty="0" smtClean="0"/>
              <a:t>Liikuntaelinsairauksista aiheutuu merkittäviä kustannuksia niin työntekijälle, työnantajalle kuin yhteiskunnalle yleisemmin. Varsinkin epäsuorat kustannukset ovat mittavat. </a:t>
            </a:r>
            <a:endParaRPr lang="fi-FI" dirty="0"/>
          </a:p>
        </p:txBody>
      </p:sp>
      <p:sp>
        <p:nvSpPr>
          <p:cNvPr id="5" name="Ellipsi 4"/>
          <p:cNvSpPr/>
          <p:nvPr/>
        </p:nvSpPr>
        <p:spPr>
          <a:xfrm>
            <a:off x="9397284" y="333102"/>
            <a:ext cx="2541431" cy="3277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Miten itse pidät yllä fyysistä työkykyä `? </a:t>
            </a:r>
            <a:endParaRPr lang="fi-FI" dirty="0"/>
          </a:p>
        </p:txBody>
      </p:sp>
      <p:pic>
        <p:nvPicPr>
          <p:cNvPr id="2050" name="Picture 2" descr="http://www.yths.fi/filebank/1086-naytto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33" y="3984171"/>
            <a:ext cx="10788755" cy="26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76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LIIKUNTA &amp; TYÖKYKY </a:t>
            </a:r>
            <a:endParaRPr lang="fi-FI" dirty="0"/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Tiesitkö, että...</a:t>
            </a:r>
            <a:br>
              <a:rPr lang="fi-FI" b="1" dirty="0"/>
            </a:br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>...vain puolet suomalaisista kokee olevansa hyvässä kunnossa.</a:t>
            </a:r>
            <a:br>
              <a:rPr lang="fi-FI" b="1" dirty="0"/>
            </a:br>
            <a:r>
              <a:rPr lang="fi-FI" dirty="0"/>
              <a:t>Vaikka vapaa-ajan liikunta on lisääntynyt, työmatkaliikunta on vähentynyt selvästi viime vuosikymmenien aikana. Miehistä vain 26 % kertoo harrastavansa työmatkaliikuntaa – naisista vastaavasti 47 %. Työmatkaliikunta on oiva tapa kasvattaa kuntoa ja parantaa terveyttä. Polkaise pyörällä työpaikalle!</a:t>
            </a:r>
            <a:br>
              <a:rPr lang="fi-FI" dirty="0"/>
            </a:br>
            <a:endParaRPr lang="fi-FI" dirty="0"/>
          </a:p>
        </p:txBody>
      </p:sp>
      <p:pic>
        <p:nvPicPr>
          <p:cNvPr id="5122" name="Picture 2" descr="Image http://go4itvol2.indiedays.netdna-cdn.com/wp-content/blogs.dir/18/files/2013/08/Fun-The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99" y="4017671"/>
            <a:ext cx="5305514" cy="226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2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/>
          </p:nvPr>
        </p:nvGraphicFramePr>
        <p:xfrm>
          <a:off x="373487" y="528033"/>
          <a:ext cx="10509161" cy="5646219"/>
        </p:xfrm>
        <a:graphic>
          <a:graphicData uri="http://schemas.openxmlformats.org/drawingml/2006/table">
            <a:tbl>
              <a:tblPr/>
              <a:tblGrid>
                <a:gridCol w="4985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3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63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PASSIIVINEN AKTIIVUUS</a:t>
                      </a:r>
                      <a:endParaRPr lang="fi-FI" sz="2000" dirty="0">
                        <a:effectLst/>
                      </a:endParaRPr>
                    </a:p>
                  </a:txBody>
                  <a:tcPr marL="88534" marR="88534" marT="88534" marB="885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AKTIIVINEN AKTIIVISUUS </a:t>
                      </a:r>
                      <a:endParaRPr lang="fi-FI" sz="2000">
                        <a:effectLst/>
                      </a:endParaRPr>
                    </a:p>
                  </a:txBody>
                  <a:tcPr marL="88534" marR="88534" marT="88534" marB="885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74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HISSILLÄ NOUSU 1 KERROS </a:t>
                      </a:r>
                      <a:endParaRPr lang="fi-FI" sz="20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 kcal </a:t>
                      </a:r>
                      <a:endParaRPr lang="fi-FI" sz="2000" dirty="0">
                        <a:effectLst/>
                      </a:endParaRPr>
                    </a:p>
                  </a:txBody>
                  <a:tcPr marL="88534" marR="88534" marT="88534" marB="885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PORTAIDEN NOUSU KÄVELLEN</a:t>
                      </a:r>
                      <a:endParaRPr lang="fi-FI" sz="2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kcal </a:t>
                      </a:r>
                      <a:endParaRPr lang="fi-FI" sz="2000">
                        <a:effectLst/>
                      </a:endParaRPr>
                    </a:p>
                  </a:txBody>
                  <a:tcPr marL="88534" marR="88534" marT="88534" marB="885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74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Autossa istuminen autokaistalla 10min</a:t>
                      </a:r>
                      <a:endParaRPr lang="fi-FI" sz="2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kcal</a:t>
                      </a:r>
                      <a:endParaRPr lang="fi-FI" sz="2000">
                        <a:effectLst/>
                      </a:endParaRPr>
                    </a:p>
                  </a:txBody>
                  <a:tcPr marL="88534" marR="88534" marT="88534" marB="885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Auton parkkeeraus ja kävely pikaruokalaan 23 kcal </a:t>
                      </a:r>
                      <a:endParaRPr lang="fi-FI" sz="2000">
                        <a:effectLst/>
                      </a:endParaRPr>
                    </a:p>
                  </a:txBody>
                  <a:tcPr marL="88534" marR="88534" marT="88534" marB="885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74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Istuminen 30 min puhelimessa puhumisen ajan 4 kcal</a:t>
                      </a:r>
                      <a:endParaRPr lang="fi-FI" sz="2000">
                        <a:effectLst/>
                      </a:endParaRPr>
                    </a:p>
                  </a:txBody>
                  <a:tcPr marL="88534" marR="88534" marT="88534" marB="885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Seisominen 30 minuutin puhelin ajan</a:t>
                      </a:r>
                      <a:endParaRPr lang="fi-FI" sz="20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kcal</a:t>
                      </a:r>
                      <a:endParaRPr lang="fi-FI" sz="2000">
                        <a:effectLst/>
                      </a:endParaRPr>
                    </a:p>
                  </a:txBody>
                  <a:tcPr marL="88534" marR="88534" marT="88534" marB="885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74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Sähköpostin lähetys työkaverille 2 kcal</a:t>
                      </a:r>
                      <a:endParaRPr lang="fi-FI" sz="2000">
                        <a:effectLst/>
                      </a:endParaRPr>
                    </a:p>
                  </a:txBody>
                  <a:tcPr marL="88534" marR="88534" marT="88534" marB="885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Kävely työkaverin luo 1min juttelu seisten 4 min 6 kcal </a:t>
                      </a:r>
                      <a:endParaRPr lang="fi-FI" sz="2000">
                        <a:effectLst/>
                      </a:endParaRPr>
                    </a:p>
                  </a:txBody>
                  <a:tcPr marL="88534" marR="88534" marT="88534" marB="885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74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Ajelu ympäriinsä - kunnes parkkipaikka löytyy 3 kcal</a:t>
                      </a:r>
                      <a:endParaRPr lang="fi-FI" sz="2000">
                        <a:effectLst/>
                      </a:endParaRPr>
                    </a:p>
                  </a:txBody>
                  <a:tcPr marL="88534" marR="88534" marT="88534" marB="885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Parkkeeraus kahden jalkapallo kentänpäähän ja kävely kauppaan 10 kcal </a:t>
                      </a:r>
                      <a:endParaRPr lang="fi-FI" sz="2000" dirty="0">
                        <a:effectLst/>
                      </a:endParaRPr>
                    </a:p>
                  </a:txBody>
                  <a:tcPr marL="88534" marR="88534" marT="88534" marB="885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63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YHTEENSÄ 16.7 KCAL</a:t>
                      </a:r>
                      <a:endParaRPr lang="fi-FI" sz="2000" dirty="0">
                        <a:effectLst/>
                      </a:endParaRPr>
                    </a:p>
                  </a:txBody>
                  <a:tcPr marL="88534" marR="88534" marT="88534" marB="885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YHTEENSÄ 193 KCAL </a:t>
                      </a:r>
                      <a:endParaRPr lang="fi-FI" sz="2000" dirty="0">
                        <a:effectLst/>
                      </a:endParaRPr>
                    </a:p>
                  </a:txBody>
                  <a:tcPr marL="88534" marR="88534" marT="88534" marB="885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7236">
                <a:tc>
                  <a:txBody>
                    <a:bodyPr/>
                    <a:lstStyle/>
                    <a:p>
                      <a:pPr fontAlgn="t"/>
                      <a:r>
                        <a:rPr lang="fi-FI" sz="1700">
                          <a:effectLst/>
                        </a:rPr>
                        <a:t> </a:t>
                      </a:r>
                    </a:p>
                  </a:txBody>
                  <a:tcPr marL="88534" marR="88534" marT="88534" marB="885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1700" dirty="0">
                          <a:effectLst/>
                        </a:rPr>
                        <a:t> </a:t>
                      </a:r>
                    </a:p>
                  </a:txBody>
                  <a:tcPr marL="88534" marR="88534" marT="88534" marB="8853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Ellipsi 4"/>
          <p:cNvSpPr/>
          <p:nvPr/>
        </p:nvSpPr>
        <p:spPr>
          <a:xfrm>
            <a:off x="7491211" y="5112913"/>
            <a:ext cx="4700789" cy="19371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PIENI PÄÄTÖS PÄIVÄSSÄ 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100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liikuntapiirak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7" y="239934"/>
            <a:ext cx="10702342" cy="60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8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 descr="20130120-2104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8" y="457200"/>
            <a:ext cx="11165982" cy="600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Työhyvinvointi – ja fyysinen työkyky</a:t>
            </a:r>
            <a:endParaRPr lang="fi-FI" dirty="0"/>
          </a:p>
        </p:txBody>
      </p:sp>
      <p:sp>
        <p:nvSpPr>
          <p:cNvPr id="4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dirty="0"/>
          </a:p>
          <a:p>
            <a:r>
              <a:rPr lang="fi-FI" dirty="0"/>
              <a:t>KESTÄVYYSKUNTO (AEROBINEN KUNTO) </a:t>
            </a:r>
          </a:p>
          <a:p>
            <a:r>
              <a:rPr lang="fi-FI" dirty="0" smtClean="0"/>
              <a:t>MOTORINEN </a:t>
            </a:r>
            <a:r>
              <a:rPr lang="fi-FI" dirty="0"/>
              <a:t>KUNTO (TASAPAINO, ASENNON JA LIIKKEIDEN HALLINTA, KOORDINAATIO, RYTMIKYKY JA NOPEUS) </a:t>
            </a:r>
          </a:p>
          <a:p>
            <a:r>
              <a:rPr lang="fi-FI" dirty="0" smtClean="0"/>
              <a:t>TUKI-JA </a:t>
            </a:r>
            <a:r>
              <a:rPr lang="fi-FI" dirty="0"/>
              <a:t>LIIKUNTAELIMISTÖN KUNTO (LIHASVOIMA, LIHASKESTÄVYYS, NIVELTEN LIIKKUVUUS JA LUUN VAHVUUS) </a:t>
            </a:r>
          </a:p>
          <a:p>
            <a:r>
              <a:rPr lang="fi-FI" dirty="0"/>
              <a:t>•KEHON KOOSTUMUS (SOPIVA PAINO JA RASVAKUDOKSEN JAKAUTUMINEN)</a:t>
            </a:r>
          </a:p>
          <a:p>
            <a:r>
              <a:rPr lang="fi-FI" dirty="0"/>
              <a:t>•AINEENVAIHDUNTA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Ellipsi 4"/>
          <p:cNvSpPr/>
          <p:nvPr/>
        </p:nvSpPr>
        <p:spPr>
          <a:xfrm>
            <a:off x="6722772" y="4893972"/>
            <a:ext cx="3309870" cy="1493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Liikuntasuositukset / oman työkyvyn ylläpitäminen ?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56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06286" y="4023360"/>
            <a:ext cx="8878388" cy="229906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3100" dirty="0" smtClean="0"/>
              <a:t>Tehtävä </a:t>
            </a:r>
            <a:br>
              <a:rPr lang="fi-FI" sz="3100" dirty="0" smtClean="0"/>
            </a:br>
            <a:r>
              <a:rPr lang="fi-FI" sz="3100" dirty="0"/>
              <a:t/>
            </a:r>
            <a:br>
              <a:rPr lang="fi-FI" sz="3100" dirty="0"/>
            </a:br>
            <a:r>
              <a:rPr lang="fi-FI" sz="3100" dirty="0" smtClean="0"/>
              <a:t>1. Kuvaile liikuntatottumuksiasi. Täyttävätkö ne terveysliikunnan kriteerit ?</a:t>
            </a:r>
            <a:br>
              <a:rPr lang="fi-FI" sz="3100" dirty="0" smtClean="0"/>
            </a:br>
            <a:r>
              <a:rPr lang="fi-FI" sz="3100" dirty="0" smtClean="0"/>
              <a:t/>
            </a:r>
            <a:br>
              <a:rPr lang="fi-FI" sz="3100" dirty="0" smtClean="0"/>
            </a:br>
            <a:r>
              <a:rPr lang="fi-FI" sz="3100" dirty="0" smtClean="0"/>
              <a:t>2. Etsi tietoa sairauksista, joiden ehkäisyssä, kuntoutuksessa ja hoidossa liikunnalla on suuri merkitys</a:t>
            </a:r>
            <a:br>
              <a:rPr lang="fi-FI" sz="3100" dirty="0" smtClean="0"/>
            </a:br>
            <a:r>
              <a:rPr lang="fi-FI" sz="3100" dirty="0"/>
              <a:t/>
            </a:r>
            <a:br>
              <a:rPr lang="fi-FI" sz="3100" dirty="0"/>
            </a:br>
            <a:r>
              <a:rPr lang="fi-FI" sz="3100" dirty="0" smtClean="0"/>
              <a:t>3) Kerro liikunnan vaikutusta luustoon ? </a:t>
            </a:r>
            <a:br>
              <a:rPr lang="fi-FI" sz="3100" dirty="0" smtClean="0"/>
            </a:br>
            <a:r>
              <a:rPr lang="fi-FI" sz="3100" dirty="0" smtClean="0"/>
              <a:t>4 ) Kerro liikunnan vaikutuksista aineenvaihduntaan ? </a:t>
            </a:r>
            <a:r>
              <a:rPr lang="fi-FI" sz="3100" dirty="0"/>
              <a:t/>
            </a:r>
            <a:br>
              <a:rPr lang="fi-FI" sz="3100" dirty="0"/>
            </a:br>
            <a:r>
              <a:rPr lang="fi-FI" sz="3100" dirty="0" smtClean="0"/>
              <a:t>5 ) Mikä on osteoporoosi ? Miten sitä voidaan ehkäistä ? </a:t>
            </a:r>
            <a:r>
              <a:rPr lang="fi-FI" sz="3100" dirty="0"/>
              <a:t/>
            </a:r>
            <a:br>
              <a:rPr lang="fi-FI" sz="3100" dirty="0"/>
            </a:br>
            <a:endParaRPr lang="fi-FI" sz="3100" dirty="0"/>
          </a:p>
        </p:txBody>
      </p:sp>
    </p:spTree>
    <p:extLst>
      <p:ext uri="{BB962C8B-B14F-4D97-AF65-F5344CB8AC3E}">
        <p14:creationId xmlns:p14="http://schemas.microsoft.com/office/powerpoint/2010/main" val="399811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mtClean="0"/>
              <a:t>Kestävyysharjoittelu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1"/>
            <a:ext cx="8435975" cy="4456113"/>
          </a:xfrm>
        </p:spPr>
        <p:txBody>
          <a:bodyPr/>
          <a:lstStyle/>
          <a:p>
            <a:pPr eaLnBrk="1" hangingPunct="1"/>
            <a:r>
              <a:rPr lang="fi-FI" altLang="fi-FI" smtClean="0"/>
              <a:t>verenkierto- ja hengityselimistö</a:t>
            </a:r>
          </a:p>
          <a:p>
            <a:pPr eaLnBrk="1" hangingPunct="1"/>
            <a:r>
              <a:rPr lang="fi-FI" altLang="fi-FI" smtClean="0"/>
              <a:t>vaikuttaa rasvakudokseen, hormoneihin ja hermostoon</a:t>
            </a:r>
          </a:p>
          <a:p>
            <a:pPr eaLnBrk="1" hangingPunct="1"/>
            <a:r>
              <a:rPr lang="fi-FI" altLang="fi-FI" smtClean="0"/>
              <a:t>sydän ja hemoglobiinipitoisuus kasvaa</a:t>
            </a:r>
          </a:p>
          <a:p>
            <a:pPr eaLnBrk="1" hangingPunct="1"/>
            <a:r>
              <a:rPr lang="fi-FI" altLang="fi-FI" smtClean="0"/>
              <a:t>50 - 65 % maksimisykkeestä</a:t>
            </a:r>
          </a:p>
          <a:p>
            <a:pPr eaLnBrk="1" hangingPunct="1"/>
            <a:r>
              <a:rPr lang="fi-FI" altLang="fi-FI" smtClean="0"/>
              <a:t>vauhtikestävyys</a:t>
            </a:r>
          </a:p>
          <a:p>
            <a:pPr lvl="1" eaLnBrk="1" hangingPunct="1"/>
            <a:r>
              <a:rPr lang="fi-FI" altLang="fi-FI" smtClean="0"/>
              <a:t>elimistö hajottaa syntyvän maitohapon</a:t>
            </a:r>
          </a:p>
        </p:txBody>
      </p:sp>
    </p:spTree>
    <p:extLst>
      <p:ext uri="{BB962C8B-B14F-4D97-AF65-F5344CB8AC3E}">
        <p14:creationId xmlns:p14="http://schemas.microsoft.com/office/powerpoint/2010/main" val="33732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>
          <a:xfrm>
            <a:off x="2338251" y="365126"/>
            <a:ext cx="7701099" cy="747713"/>
          </a:xfrm>
        </p:spPr>
        <p:txBody>
          <a:bodyPr/>
          <a:lstStyle/>
          <a:p>
            <a:pPr eaLnBrk="1" hangingPunct="1"/>
            <a:r>
              <a:rPr lang="fi-FI" altLang="fi-FI" sz="3600" b="1" dirty="0">
                <a:solidFill>
                  <a:srgbClr val="01A8B8"/>
                </a:solidFill>
                <a:latin typeface="Cambria" panose="02040503050406030204" pitchFamily="18" charset="0"/>
              </a:rPr>
              <a:t>Terveyden määrittelyä</a:t>
            </a:r>
          </a:p>
        </p:txBody>
      </p:sp>
      <p:pic>
        <p:nvPicPr>
          <p:cNvPr id="3" name="Sisällön paikkamerkki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6664" y="2047875"/>
            <a:ext cx="3481387" cy="3035300"/>
          </a:xfrm>
        </p:spPr>
      </p:pic>
      <p:sp>
        <p:nvSpPr>
          <p:cNvPr id="4100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687513" y="640556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6F5D9FF9-E44D-4F9F-B1AE-5A5F3488EDE8}" type="slidenum">
              <a:rPr lang="fi-FI" altLang="fi-FI" smtClean="0"/>
              <a:pPr algn="l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i-FI" altLang="fi-FI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4" y="1924051"/>
            <a:ext cx="205422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9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chemeClr val="accent6"/>
                </a:solidFill>
              </a:rPr>
              <a:t>Mitä on ergonomia?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Ergonomian avulla työnteko on helpompaa.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>
                <a:solidFill>
                  <a:prstClr val="black"/>
                </a:solidFill>
              </a:rPr>
              <a:t>Ergonomiaan liittyvät: </a:t>
            </a:r>
          </a:p>
          <a:p>
            <a:pPr lvl="1"/>
            <a:r>
              <a:rPr lang="fi-FI" dirty="0">
                <a:solidFill>
                  <a:prstClr val="black"/>
                </a:solidFill>
              </a:rPr>
              <a:t>oikeat työskentelyasennot ja -tavat, esimerkiksi hyvän istuma-asennon </a:t>
            </a:r>
            <a:r>
              <a:rPr lang="fi-FI" dirty="0" smtClean="0">
                <a:solidFill>
                  <a:prstClr val="black"/>
                </a:solidFill>
              </a:rPr>
              <a:t>hallinta </a:t>
            </a:r>
            <a:endParaRPr lang="fi-FI" dirty="0">
              <a:solidFill>
                <a:prstClr val="black"/>
              </a:solidFill>
            </a:endParaRPr>
          </a:p>
          <a:p>
            <a:pPr lvl="1"/>
            <a:r>
              <a:rPr lang="fi-FI" dirty="0">
                <a:solidFill>
                  <a:prstClr val="black"/>
                </a:solidFill>
              </a:rPr>
              <a:t>työympäristön suunnittelu, esimerkiksi työpöydän ja </a:t>
            </a:r>
            <a:r>
              <a:rPr lang="fi-FI" dirty="0" smtClean="0">
                <a:solidFill>
                  <a:prstClr val="black"/>
                </a:solidFill>
              </a:rPr>
              <a:t/>
            </a:r>
            <a:br>
              <a:rPr lang="fi-FI" dirty="0" smtClean="0">
                <a:solidFill>
                  <a:prstClr val="black"/>
                </a:solidFill>
              </a:rPr>
            </a:br>
            <a:r>
              <a:rPr lang="fi-FI" dirty="0" smtClean="0">
                <a:solidFill>
                  <a:prstClr val="black"/>
                </a:solidFill>
              </a:rPr>
              <a:t>-tuolin </a:t>
            </a:r>
            <a:r>
              <a:rPr lang="fi-FI" dirty="0">
                <a:solidFill>
                  <a:prstClr val="black"/>
                </a:solidFill>
              </a:rPr>
              <a:t>korkeuden säätäminen ja työpisteen </a:t>
            </a:r>
            <a:r>
              <a:rPr lang="fi-FI" dirty="0" smtClean="0">
                <a:solidFill>
                  <a:prstClr val="black"/>
                </a:solidFill>
              </a:rPr>
              <a:t>valaistus</a:t>
            </a:r>
            <a:endParaRPr lang="fi-FI" dirty="0">
              <a:solidFill>
                <a:prstClr val="black"/>
              </a:solidFill>
            </a:endParaRPr>
          </a:p>
          <a:p>
            <a:pPr lvl="1"/>
            <a:r>
              <a:rPr lang="fi-FI" dirty="0">
                <a:solidFill>
                  <a:prstClr val="black"/>
                </a:solidFill>
              </a:rPr>
              <a:t>työtä helpottavat </a:t>
            </a:r>
            <a:r>
              <a:rPr lang="fi-FI" dirty="0" smtClean="0">
                <a:solidFill>
                  <a:prstClr val="black"/>
                </a:solidFill>
              </a:rPr>
              <a:t>ratkaisut</a:t>
            </a:r>
            <a:r>
              <a:rPr lang="fi-FI" dirty="0">
                <a:solidFill>
                  <a:prstClr val="black"/>
                </a:solidFill>
              </a:rPr>
              <a:t> </a:t>
            </a:r>
            <a:r>
              <a:rPr lang="fi-FI" dirty="0"/>
              <a:t>esim. kärryt taakkojen kuljettamiseen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" name="Picture 4" descr="kolmio foo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164" y="6407562"/>
            <a:ext cx="469392" cy="469392"/>
          </a:xfrm>
          <a:prstGeom prst="rect">
            <a:avLst/>
          </a:prstGeom>
        </p:spPr>
      </p:pic>
      <p:pic>
        <p:nvPicPr>
          <p:cNvPr id="9" name="Picture 2" descr="H:\Kuvat muokattavaksi Tupulle\shutterstock_2167776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72" y="2996953"/>
            <a:ext cx="3695566" cy="246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81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1" y="-49101"/>
            <a:ext cx="10509161" cy="62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5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4.googleusercontent.com/Za_-SgEma-G-hHnRBMpMycSl1ApCLJ3gAm05rQYTsQf4GzV8obZvPuV0mVD6nDkYWvGB-9u04RLSGP-vpJ21EbE2y6J5egSQgfppcfGz9YhgBzyVUn232nvQWMaiYyeYXOB8i8jBsd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113314"/>
            <a:ext cx="11771289" cy="64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lh6.googleusercontent.com/tGUJwb7SCw53j5zzwA7WSjpSxUrhdMaDakV2qPWkuuLQRibsEDZ34wC-ObgA3ZZwH7BokOQPHb9tff-BR_LlO_dOFu-eZcjcm17IAVsrm_4gMXChm9XeliNmjBa6qs6EuCnJ4lPtNM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9" y="227795"/>
            <a:ext cx="11243257" cy="61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4.googleusercontent.com/O4Lxb0o2x-yK33Q6C1a5GOm6zT-rGgkwU_Ad1GclEP1jptzEEzFlmhZZcE8c62_GTOxXnQYDN7Ivj3apSf4K2kiPzjEgZAS7m9th0_0Vx3oUo8fDtCqMJcs6RIJxgzRZ1qVm6nonl5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4" y="356585"/>
            <a:ext cx="10882648" cy="557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4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072512" y="188640"/>
            <a:ext cx="8229600" cy="1143000"/>
          </a:xfrm>
        </p:spPr>
        <p:txBody>
          <a:bodyPr/>
          <a:lstStyle/>
          <a:p>
            <a:r>
              <a:rPr lang="fi-FI" b="1" dirty="0">
                <a:solidFill>
                  <a:schemeClr val="accent6"/>
                </a:solidFill>
              </a:rPr>
              <a:t>Aloita oikaisemalla ryhti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>
          <a:xfrm>
            <a:off x="7464152" y="1600201"/>
            <a:ext cx="2746648" cy="4525963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4" name="Picture 3" descr="kolmio heade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1584960" cy="1200912"/>
          </a:xfrm>
          <a:prstGeom prst="rect">
            <a:avLst/>
          </a:prstGeom>
        </p:spPr>
      </p:pic>
      <p:pic>
        <p:nvPicPr>
          <p:cNvPr id="5" name="Picture 4" descr="kolmio foo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164" y="6407562"/>
            <a:ext cx="469392" cy="469392"/>
          </a:xfrm>
          <a:prstGeom prst="rect">
            <a:avLst/>
          </a:prstGeom>
        </p:spPr>
      </p:pic>
      <p:pic>
        <p:nvPicPr>
          <p:cNvPr id="9" name="Picture 2" descr="F:\Kuvat muokattavaksi Tupulle\nettikuvat\Ryhtikuvat-A-3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99" y="1556792"/>
            <a:ext cx="331402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Kuvaselitepilvi 1"/>
          <p:cNvSpPr/>
          <p:nvPr/>
        </p:nvSpPr>
        <p:spPr>
          <a:xfrm>
            <a:off x="1775520" y="1200912"/>
            <a:ext cx="1944216" cy="1224136"/>
          </a:xfrm>
          <a:prstGeom prst="cloudCallout">
            <a:avLst>
              <a:gd name="adj1" fmla="val 74700"/>
              <a:gd name="adj2" fmla="val 36706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045381" y="1443648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prstClr val="black"/>
                </a:solidFill>
              </a:rPr>
              <a:t>Pidä paino molemmilla jaloilla</a:t>
            </a:r>
          </a:p>
        </p:txBody>
      </p:sp>
      <p:sp>
        <p:nvSpPr>
          <p:cNvPr id="10" name="Kuvaselitepilvi 9"/>
          <p:cNvSpPr/>
          <p:nvPr/>
        </p:nvSpPr>
        <p:spPr>
          <a:xfrm>
            <a:off x="4353535" y="1520280"/>
            <a:ext cx="2018519" cy="1584176"/>
          </a:xfrm>
          <a:prstGeom prst="cloudCallout">
            <a:avLst>
              <a:gd name="adj1" fmla="val 64452"/>
              <a:gd name="adj2" fmla="val 4217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531643" y="1871827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prstClr val="black"/>
                </a:solidFill>
              </a:rPr>
              <a:t>Aktivoi keskivartalon lihakset selän tueksi: vedä napaa kohti selkärankaa</a:t>
            </a:r>
          </a:p>
        </p:txBody>
      </p:sp>
      <p:sp>
        <p:nvSpPr>
          <p:cNvPr id="12" name="Kuvaselitepilvi 11"/>
          <p:cNvSpPr/>
          <p:nvPr/>
        </p:nvSpPr>
        <p:spPr>
          <a:xfrm>
            <a:off x="1991544" y="2712740"/>
            <a:ext cx="1872208" cy="1512168"/>
          </a:xfrm>
          <a:prstGeom prst="cloudCallout">
            <a:avLst>
              <a:gd name="adj1" fmla="val 89059"/>
              <a:gd name="adj2" fmla="val 2030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2171564" y="2991771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prstClr val="black"/>
                </a:solidFill>
              </a:rPr>
              <a:t>Käännä lantio pystyyn, jotta alaselkä ei ole notkolla</a:t>
            </a:r>
          </a:p>
        </p:txBody>
      </p:sp>
      <p:sp>
        <p:nvSpPr>
          <p:cNvPr id="14" name="Kuvaselitepilvi 13"/>
          <p:cNvSpPr/>
          <p:nvPr/>
        </p:nvSpPr>
        <p:spPr>
          <a:xfrm>
            <a:off x="4587415" y="3501008"/>
            <a:ext cx="1836204" cy="1656184"/>
          </a:xfrm>
          <a:prstGeom prst="cloudCallout">
            <a:avLst>
              <a:gd name="adj1" fmla="val 75270"/>
              <a:gd name="adj2" fmla="val -22325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4749181" y="3708609"/>
            <a:ext cx="15106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prstClr val="black"/>
                </a:solidFill>
              </a:rPr>
              <a:t>Pyöräyttele hartioita pari kertaa ja aseta hartiat korvien alapuolelle</a:t>
            </a:r>
          </a:p>
        </p:txBody>
      </p:sp>
      <p:sp>
        <p:nvSpPr>
          <p:cNvPr id="16" name="Kuvaselitepilvi 15"/>
          <p:cNvSpPr/>
          <p:nvPr/>
        </p:nvSpPr>
        <p:spPr>
          <a:xfrm>
            <a:off x="2095343" y="4725144"/>
            <a:ext cx="2027235" cy="1584176"/>
          </a:xfrm>
          <a:prstGeom prst="cloudCallout">
            <a:avLst>
              <a:gd name="adj1" fmla="val 86492"/>
              <a:gd name="adj2" fmla="val -34362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2262866" y="5085184"/>
            <a:ext cx="1692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prstClr val="black"/>
                </a:solidFill>
              </a:rPr>
              <a:t>Vedä leukaa hieman taaksepäin siten, että niska pitenee</a:t>
            </a:r>
          </a:p>
        </p:txBody>
      </p:sp>
    </p:spTree>
    <p:extLst>
      <p:ext uri="{BB962C8B-B14F-4D97-AF65-F5344CB8AC3E}">
        <p14:creationId xmlns:p14="http://schemas.microsoft.com/office/powerpoint/2010/main" val="31427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6"/>
                </a:solidFill>
              </a:rPr>
              <a:t>Pohdi!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Mitkä asiat omassa ammatissasi aiheuttavat eniten kuormitusta?</a:t>
            </a:r>
          </a:p>
          <a:p>
            <a:r>
              <a:rPr lang="fi-FI" dirty="0"/>
              <a:t>Kuinka huomioit nämä kuormitustekijät työpäivän aikana? Entä vapaa-ajalla?</a:t>
            </a:r>
          </a:p>
          <a:p>
            <a:endParaRPr lang="fi-FI" dirty="0"/>
          </a:p>
        </p:txBody>
      </p:sp>
      <p:pic>
        <p:nvPicPr>
          <p:cNvPr id="5" name="Picture 4" descr="kolmio foote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164" y="6407562"/>
            <a:ext cx="469392" cy="46939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59" y="3195168"/>
            <a:ext cx="73469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0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072512" y="188640"/>
            <a:ext cx="8229600" cy="1143000"/>
          </a:xfrm>
        </p:spPr>
        <p:txBody>
          <a:bodyPr/>
          <a:lstStyle/>
          <a:p>
            <a:r>
              <a:rPr lang="fi-FI" b="1" dirty="0">
                <a:solidFill>
                  <a:schemeClr val="accent6"/>
                </a:solidFill>
              </a:rPr>
              <a:t>Aloita oikaisemalla ryhti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>
          <a:xfrm>
            <a:off x="7464152" y="1600201"/>
            <a:ext cx="2746648" cy="4525963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5" name="Picture 4" descr="kolmio foote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164" y="6407562"/>
            <a:ext cx="469392" cy="469392"/>
          </a:xfrm>
          <a:prstGeom prst="rect">
            <a:avLst/>
          </a:prstGeom>
        </p:spPr>
      </p:pic>
      <p:pic>
        <p:nvPicPr>
          <p:cNvPr id="9" name="Picture 2" descr="F:\Kuvat muokattavaksi Tupulle\nettikuvat\Ryhtikuvat-A-3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99" y="1556792"/>
            <a:ext cx="331402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Kuvaselitepilvi 1"/>
          <p:cNvSpPr/>
          <p:nvPr/>
        </p:nvSpPr>
        <p:spPr>
          <a:xfrm>
            <a:off x="1775520" y="1200912"/>
            <a:ext cx="1944216" cy="1224136"/>
          </a:xfrm>
          <a:prstGeom prst="cloudCallout">
            <a:avLst>
              <a:gd name="adj1" fmla="val 74700"/>
              <a:gd name="adj2" fmla="val 36706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045381" y="1443648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prstClr val="black"/>
                </a:solidFill>
              </a:rPr>
              <a:t>Pidä paino molemmilla jaloilla</a:t>
            </a:r>
          </a:p>
        </p:txBody>
      </p:sp>
      <p:sp>
        <p:nvSpPr>
          <p:cNvPr id="10" name="Kuvaselitepilvi 9"/>
          <p:cNvSpPr/>
          <p:nvPr/>
        </p:nvSpPr>
        <p:spPr>
          <a:xfrm>
            <a:off x="4353535" y="1520280"/>
            <a:ext cx="2018519" cy="1584176"/>
          </a:xfrm>
          <a:prstGeom prst="cloudCallout">
            <a:avLst>
              <a:gd name="adj1" fmla="val 64452"/>
              <a:gd name="adj2" fmla="val 4217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4531643" y="1871827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prstClr val="black"/>
                </a:solidFill>
              </a:rPr>
              <a:t>Aktivoi keskivartalon lihakset selän tueksi: vedä napaa kohti selkärankaa</a:t>
            </a:r>
          </a:p>
        </p:txBody>
      </p:sp>
      <p:sp>
        <p:nvSpPr>
          <p:cNvPr id="12" name="Kuvaselitepilvi 11"/>
          <p:cNvSpPr/>
          <p:nvPr/>
        </p:nvSpPr>
        <p:spPr>
          <a:xfrm>
            <a:off x="1991544" y="2712740"/>
            <a:ext cx="1872208" cy="1512168"/>
          </a:xfrm>
          <a:prstGeom prst="cloudCallout">
            <a:avLst>
              <a:gd name="adj1" fmla="val 89059"/>
              <a:gd name="adj2" fmla="val 2030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2171564" y="2991771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prstClr val="black"/>
                </a:solidFill>
              </a:rPr>
              <a:t>Käännä lantio pystyyn, jotta alaselkä ei ole notkolla</a:t>
            </a:r>
          </a:p>
        </p:txBody>
      </p:sp>
      <p:sp>
        <p:nvSpPr>
          <p:cNvPr id="14" name="Kuvaselitepilvi 13"/>
          <p:cNvSpPr/>
          <p:nvPr/>
        </p:nvSpPr>
        <p:spPr>
          <a:xfrm>
            <a:off x="4587415" y="3501008"/>
            <a:ext cx="1836204" cy="1656184"/>
          </a:xfrm>
          <a:prstGeom prst="cloudCallout">
            <a:avLst>
              <a:gd name="adj1" fmla="val 75270"/>
              <a:gd name="adj2" fmla="val -22325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4749181" y="3708609"/>
            <a:ext cx="15106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prstClr val="black"/>
                </a:solidFill>
              </a:rPr>
              <a:t>Pyöräyttele hartioita pari kertaa ja aseta hartiat korvien alapuolelle</a:t>
            </a:r>
          </a:p>
        </p:txBody>
      </p:sp>
      <p:sp>
        <p:nvSpPr>
          <p:cNvPr id="16" name="Kuvaselitepilvi 15"/>
          <p:cNvSpPr/>
          <p:nvPr/>
        </p:nvSpPr>
        <p:spPr>
          <a:xfrm>
            <a:off x="2095343" y="4725144"/>
            <a:ext cx="2027235" cy="1584176"/>
          </a:xfrm>
          <a:prstGeom prst="cloudCallout">
            <a:avLst>
              <a:gd name="adj1" fmla="val 86492"/>
              <a:gd name="adj2" fmla="val -34362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2262866" y="5085184"/>
            <a:ext cx="1692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prstClr val="black"/>
                </a:solidFill>
              </a:rPr>
              <a:t>Vedä leukaa hieman taaksepäin siten, että niska pitenee</a:t>
            </a:r>
          </a:p>
        </p:txBody>
      </p:sp>
    </p:spTree>
    <p:extLst>
      <p:ext uri="{BB962C8B-B14F-4D97-AF65-F5344CB8AC3E}">
        <p14:creationId xmlns:p14="http://schemas.microsoft.com/office/powerpoint/2010/main" val="6507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6"/>
                </a:solidFill>
              </a:rPr>
              <a:t>Nosta oikein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1324744"/>
          </a:xfrm>
        </p:spPr>
        <p:txBody>
          <a:bodyPr>
            <a:normAutofit/>
          </a:bodyPr>
          <a:lstStyle/>
          <a:p>
            <a:r>
              <a:rPr lang="fi-FI" dirty="0"/>
              <a:t>Käytä jalkoja! </a:t>
            </a:r>
          </a:p>
          <a:p>
            <a:r>
              <a:rPr lang="fi-FI" dirty="0"/>
              <a:t>Toinen jalka on hieman edempänä.</a:t>
            </a:r>
          </a:p>
          <a:p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Aktivoi vatsalihakset töihin.</a:t>
            </a:r>
          </a:p>
          <a:p>
            <a:pPr lvl="0"/>
            <a:r>
              <a:rPr lang="fi-FI" dirty="0"/>
              <a:t>Ole lähellä nostettavaa taakkaa.</a:t>
            </a:r>
          </a:p>
          <a:p>
            <a:pPr lvl="0"/>
            <a:r>
              <a:rPr lang="fi-FI" dirty="0"/>
              <a:t>Älä nosta liian raskaita taakkoja yksin. </a:t>
            </a:r>
          </a:p>
          <a:p>
            <a:pPr lvl="0"/>
            <a:r>
              <a:rPr lang="fi-FI" dirty="0"/>
              <a:t>Katso videolta, kuinka </a:t>
            </a:r>
            <a:r>
              <a:rPr lang="fi-FI" dirty="0" smtClean="0"/>
              <a:t>jääkiekkoilijoiden </a:t>
            </a:r>
            <a:r>
              <a:rPr lang="fi-FI" dirty="0"/>
              <a:t>voimavalmentaja opettaa nostamaan autonrenkaat </a:t>
            </a: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www.youtube.com/watch?v=zr692psFFgw</a:t>
            </a:r>
            <a:endParaRPr lang="fi-FI" dirty="0"/>
          </a:p>
        </p:txBody>
      </p:sp>
      <p:pic>
        <p:nvPicPr>
          <p:cNvPr id="5" name="Picture 4" descr="kolmio foo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164" y="6407562"/>
            <a:ext cx="469392" cy="469392"/>
          </a:xfrm>
          <a:prstGeom prst="rect">
            <a:avLst/>
          </a:prstGeom>
        </p:spPr>
      </p:pic>
      <p:pic>
        <p:nvPicPr>
          <p:cNvPr id="9" name="Sisällön paikkamerkki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68" y="3019772"/>
            <a:ext cx="1905000" cy="2857500"/>
          </a:xfrm>
          <a:prstGeom prst="rect">
            <a:avLst/>
          </a:prstGeom>
        </p:spPr>
      </p:pic>
      <p:pic>
        <p:nvPicPr>
          <p:cNvPr id="10" name="Picture 2" descr="F:\Kuvat muokattavaksi Tupulle\nettikuvat\TEKO-aatikon-nosto-2-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024" y="3019772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2"/>
          <p:cNvSpPr txBox="1">
            <a:spLocks/>
          </p:cNvSpPr>
          <p:nvPr/>
        </p:nvSpPr>
        <p:spPr>
          <a:xfrm>
            <a:off x="1985554" y="162632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fi-FI"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fi-FI"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fi-FI"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fi-FI"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fi-FI"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fi-FI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mtClean="0"/>
              <a:t>Ota kuva tai pyydä kaveriasi ottamaan puhelimellasi kuva työasennostasi ammatillesi tyypillisessä työtehtävässä.</a:t>
            </a:r>
          </a:p>
          <a:p>
            <a:r>
              <a:rPr lang="fi-FI" smtClean="0"/>
              <a:t>Arvioi omaa työasentoasi:</a:t>
            </a:r>
          </a:p>
          <a:p>
            <a:pPr lvl="1"/>
            <a:r>
              <a:rPr lang="fi-FI" smtClean="0"/>
              <a:t>Onko työasento kunnossa?</a:t>
            </a:r>
          </a:p>
          <a:p>
            <a:pPr lvl="1"/>
            <a:r>
              <a:rPr lang="fi-FI" smtClean="0"/>
              <a:t>Miten työpisteesi </a:t>
            </a:r>
          </a:p>
          <a:p>
            <a:pPr marL="457200" lvl="1" indent="0">
              <a:buFont typeface="Arial" pitchFamily="34" charset="0"/>
              <a:buNone/>
            </a:pPr>
            <a:r>
              <a:rPr lang="fi-FI" smtClean="0"/>
              <a:t>    ergonomiaa voisi parantaa?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38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alt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Terveyteenkin voi sairastua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alt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Terveysterrorismi</a:t>
            </a:r>
          </a:p>
          <a:p>
            <a:pPr lvl="1" eaLnBrk="1" hangingPunct="1">
              <a:defRPr/>
            </a:pPr>
            <a:r>
              <a:rPr lang="fi-FI" alt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Kieltää elämän nautinnot</a:t>
            </a:r>
          </a:p>
          <a:p>
            <a:pPr>
              <a:defRPr/>
            </a:pPr>
            <a:endParaRPr lang="fi-FI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40038"/>
            <a:ext cx="3797300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840038"/>
            <a:ext cx="536416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5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6"/>
                </a:solidFill>
              </a:rPr>
              <a:t>Pohdi!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Mitkä asiat omassa ammatissasi aiheuttavat eniten kuormitusta?</a:t>
            </a:r>
          </a:p>
          <a:p>
            <a:r>
              <a:rPr lang="fi-FI" dirty="0"/>
              <a:t>Kuinka huomioit nämä kuormitustekijät työpäivän aikana? Entä vapaa-ajalla</a:t>
            </a:r>
            <a:r>
              <a:rPr lang="fi-FI" dirty="0" smtClean="0"/>
              <a:t>?</a:t>
            </a:r>
          </a:p>
          <a:p>
            <a:r>
              <a:rPr lang="fi-FI" dirty="0" smtClean="0"/>
              <a:t>Tehtävä ryhtikartoitus / </a:t>
            </a:r>
            <a:r>
              <a:rPr lang="fi-FI" smtClean="0"/>
              <a:t>arkiliikuntatottumukset tehtävälomake </a:t>
            </a:r>
            <a:endParaRPr lang="fi-FI" dirty="0"/>
          </a:p>
          <a:p>
            <a:endParaRPr lang="fi-FI" dirty="0"/>
          </a:p>
        </p:txBody>
      </p:sp>
      <p:pic>
        <p:nvPicPr>
          <p:cNvPr id="5" name="Picture 4" descr="kolmio foote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164" y="6407562"/>
            <a:ext cx="469392" cy="46939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2" y="4005065"/>
            <a:ext cx="73469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0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Toimiva työterveyshuolto terveyden edistäjänä </a:t>
            </a:r>
            <a:endParaRPr lang="fi-FI" dirty="0"/>
          </a:p>
        </p:txBody>
      </p:sp>
      <p:sp>
        <p:nvSpPr>
          <p:cNvPr id="4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Sairauksien ehkäisy ja hoito</a:t>
            </a:r>
          </a:p>
          <a:p>
            <a:r>
              <a:rPr lang="fi-FI" dirty="0" smtClean="0"/>
              <a:t>Määräaikais – ja ikäkausitarkastukset</a:t>
            </a:r>
          </a:p>
          <a:p>
            <a:r>
              <a:rPr lang="fi-FI" dirty="0" smtClean="0"/>
              <a:t>Erilaiset kartoitukset ja kyselyt</a:t>
            </a:r>
          </a:p>
          <a:p>
            <a:r>
              <a:rPr lang="fi-FI" dirty="0" smtClean="0"/>
              <a:t>Konsultaatio</a:t>
            </a:r>
          </a:p>
          <a:p>
            <a:r>
              <a:rPr lang="fi-FI" dirty="0" smtClean="0"/>
              <a:t>Kuntoutus 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MITÄ TYKY TOIMINTAA YRITYKSESSÄNNE ON ?</a:t>
            </a:r>
          </a:p>
          <a:p>
            <a:r>
              <a:rPr lang="fi-FI" dirty="0" smtClean="0"/>
              <a:t>Voisiko jotain lisätä ja parantaa ?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703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uvahaun tulos haulle TYÖNIMU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6" r="2440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02" y="101065"/>
            <a:ext cx="4889210" cy="67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alt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Mainonta herättää mielikuvia</a:t>
            </a:r>
            <a:endParaRPr lang="fi-F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94014" y="1827213"/>
            <a:ext cx="7666037" cy="4114800"/>
          </a:xfrm>
        </p:spPr>
        <p:txBody>
          <a:bodyPr/>
          <a:lstStyle/>
          <a:p>
            <a:pPr eaLnBrk="1" hangingPunct="1">
              <a:defRPr/>
            </a:pPr>
            <a:r>
              <a:rPr lang="fi-FI" altLang="fi-F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Mainokset ja kampanjat ovat kuvallista viestintää</a:t>
            </a:r>
          </a:p>
          <a:p>
            <a:pPr eaLnBrk="1" hangingPunct="1">
              <a:defRPr/>
            </a:pPr>
            <a:r>
              <a:rPr lang="fi-FI" altLang="fi-F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Mainosten kuvan koko, rajaaminen, sommittelu, kuvakulma, valaistus ja värit tarkkaan harkittuja</a:t>
            </a:r>
          </a:p>
          <a:p>
            <a:pPr eaLnBrk="1" hangingPunct="1">
              <a:defRPr/>
            </a:pPr>
            <a:r>
              <a:rPr lang="fi-FI" altLang="fi-F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Vetoaa tietoon, tunteisiin ja toimintaan</a:t>
            </a:r>
          </a:p>
          <a:p>
            <a:pPr>
              <a:defRPr/>
            </a:pPr>
            <a:endParaRPr lang="fi-FI" dirty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" y="3982676"/>
            <a:ext cx="334803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i 3"/>
          <p:cNvSpPr/>
          <p:nvPr/>
        </p:nvSpPr>
        <p:spPr>
          <a:xfrm>
            <a:off x="5538652" y="3732533"/>
            <a:ext cx="5355771" cy="2666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Terveystiede ja media ?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1252538"/>
            <a:ext cx="9244603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24275" y="207964"/>
            <a:ext cx="6421438" cy="763587"/>
          </a:xfrm>
        </p:spPr>
        <p:txBody>
          <a:bodyPr/>
          <a:lstStyle/>
          <a:p>
            <a:pPr eaLnBrk="1" hangingPunct="1"/>
            <a:r>
              <a:rPr lang="fi-FI" altLang="fi-FI" sz="3600" b="1" dirty="0">
                <a:solidFill>
                  <a:srgbClr val="00A7B8"/>
                </a:solidFill>
                <a:latin typeface="Cambria" panose="02040503050406030204" pitchFamily="18" charset="0"/>
              </a:rPr>
              <a:t>Tutki kuvaa</a:t>
            </a:r>
          </a:p>
        </p:txBody>
      </p:sp>
      <p:sp>
        <p:nvSpPr>
          <p:cNvPr id="5" name="Suorakulmio 4"/>
          <p:cNvSpPr/>
          <p:nvPr/>
        </p:nvSpPr>
        <p:spPr>
          <a:xfrm>
            <a:off x="7688491" y="56947"/>
            <a:ext cx="4503509" cy="1829207"/>
          </a:xfrm>
          <a:prstGeom prst="rect">
            <a:avLst/>
          </a:prstGeom>
          <a:solidFill>
            <a:srgbClr val="01A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dirty="0">
                <a:latin typeface="Cambria" panose="02040503050406030204" pitchFamily="18" charset="0"/>
              </a:rPr>
              <a:t>Mitä a. terveyttä edistäviä b. terveyttä haittaavia asioita kuvassa on?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117566" y="5444174"/>
            <a:ext cx="4566422" cy="1326515"/>
          </a:xfrm>
          <a:prstGeom prst="rect">
            <a:avLst/>
          </a:prstGeom>
          <a:solidFill>
            <a:srgbClr val="01A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dirty="0">
                <a:latin typeface="Cambria" panose="02040503050406030204" pitchFamily="18" charset="0"/>
              </a:rPr>
              <a:t>Miten kuvassa tulee esiin a. fyysinen b. psyykkinen c. sosiaalinen terveys?</a:t>
            </a:r>
          </a:p>
        </p:txBody>
      </p:sp>
      <p:sp>
        <p:nvSpPr>
          <p:cNvPr id="6150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638300" y="640556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2667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5211" y="143691"/>
            <a:ext cx="9792789" cy="1456509"/>
          </a:xfrm>
        </p:spPr>
        <p:txBody>
          <a:bodyPr/>
          <a:lstStyle/>
          <a:p>
            <a:r>
              <a:rPr lang="fi-FI" dirty="0" smtClean="0"/>
              <a:t>Työhyvinvoinnin ja työkyvyn ylläpitäminen  2 </a:t>
            </a:r>
            <a:r>
              <a:rPr lang="fi-FI" dirty="0" err="1" smtClean="0"/>
              <a:t>osp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9714" y="1600200"/>
            <a:ext cx="9688286" cy="45720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fi-FI" dirty="0" smtClean="0"/>
              <a:t>Sisältö </a:t>
            </a:r>
          </a:p>
          <a:p>
            <a:pPr marL="45720" indent="0">
              <a:buNone/>
            </a:pPr>
            <a:r>
              <a:rPr lang="fi-FI" dirty="0" smtClean="0"/>
              <a:t>Tavoitteet</a:t>
            </a:r>
          </a:p>
          <a:p>
            <a:pPr marL="45720" indent="0">
              <a:buNone/>
            </a:pPr>
            <a:r>
              <a:rPr lang="fi-FI" dirty="0" smtClean="0"/>
              <a:t>Opiskelija osaa</a:t>
            </a:r>
          </a:p>
          <a:p>
            <a:r>
              <a:rPr lang="fi-FI" dirty="0" smtClean="0"/>
              <a:t>Huolehtia terveydestään ja toimintakyvystään</a:t>
            </a:r>
          </a:p>
          <a:p>
            <a:r>
              <a:rPr lang="fi-FI" dirty="0" smtClean="0"/>
              <a:t>Arvioida toimintaympäristönsä ja toimintansa turvallisuutta ja terveellisyyttä</a:t>
            </a:r>
          </a:p>
          <a:p>
            <a:r>
              <a:rPr lang="fi-FI" dirty="0" smtClean="0"/>
              <a:t>Edistää liikunnan avulla opiskelu-ja työkykyään sekä hyvinvointiaan</a:t>
            </a:r>
          </a:p>
          <a:p>
            <a:r>
              <a:rPr lang="fi-FI" dirty="0" smtClean="0"/>
              <a:t>Ehkäistä tapaturmien syntymistä ja antaa ensiapua</a:t>
            </a:r>
          </a:p>
          <a:p>
            <a:endParaRPr lang="fi-FI" dirty="0"/>
          </a:p>
          <a:p>
            <a:r>
              <a:rPr lang="fi-FI" dirty="0" smtClean="0"/>
              <a:t>Osaamista arvioidaan 1 ) oman hyvinvointisuunnitelman </a:t>
            </a:r>
            <a:r>
              <a:rPr lang="fi-FI" dirty="0" err="1" smtClean="0"/>
              <a:t>laaatiminen</a:t>
            </a:r>
            <a:r>
              <a:rPr lang="fi-FI" dirty="0" smtClean="0"/>
              <a:t> 2 ) Tentti 3 ) osallistuminen liikuntaan ja tunneille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4286" y="372062"/>
            <a:ext cx="9144000" cy="1143000"/>
          </a:xfrm>
        </p:spPr>
        <p:txBody>
          <a:bodyPr/>
          <a:lstStyle/>
          <a:p>
            <a:r>
              <a:rPr lang="fi-FI" dirty="0" smtClean="0"/>
              <a:t>Muuttunut työelämä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532" y="1740626"/>
            <a:ext cx="9144000" cy="445770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700"/>
              </a:spcBef>
              <a:buClr>
                <a:srgbClr val="FFCC00"/>
              </a:buClr>
              <a:buSzPct val="75000"/>
              <a:buNone/>
              <a:defRPr/>
            </a:pPr>
            <a:r>
              <a:rPr lang="fi-FI" altLang="fi-FI" dirty="0"/>
              <a:t>Maataloustyö ja teollisuustyö vähentyneet, palvelualojen työ ja tietotyö lisääntyneet.</a:t>
            </a:r>
          </a:p>
          <a:p>
            <a:pPr>
              <a:spcBef>
                <a:spcPts val="7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fi-FI" altLang="fi-FI" dirty="0"/>
              <a:t>Enemmistö naisista nykyään työelämässä.</a:t>
            </a:r>
          </a:p>
          <a:p>
            <a:pPr>
              <a:spcBef>
                <a:spcPts val="7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fi-FI" altLang="fi-FI" dirty="0"/>
              <a:t>Työaika lyhentynyt.</a:t>
            </a:r>
          </a:p>
          <a:p>
            <a:pPr>
              <a:spcBef>
                <a:spcPts val="7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fi-FI" altLang="fi-FI" dirty="0"/>
              <a:t>Tietotekniikka kehittynyt.</a:t>
            </a:r>
          </a:p>
          <a:p>
            <a:pPr>
              <a:spcBef>
                <a:spcPts val="7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fi-FI" altLang="fi-FI" dirty="0"/>
              <a:t>Kansainvälisyys lisääntynyt.</a:t>
            </a:r>
          </a:p>
          <a:p>
            <a:pPr>
              <a:spcBef>
                <a:spcPts val="7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fi-FI" altLang="fi-FI" dirty="0"/>
              <a:t>Uudet työnteon muodot; etätyö, </a:t>
            </a:r>
            <a:r>
              <a:rPr lang="fi-FI" altLang="fi-FI" dirty="0" err="1"/>
              <a:t>epätyypilliset</a:t>
            </a:r>
            <a:r>
              <a:rPr lang="fi-FI" altLang="fi-FI" dirty="0"/>
              <a:t> työsuhteet, määräaikaiset työt.</a:t>
            </a:r>
          </a:p>
          <a:p>
            <a:pPr>
              <a:spcBef>
                <a:spcPts val="7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"/>
              <a:defRPr/>
            </a:pPr>
            <a:r>
              <a:rPr lang="fi-FI" altLang="fi-FI" dirty="0"/>
              <a:t>Työn jatkuva muutos – osaamisen päivittämisen vaatimus.</a:t>
            </a:r>
          </a:p>
          <a:p>
            <a:pPr>
              <a:buClr>
                <a:srgbClr val="FFCC00"/>
              </a:buClr>
              <a:buSzPct val="75000"/>
              <a:buFont typeface="Wingdings" panose="05000000000000000000" pitchFamily="2" charset="2"/>
              <a:buChar char=""/>
            </a:pPr>
            <a:r>
              <a:rPr lang="fi-FI" altLang="fi-FI" dirty="0"/>
              <a:t>Ikäpyramidi muuttuu tasaisemmaksi, iäkkäiden osuus kasvaa</a:t>
            </a:r>
            <a:r>
              <a:rPr lang="fi-FI" altLang="fi-FI" dirty="0" smtClean="0"/>
              <a:t>.</a:t>
            </a:r>
            <a:endParaRPr lang="fi-FI" altLang="fi-FI" dirty="0"/>
          </a:p>
          <a:p>
            <a:pPr>
              <a:buClr>
                <a:srgbClr val="FFCC00"/>
              </a:buClr>
              <a:buSzPct val="75000"/>
              <a:buFont typeface="Wingdings" panose="05000000000000000000" pitchFamily="2" charset="2"/>
              <a:buChar char=""/>
            </a:pPr>
            <a:r>
              <a:rPr lang="fi-FI" altLang="fi-FI" dirty="0"/>
              <a:t>Eläkkeensaajien ja vanhusten osuus kasvaa, samalla työikäisten määrä </a:t>
            </a:r>
            <a:r>
              <a:rPr lang="fi-FI" altLang="fi-FI" dirty="0" smtClean="0"/>
              <a:t>vähenee</a:t>
            </a:r>
            <a:endParaRPr lang="fi-FI" altLang="fi-FI" dirty="0"/>
          </a:p>
          <a:p>
            <a:pPr>
              <a:buClr>
                <a:srgbClr val="FFCC00"/>
              </a:buClr>
              <a:buSzPct val="75000"/>
              <a:buFont typeface="Wingdings" panose="05000000000000000000" pitchFamily="2" charset="2"/>
              <a:buChar char=""/>
            </a:pPr>
            <a:r>
              <a:rPr lang="fi-FI" altLang="fi-FI" dirty="0"/>
              <a:t>Paineita eläkejärjestelmälle</a:t>
            </a:r>
            <a:endParaRPr lang="fi-FI" dirty="0"/>
          </a:p>
        </p:txBody>
      </p:sp>
      <p:sp>
        <p:nvSpPr>
          <p:cNvPr id="4" name="Ellipsi 3"/>
          <p:cNvSpPr/>
          <p:nvPr/>
        </p:nvSpPr>
        <p:spPr>
          <a:xfrm>
            <a:off x="8255726" y="146497"/>
            <a:ext cx="3798899" cy="3380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Mikä on omalla alalla muuttunut ? / Omissa terveys ja liikuntatottumuksissa muuttunut ?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82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Suomalaisten työurat </a:t>
            </a:r>
            <a:endParaRPr lang="fi-FI" dirty="0"/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/>
              <a:t>Ennen 1990-luvun lamaa sekä naiset että miehet aloittivat työuransa keskimäärin 19-vuotiaina, mutta lamavaihe nosti aloittamisikää jopa 6–7 vuodella. 1990-luvun jälkipuoliskolla keskimääräinen työhönmenoikä nousi 22 </a:t>
            </a:r>
            <a:r>
              <a:rPr lang="fi-FI" dirty="0" smtClean="0"/>
              <a:t>ikävuoteen</a:t>
            </a:r>
          </a:p>
          <a:p>
            <a:endParaRPr lang="fi-FI" dirty="0" smtClean="0"/>
          </a:p>
          <a:p>
            <a:r>
              <a:rPr lang="fi-FI" dirty="0"/>
              <a:t>Työeläkkeelle siirrytään Suomessa keskimäärin 60,9-vuotiaana, Saksassa 62,4-vuotiaana, Italiassa 60,4-vuotiaana, Puolassa 59,3-vuotiaana ja EU:ssa keskimäärin 61,5-vuotiaana.</a:t>
            </a:r>
          </a:p>
        </p:txBody>
      </p:sp>
    </p:spTree>
    <p:extLst>
      <p:ext uri="{BB962C8B-B14F-4D97-AF65-F5344CB8AC3E}">
        <p14:creationId xmlns:p14="http://schemas.microsoft.com/office/powerpoint/2010/main" val="28843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734096" y="457200"/>
            <a:ext cx="9933904" cy="5715000"/>
          </a:xfrm>
        </p:spPr>
        <p:txBody>
          <a:bodyPr>
            <a:normAutofit fontScale="55000" lnSpcReduction="20000"/>
          </a:bodyPr>
          <a:lstStyle/>
          <a:p>
            <a:endParaRPr lang="fi-FI" dirty="0"/>
          </a:p>
          <a:p>
            <a:pPr marL="45720" indent="0">
              <a:buNone/>
            </a:pPr>
            <a:r>
              <a:rPr lang="fi-FI" sz="3400" b="1" dirty="0"/>
              <a:t>Työolobarometri 2016; ennakkotieto</a:t>
            </a:r>
            <a:endParaRPr lang="fi-FI" sz="3400" dirty="0"/>
          </a:p>
          <a:p>
            <a:r>
              <a:rPr lang="fi-FI" sz="3400" dirty="0"/>
              <a:t>Plussaa</a:t>
            </a:r>
          </a:p>
          <a:p>
            <a:pPr lvl="1"/>
            <a:r>
              <a:rPr lang="fi-FI" sz="3400" dirty="0"/>
              <a:t>Avoimuus on lisääntynyt ja tiedonsaanti on parantunut </a:t>
            </a:r>
          </a:p>
          <a:p>
            <a:pPr lvl="1"/>
            <a:r>
              <a:rPr lang="fi-FI" sz="3400" dirty="0"/>
              <a:t>Työntekijöitä kohdellaan myös entistä tasapuolisemmin</a:t>
            </a:r>
          </a:p>
          <a:p>
            <a:pPr lvl="1"/>
            <a:r>
              <a:rPr lang="fi-FI" sz="3400" dirty="0"/>
              <a:t>Työssä oppiminen vahvaa ja koulutuspäivien määrä </a:t>
            </a:r>
            <a:r>
              <a:rPr lang="fi-FI" sz="3400" dirty="0" smtClean="0"/>
              <a:t>kasvanut</a:t>
            </a:r>
          </a:p>
          <a:p>
            <a:pPr marL="365760" lvl="1" indent="0">
              <a:buNone/>
            </a:pPr>
            <a:endParaRPr lang="fi-FI" sz="3400" dirty="0" smtClean="0"/>
          </a:p>
          <a:p>
            <a:pPr marL="365760" lvl="1" indent="0">
              <a:buNone/>
            </a:pPr>
            <a:r>
              <a:rPr lang="fi-FI" sz="3400" dirty="0" smtClean="0"/>
              <a:t>Miinusta</a:t>
            </a:r>
            <a:endParaRPr lang="fi-FI" sz="3400" dirty="0"/>
          </a:p>
          <a:p>
            <a:pPr lvl="1"/>
            <a:r>
              <a:rPr lang="fi-FI" sz="3400" dirty="0"/>
              <a:t>Yli 50 % kokee työpaikallaan olevan kiusaamista tai henkistä väkivaltaa</a:t>
            </a:r>
          </a:p>
          <a:p>
            <a:pPr lvl="1"/>
            <a:r>
              <a:rPr lang="fi-FI" sz="3400" dirty="0"/>
              <a:t>Fyysisen väkivallan uhan kokeminen lisääntynyt</a:t>
            </a:r>
          </a:p>
          <a:p>
            <a:pPr lvl="1"/>
            <a:r>
              <a:rPr lang="fi-FI" sz="3400" dirty="0"/>
              <a:t>Kokemuksen työn autonomisuudesta </a:t>
            </a:r>
            <a:r>
              <a:rPr lang="fi-FI" sz="3400" dirty="0" smtClean="0"/>
              <a:t>heikentyneet</a:t>
            </a:r>
            <a:endParaRPr lang="fi-FI" sz="3400" dirty="0"/>
          </a:p>
          <a:p>
            <a:r>
              <a:rPr lang="fi-FI" sz="3400" dirty="0"/>
              <a:t>Lisääntynyt</a:t>
            </a:r>
          </a:p>
          <a:p>
            <a:pPr lvl="1"/>
            <a:r>
              <a:rPr lang="fi-FI" sz="3400" dirty="0" err="1"/>
              <a:t>Somen</a:t>
            </a:r>
            <a:r>
              <a:rPr lang="fi-FI" sz="3400" dirty="0"/>
              <a:t>, sähköisten työtilojen ja pikaviestimien käyttö </a:t>
            </a:r>
          </a:p>
          <a:p>
            <a:pPr lvl="1"/>
            <a:r>
              <a:rPr lang="fi-FI" sz="3400" dirty="0"/>
              <a:t>Etätyön tekeminen </a:t>
            </a:r>
          </a:p>
          <a:p>
            <a:r>
              <a:rPr lang="fi-FI" sz="3400" dirty="0"/>
              <a:t>Uutta 2016 </a:t>
            </a:r>
          </a:p>
          <a:p>
            <a:pPr lvl="1"/>
            <a:r>
              <a:rPr lang="fi-FI" sz="3400" dirty="0"/>
              <a:t>joka kuudennen vastaajan työtehtäviä on jossain määrin automatisoitu</a:t>
            </a:r>
          </a:p>
          <a:p>
            <a:pPr lvl="1"/>
            <a:r>
              <a:rPr lang="fi-FI" sz="3400" dirty="0"/>
              <a:t>13 % hoitaa työasioita korvauksetta vapaa-ajalla viikoittain tai päivittäin</a:t>
            </a:r>
          </a:p>
        </p:txBody>
      </p:sp>
    </p:spTree>
    <p:extLst>
      <p:ext uri="{BB962C8B-B14F-4D97-AF65-F5344CB8AC3E}">
        <p14:creationId xmlns:p14="http://schemas.microsoft.com/office/powerpoint/2010/main" val="24722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Terveys- ja kuntoiluesitys (laajakuva)</Template>
  <TotalTime>0</TotalTime>
  <Words>909</Words>
  <Application>Microsoft Office PowerPoint</Application>
  <PresentationFormat>Laajakuva</PresentationFormat>
  <Paragraphs>165</Paragraphs>
  <Slides>32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Tahoma</vt:lpstr>
      <vt:lpstr>Wingdings</vt:lpstr>
      <vt:lpstr>Health Fitness 16x9</vt:lpstr>
      <vt:lpstr>Työkyvyn ja hyvinvoinnin ylläpitäminen 2 osp</vt:lpstr>
      <vt:lpstr>Terveyden määrittelyä</vt:lpstr>
      <vt:lpstr>Terveyteenkin voi sairastua</vt:lpstr>
      <vt:lpstr>Mainonta herättää mielikuvia</vt:lpstr>
      <vt:lpstr>Tutki kuvaa</vt:lpstr>
      <vt:lpstr>Työhyvinvoinnin ja työkyvyn ylläpitäminen  2 osp</vt:lpstr>
      <vt:lpstr>Muuttunut työelämä </vt:lpstr>
      <vt:lpstr>Suomalaisten työurat </vt:lpstr>
      <vt:lpstr>PowerPoint-esitys</vt:lpstr>
      <vt:lpstr>PowerPoint-esitys</vt:lpstr>
      <vt:lpstr>Liikunta &amp; TYÖKYKY – TIESITKÖ </vt:lpstr>
      <vt:lpstr>TYÖHYVINVOINTI</vt:lpstr>
      <vt:lpstr>LIIKUNTA &amp; TYÖKYKY </vt:lpstr>
      <vt:lpstr>PowerPoint-esitys</vt:lpstr>
      <vt:lpstr>PowerPoint-esitys</vt:lpstr>
      <vt:lpstr>PowerPoint-esitys</vt:lpstr>
      <vt:lpstr>Työhyvinvointi – ja fyysinen työkyky</vt:lpstr>
      <vt:lpstr>   Tehtävä   1. Kuvaile liikuntatottumuksiasi. Täyttävätkö ne terveysliikunnan kriteerit ?  2. Etsi tietoa sairauksista, joiden ehkäisyssä, kuntoutuksessa ja hoidossa liikunnalla on suuri merkitys  3) Kerro liikunnan vaikutusta luustoon ?  4 ) Kerro liikunnan vaikutuksista aineenvaihduntaan ?  5 ) Mikä on osteoporoosi ? Miten sitä voidaan ehkäistä ?  </vt:lpstr>
      <vt:lpstr>Kestävyysharjoittelu</vt:lpstr>
      <vt:lpstr>Mitä on ergonomia?</vt:lpstr>
      <vt:lpstr>PowerPoint-esitys</vt:lpstr>
      <vt:lpstr>PowerPoint-esitys</vt:lpstr>
      <vt:lpstr>PowerPoint-esitys</vt:lpstr>
      <vt:lpstr>PowerPoint-esitys</vt:lpstr>
      <vt:lpstr>Aloita oikaisemalla ryhti</vt:lpstr>
      <vt:lpstr>Pohdi!</vt:lpstr>
      <vt:lpstr>Aloita oikaisemalla ryhti</vt:lpstr>
      <vt:lpstr>Nosta oikein</vt:lpstr>
      <vt:lpstr>PowerPoint-esitys</vt:lpstr>
      <vt:lpstr>Pohdi!</vt:lpstr>
      <vt:lpstr>Toimiva työterveyshuolto terveyden edistäjänä </vt:lpstr>
      <vt:lpstr>PowerPoint-esitys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2017-03-29T07:24:11Z</dcterms:created>
  <dcterms:modified xsi:type="dcterms:W3CDTF">2018-08-14T07:34:01Z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