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12"/>
  </p:notesMasterIdLst>
  <p:handoutMasterIdLst>
    <p:handoutMasterId r:id="rId13"/>
  </p:handoutMasterIdLst>
  <p:sldIdLst>
    <p:sldId id="274" r:id="rId2"/>
    <p:sldId id="323" r:id="rId3"/>
    <p:sldId id="326" r:id="rId4"/>
    <p:sldId id="325" r:id="rId5"/>
    <p:sldId id="327" r:id="rId6"/>
    <p:sldId id="328" r:id="rId7"/>
    <p:sldId id="329" r:id="rId8"/>
    <p:sldId id="330" r:id="rId9"/>
    <p:sldId id="331" r:id="rId10"/>
    <p:sldId id="322" r:id="rId11"/>
  </p:sldIdLst>
  <p:sldSz cx="9144000" cy="6858000" type="screen4x3"/>
  <p:notesSz cx="6858000" cy="91440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69696"/>
    <a:srgbClr val="C0C0C0"/>
    <a:srgbClr val="FF0000"/>
    <a:srgbClr val="3D7FCF"/>
    <a:srgbClr val="204C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7D63AC8-8B18-4902-9F4C-84F54386D3E9}" type="datetime1">
              <a:rPr lang="fi-FI" altLang="fi-FI"/>
              <a:pPr/>
              <a:t>22.11.2014</a:t>
            </a:fld>
            <a:endParaRPr lang="fi-FI" altLang="fi-FI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E546938-914C-4BE8-9E4D-B0644A17779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9268435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8558BBC-16D7-409A-A5F6-BB0EE442CAB9}" type="datetime1">
              <a:rPr lang="en-US" altLang="fi-FI"/>
              <a:pPr/>
              <a:t>11/22/2014</a:t>
            </a:fld>
            <a:endParaRPr lang="en-US" alt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Click to edit Master text styles</a:t>
            </a:r>
          </a:p>
          <a:p>
            <a:pPr lvl="1"/>
            <a:r>
              <a:rPr lang="fi-FI" altLang="fi-FI" smtClean="0"/>
              <a:t>Second level</a:t>
            </a:r>
          </a:p>
          <a:p>
            <a:pPr lvl="2"/>
            <a:r>
              <a:rPr lang="fi-FI" altLang="fi-FI" smtClean="0"/>
              <a:t>Third level</a:t>
            </a:r>
          </a:p>
          <a:p>
            <a:pPr lvl="3"/>
            <a:r>
              <a:rPr lang="fi-FI" altLang="fi-FI" smtClean="0"/>
              <a:t>Fourth level</a:t>
            </a:r>
          </a:p>
          <a:p>
            <a:pPr lvl="4"/>
            <a:r>
              <a:rPr lang="fi-FI" altLang="fi-FI" smtClean="0"/>
              <a:t>Fifth level</a:t>
            </a:r>
            <a:endParaRPr lang="en-US" altLang="fi-FI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21868A-700B-4AC0-B5C5-3DE7BED33D14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6156915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Johannes\Desktop\e-oppi_esitys_taust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85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Elukka\Documents\eOppi\eOppi_logo_e.png"/>
          <p:cNvPicPr>
            <a:picLocks noChangeAspect="1" noChangeArrowheads="1"/>
          </p:cNvPicPr>
          <p:nvPr userDrawn="1"/>
        </p:nvPicPr>
        <p:blipFill>
          <a:blip r:embed="rId3" cstate="print">
            <a:lum bright="74000" contrast="-8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879725"/>
            <a:ext cx="324167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iruutu 7"/>
          <p:cNvSpPr txBox="1"/>
          <p:nvPr userDrawn="1"/>
        </p:nvSpPr>
        <p:spPr>
          <a:xfrm>
            <a:off x="9525" y="6327775"/>
            <a:ext cx="9144000" cy="3683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i-FI" altLang="fi-FI" sz="1800" b="1">
                <a:solidFill>
                  <a:schemeClr val="bg1"/>
                </a:solidFill>
                <a:latin typeface="Calibri" panose="020F0502020204030204" pitchFamily="34" charset="0"/>
              </a:rPr>
              <a:t>Sähköisen oppimisen edelläkävijä | www.e-oppi.fi</a:t>
            </a:r>
          </a:p>
        </p:txBody>
      </p:sp>
      <p:pic>
        <p:nvPicPr>
          <p:cNvPr id="7" name="Picture 2" descr="C:\Users\Elukka\Documents\eOppi\eOppi_logo008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188" y="168275"/>
            <a:ext cx="2328862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526927"/>
            <a:ext cx="7772400" cy="1470025"/>
          </a:xfrm>
        </p:spPr>
        <p:txBody>
          <a:bodyPr/>
          <a:lstStyle>
            <a:lvl1pPr>
              <a:defRPr b="1">
                <a:solidFill>
                  <a:srgbClr val="3D7FCF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419872" y="3476600"/>
            <a:ext cx="4824536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Muokkaa alaotsikon perustyyliä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29821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4B9F57-6A3B-47D3-8318-31B96808B146}" type="datetime1">
              <a:rPr lang="fi-FI" altLang="fi-FI"/>
              <a:pPr/>
              <a:t>22.11.2014</a:t>
            </a:fld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altLang="fi-FI"/>
              <a:t>Sähköiset oppimateriaalit: miksi?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646578-A4B0-4910-9755-2560AC01A20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178423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947FA8-C4EB-4A96-9F63-5AA077FCDC7B}" type="datetime1">
              <a:rPr lang="fi-FI" altLang="fi-FI"/>
              <a:pPr/>
              <a:t>22.11.2014</a:t>
            </a:fld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altLang="fi-FI"/>
              <a:t>Sähköiset oppimateriaalit: miksi?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0B1A55-C431-48BB-8CF1-204030490A8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99140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Johannes\Desktop\e-oppi_esitys_taust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85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C:\Users\Johannes\e-Oppi\Videot\iPad-mainos\logo_HR_tp_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260350"/>
            <a:ext cx="11017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3D7FCF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000"/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0FB885-637B-46A0-9133-79BA64082A3F}" type="datetime1">
              <a:rPr lang="fi-FI" altLang="fi-FI"/>
              <a:pPr/>
              <a:t>22.11.2014</a:t>
            </a:fld>
            <a:endParaRPr lang="fi-FI" alt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altLang="fi-FI"/>
              <a:t>Sähköiset oppimateriaalit: miksi?</a:t>
            </a: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C0A8B3-6542-4E3D-9C0C-215280FBA25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994063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Johannes\Desktop\e-oppi_esitys_taust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85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Johannes\e-Oppi\Videot\iPad-mainos\logo_HR_tp_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0" y="1706563"/>
            <a:ext cx="314007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tsikko 1"/>
          <p:cNvSpPr txBox="1">
            <a:spLocks/>
          </p:cNvSpPr>
          <p:nvPr userDrawn="1"/>
        </p:nvSpPr>
        <p:spPr>
          <a:xfrm>
            <a:off x="465138" y="4270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i-FI" altLang="fi-FI" sz="4000" b="1">
                <a:solidFill>
                  <a:srgbClr val="3D7FCF"/>
                </a:solidFill>
                <a:latin typeface="Calibri" panose="020F0502020204030204" pitchFamily="34" charset="0"/>
              </a:rPr>
              <a:t>Sähköä oppimiseen!</a:t>
            </a:r>
          </a:p>
        </p:txBody>
      </p:sp>
      <p:sp>
        <p:nvSpPr>
          <p:cNvPr id="5" name="Otsikko 1"/>
          <p:cNvSpPr txBox="1">
            <a:spLocks/>
          </p:cNvSpPr>
          <p:nvPr userDrawn="1"/>
        </p:nvSpPr>
        <p:spPr>
          <a:xfrm>
            <a:off x="468313" y="502285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i-FI" altLang="fi-FI" sz="3400" b="1">
                <a:solidFill>
                  <a:srgbClr val="3D7FCF"/>
                </a:solidFill>
                <a:latin typeface="Calibri" panose="020F0502020204030204" pitchFamily="34" charset="0"/>
              </a:rPr>
              <a:t>www.oppi.fi</a:t>
            </a:r>
          </a:p>
        </p:txBody>
      </p:sp>
    </p:spTree>
    <p:extLst>
      <p:ext uri="{BB962C8B-B14F-4D97-AF65-F5344CB8AC3E}">
        <p14:creationId xmlns:p14="http://schemas.microsoft.com/office/powerpoint/2010/main" val="3768384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4BB9D9-98B4-44C6-8BAB-5198A176EF48}" type="datetime1">
              <a:rPr lang="fi-FI" altLang="fi-FI"/>
              <a:pPr/>
              <a:t>22.11.2014</a:t>
            </a:fld>
            <a:endParaRPr lang="fi-FI" alt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altLang="fi-FI"/>
              <a:t>Sähköiset oppimateriaalit: miksi?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2F4310-9EEF-42AE-AC26-FDB86E9A158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855984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A22218-4E5E-4400-B8E1-48C0A2D83F97}" type="datetime1">
              <a:rPr lang="fi-FI" altLang="fi-FI"/>
              <a:pPr/>
              <a:t>22.11.2014</a:t>
            </a:fld>
            <a:endParaRPr lang="fi-FI" alt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altLang="fi-FI"/>
              <a:t>Sähköiset oppimateriaalit: miksi?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F60C38-822B-4205-91C4-DA2B5EC0745C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985907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8D62FB-EC69-4F82-B6B8-4DEE9BC7DC3B}" type="datetime1">
              <a:rPr lang="fi-FI" altLang="fi-FI"/>
              <a:pPr/>
              <a:t>22.11.2014</a:t>
            </a:fld>
            <a:endParaRPr lang="fi-FI" alt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altLang="fi-FI"/>
              <a:t>Sähköiset oppimateriaalit: miksi?</a:t>
            </a: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A53395-7A66-49A7-BD1D-0CE85B3EACF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33196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B695D9-E71F-44EF-B9F5-F29F04FA7C36}" type="datetime1">
              <a:rPr lang="fi-FI" altLang="fi-FI"/>
              <a:pPr/>
              <a:t>22.11.2014</a:t>
            </a:fld>
            <a:endParaRPr lang="fi-FI" altLang="fi-FI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altLang="fi-FI"/>
              <a:t>Sähköiset oppimateriaalit: miksi?</a:t>
            </a:r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646495-1C2C-4194-BD3D-32DD590623F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864113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11ABD7-B08D-46CC-BCDE-AC9EA9506F81}" type="datetime1">
              <a:rPr lang="fi-FI" altLang="fi-FI"/>
              <a:pPr/>
              <a:t>22.11.2014</a:t>
            </a:fld>
            <a:endParaRPr lang="fi-FI" alt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altLang="fi-FI"/>
              <a:t>Sähköiset oppimateriaalit: miksi?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10FDF9-BDEB-4958-A987-64F77C8358A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12278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DF0099-D5DA-45C3-9871-635C4930335A}" type="datetime1">
              <a:rPr lang="fi-FI" altLang="fi-FI"/>
              <a:pPr/>
              <a:t>22.11.2014</a:t>
            </a:fld>
            <a:endParaRPr lang="fi-FI" alt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altLang="fi-FI"/>
              <a:t>Sähköiset oppimateriaalit: miksi?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F9F93-6A1C-4622-998B-37004626611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972559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FFF"/>
            </a:gs>
            <a:gs pos="78000">
              <a:srgbClr val="FFFFFF"/>
            </a:gs>
            <a:gs pos="100000">
              <a:srgbClr val="C6D9F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perustyyl. napsautt.</a:t>
            </a:r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tekstin perustyylejä napsauttamalla</a:t>
            </a:r>
          </a:p>
          <a:p>
            <a:pPr lvl="1"/>
            <a:r>
              <a:rPr lang="fi-FI" altLang="fi-FI" smtClean="0"/>
              <a:t>toinen taso</a:t>
            </a:r>
          </a:p>
          <a:p>
            <a:pPr lvl="2"/>
            <a:r>
              <a:rPr lang="fi-FI" altLang="fi-FI" smtClean="0"/>
              <a:t>kolmas taso</a:t>
            </a:r>
          </a:p>
          <a:p>
            <a:pPr lvl="3"/>
            <a:r>
              <a:rPr lang="fi-FI" altLang="fi-FI" smtClean="0"/>
              <a:t>neljäs taso</a:t>
            </a:r>
          </a:p>
          <a:p>
            <a:pPr lvl="4"/>
            <a:r>
              <a:rPr lang="fi-FI" altLang="fi-FI" smtClean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AF019BAF-38CA-4781-A5EB-3CAF492D4F4E}" type="datetime1">
              <a:rPr lang="fi-FI" altLang="fi-FI"/>
              <a:pPr/>
              <a:t>22.11.2014</a:t>
            </a:fld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r>
              <a:rPr lang="fi-FI" altLang="fi-FI"/>
              <a:t>Sähköiset oppimateriaalit: miksi?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431708F-E848-4C76-8FCE-8490BFC77BCB}" type="slidenum">
              <a:rPr lang="fi-FI" altLang="fi-FI"/>
              <a:pPr/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hape 275"/>
          <p:cNvSpPr>
            <a:spLocks noGrp="1"/>
          </p:cNvSpPr>
          <p:nvPr>
            <p:ph type="ctrTitle"/>
          </p:nvPr>
        </p:nvSpPr>
        <p:spPr>
          <a:xfrm>
            <a:off x="468313" y="1052513"/>
            <a:ext cx="8229600" cy="1524000"/>
          </a:xfrm>
        </p:spPr>
        <p:txBody>
          <a:bodyPr lIns="91425" tIns="91425" rIns="91425" bIns="91425" anchor="b">
            <a:spAutoFit/>
          </a:bodyPr>
          <a:lstStyle/>
          <a:p>
            <a:pPr eaLnBrk="1" hangingPunct="1"/>
            <a:r>
              <a:rPr lang="fi-FI" altLang="fi-FI" dirty="0" smtClean="0"/>
              <a:t>38</a:t>
            </a:r>
            <a:r>
              <a:rPr lang="fi-FI" altLang="fi-FI" dirty="0"/>
              <a:t>. Erilaisia sähköenergian lähteitä</a:t>
            </a:r>
            <a:endParaRPr lang="fi-FI" altLang="fi-FI" dirty="0" smtClean="0"/>
          </a:p>
        </p:txBody>
      </p:sp>
      <p:sp>
        <p:nvSpPr>
          <p:cNvPr id="30723" name="Rectangle 4"/>
          <p:cNvSpPr>
            <a:spLocks noGrp="1"/>
          </p:cNvSpPr>
          <p:nvPr>
            <p:ph type="subTitle" idx="1"/>
          </p:nvPr>
        </p:nvSpPr>
        <p:spPr>
          <a:xfrm>
            <a:off x="3275013" y="3116263"/>
            <a:ext cx="5611812" cy="295275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fi-FI" altLang="fi-FI" sz="2400" dirty="0" smtClean="0">
                <a:solidFill>
                  <a:srgbClr val="898989"/>
                </a:solidFill>
              </a:rPr>
              <a:t>Tavoitteet ja sisältö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fi-FI" altLang="fi-FI" sz="2400" dirty="0" smtClean="0">
                <a:solidFill>
                  <a:srgbClr val="898989"/>
                </a:solidFill>
              </a:rPr>
              <a:t> </a:t>
            </a:r>
            <a:r>
              <a:rPr lang="fi-FI" altLang="fi-FI" sz="2400" dirty="0" smtClean="0">
                <a:solidFill>
                  <a:srgbClr val="898989"/>
                </a:solidFill>
              </a:rPr>
              <a:t>Tässä luvussa tutustutaan erilaisiin tapoihin ”tuottaa” sähköenergiaa</a:t>
            </a:r>
            <a:endParaRPr lang="fi-FI" altLang="fi-FI" sz="2400" dirty="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FF9A28C-7A25-4982-AF81-E9A8310B8A26}" type="slidenum">
              <a:rPr lang="fi-FI" altLang="fi-FI" sz="1200">
                <a:solidFill>
                  <a:srgbClr val="898989"/>
                </a:solidFill>
              </a:rPr>
              <a:pPr eaLnBrk="1" hangingPunct="1"/>
              <a:t>10</a:t>
            </a:fld>
            <a:endParaRPr lang="fi-FI" altLang="fi-FI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Aurinko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Auringon </a:t>
            </a:r>
            <a:r>
              <a:rPr lang="fi-FI" dirty="0"/>
              <a:t>säteilyenergiaa voidaan muuttaa sähköenergiaksi aurinkopaneelien </a:t>
            </a:r>
            <a:r>
              <a:rPr lang="fi-FI" dirty="0" smtClean="0"/>
              <a:t>avulla</a:t>
            </a:r>
          </a:p>
          <a:p>
            <a:r>
              <a:rPr lang="fi-FI" dirty="0" smtClean="0"/>
              <a:t>Lisäksi lähes kaikki energiantuotanto perustuu epäsuorasti auringon säteilyenergiaan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B885-637B-46A0-9133-79BA64082A3F}" type="datetime1">
              <a:rPr lang="fi-FI" altLang="fi-FI" smtClean="0"/>
              <a:pPr/>
              <a:t>22.11.2014</a:t>
            </a:fld>
            <a:endParaRPr lang="fi-FI" alt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A8B3-6542-4E3D-9C0C-215280FBA251}" type="slidenum">
              <a:rPr lang="fi-FI" altLang="fi-FI" smtClean="0"/>
              <a:pPr/>
              <a:t>2</a:t>
            </a:fld>
            <a:endParaRPr lang="fi-FI" altLang="fi-FI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106863"/>
            <a:ext cx="76200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70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Vesivoima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Vesivoimalassa virtaavan veden liike-energia muutetaan sähköenergiaksi turbiinin ja generaattorin </a:t>
            </a:r>
            <a:r>
              <a:rPr lang="fi-FI" dirty="0" smtClean="0"/>
              <a:t>avulla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B885-637B-46A0-9133-79BA64082A3F}" type="datetime1">
              <a:rPr lang="fi-FI" altLang="fi-FI" smtClean="0"/>
              <a:pPr/>
              <a:t>22.11.2014</a:t>
            </a:fld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altLang="fi-FI" smtClean="0"/>
              <a:t>Sähköiset oppimateriaalit: miksi?</a:t>
            </a:r>
            <a:endParaRPr lang="fi-FI" alt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A8B3-6542-4E3D-9C0C-215280FBA251}" type="slidenum">
              <a:rPr lang="fi-FI" altLang="fi-FI" smtClean="0"/>
              <a:pPr/>
              <a:t>3</a:t>
            </a:fld>
            <a:endParaRPr lang="fi-FI" altLang="fi-FI"/>
          </a:p>
        </p:txBody>
      </p:sp>
      <p:pic>
        <p:nvPicPr>
          <p:cNvPr id="7" name="Sisällön paikkamerkki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62000" y="3611563"/>
            <a:ext cx="7620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343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695D9-E71F-44EF-B9F5-F29F04FA7C36}" type="datetime1">
              <a:rPr lang="fi-FI" altLang="fi-FI" smtClean="0"/>
              <a:pPr/>
              <a:t>22.11.2014</a:t>
            </a:fld>
            <a:endParaRPr lang="fi-FI" alt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46495-1C2C-4194-BD3D-32DD590623F6}" type="slidenum">
              <a:rPr lang="fi-FI" altLang="fi-FI" smtClean="0"/>
              <a:pPr/>
              <a:t>4</a:t>
            </a:fld>
            <a:endParaRPr lang="fi-FI" altLang="fi-FI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87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Tuulivoima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Tuulivoimalassa ilman liike-energia muunnetaan </a:t>
            </a:r>
            <a:r>
              <a:rPr lang="fi-FI" dirty="0" smtClean="0"/>
              <a:t>sähköenergiaksi</a:t>
            </a:r>
          </a:p>
          <a:p>
            <a:r>
              <a:rPr lang="fi-FI" dirty="0"/>
              <a:t>Roottorin pyörimisenergia siirtyy vaihteiston välityksellä generaattorin pyörimisenergiaksi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B885-637B-46A0-9133-79BA64082A3F}" type="datetime1">
              <a:rPr lang="fi-FI" altLang="fi-FI" smtClean="0"/>
              <a:pPr/>
              <a:t>22.11.2014</a:t>
            </a:fld>
            <a:endParaRPr lang="fi-FI" alt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A8B3-6542-4E3D-9C0C-215280FBA251}" type="slidenum">
              <a:rPr lang="fi-FI" altLang="fi-FI" smtClean="0"/>
              <a:pPr/>
              <a:t>5</a:t>
            </a:fld>
            <a:endParaRPr lang="fi-FI" altLang="fi-FI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621088"/>
            <a:ext cx="7620000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80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695D9-E71F-44EF-B9F5-F29F04FA7C36}" type="datetime1">
              <a:rPr lang="fi-FI" altLang="fi-FI" smtClean="0"/>
              <a:pPr/>
              <a:t>22.11.2014</a:t>
            </a:fld>
            <a:endParaRPr lang="fi-FI" alt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46495-1C2C-4194-BD3D-32DD590623F6}" type="slidenum">
              <a:rPr lang="fi-FI" altLang="fi-FI" smtClean="0"/>
              <a:pPr/>
              <a:t>6</a:t>
            </a:fld>
            <a:endParaRPr lang="fi-FI" altLang="fi-FI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90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Lämpövoima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800" dirty="0" smtClean="0"/>
              <a:t>Lämpövoimalaitoksia hyödynnetään sähköenergian, lämpöenergian tai molempien yhteistuotantoon</a:t>
            </a:r>
          </a:p>
          <a:p>
            <a:r>
              <a:rPr lang="fi-FI" sz="2800" dirty="0" smtClean="0"/>
              <a:t>Lämpövoimalassa voidaan polttaa biomassaa tai fossiilisia polttoaineita</a:t>
            </a:r>
          </a:p>
          <a:p>
            <a:pPr lvl="1"/>
            <a:r>
              <a:rPr lang="fi-FI" sz="2400" dirty="0"/>
              <a:t>p</a:t>
            </a:r>
            <a:r>
              <a:rPr lang="fi-FI" sz="2400" dirty="0" smtClean="0"/>
              <a:t>olttoainetta poltetaan polttokattilassa </a:t>
            </a:r>
          </a:p>
          <a:p>
            <a:pPr lvl="1"/>
            <a:r>
              <a:rPr lang="fi-FI" sz="2400" dirty="0" smtClean="0"/>
              <a:t>polttoaineen kemiallinen energia muuttuu kattilassa olevan veden lämpöenergiaksi </a:t>
            </a:r>
          </a:p>
          <a:p>
            <a:pPr lvl="1"/>
            <a:r>
              <a:rPr lang="fi-FI" sz="2400" dirty="0" smtClean="0"/>
              <a:t>vesi höyrystyy ja kuuma vesihöyry syöksyy turbiinin kautta kohti lauhdutinta </a:t>
            </a:r>
          </a:p>
          <a:p>
            <a:pPr lvl="1"/>
            <a:r>
              <a:rPr lang="fi-FI" sz="2400" dirty="0" smtClean="0"/>
              <a:t>virtaava höyry pyörittää turbiinia</a:t>
            </a:r>
            <a:endParaRPr lang="fi-FI" sz="24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B885-637B-46A0-9133-79BA64082A3F}" type="datetime1">
              <a:rPr lang="fi-FI" altLang="fi-FI" smtClean="0"/>
              <a:pPr/>
              <a:t>22.11.2014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7993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695D9-E71F-44EF-B9F5-F29F04FA7C36}" type="datetime1">
              <a:rPr lang="fi-FI" altLang="fi-FI" smtClean="0"/>
              <a:pPr/>
              <a:t>22.11.2014</a:t>
            </a:fld>
            <a:endParaRPr lang="fi-FI" alt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46495-1C2C-4194-BD3D-32DD590623F6}" type="slidenum">
              <a:rPr lang="fi-FI" altLang="fi-FI" smtClean="0"/>
              <a:pPr/>
              <a:t>8</a:t>
            </a:fld>
            <a:endParaRPr lang="fi-FI" altLang="fi-FI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81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Ydinvoima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fi-FI" dirty="0" smtClean="0"/>
              <a:t>Tuottaa </a:t>
            </a:r>
            <a:r>
              <a:rPr lang="fi-FI" dirty="0"/>
              <a:t>sähköenergiaa vastaavasti kuin lämpövoimala, mutta ydinvoimalassa ei </a:t>
            </a:r>
            <a:r>
              <a:rPr lang="fi-FI" dirty="0" smtClean="0"/>
              <a:t>polteta polttoainetta</a:t>
            </a:r>
          </a:p>
          <a:p>
            <a:r>
              <a:rPr lang="fi-FI" dirty="0" smtClean="0"/>
              <a:t>Ydinvoimalassa </a:t>
            </a:r>
            <a:r>
              <a:rPr lang="fi-FI" dirty="0"/>
              <a:t>vesi höyrystyy ydinhajoamisesta vapautuvan energian avulla</a:t>
            </a:r>
            <a:endParaRPr lang="fi-FI" b="1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B885-637B-46A0-9133-79BA64082A3F}" type="datetime1">
              <a:rPr lang="fi-FI" altLang="fi-FI" smtClean="0"/>
              <a:pPr/>
              <a:t>22.11.2014</a:t>
            </a:fld>
            <a:endParaRPr lang="fi-FI" alt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A8B3-6542-4E3D-9C0C-215280FBA251}" type="slidenum">
              <a:rPr lang="fi-FI" altLang="fi-FI" smtClean="0"/>
              <a:pPr/>
              <a:t>9</a:t>
            </a:fld>
            <a:endParaRPr lang="fi-FI" altLang="fi-FI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5385" y="3968649"/>
            <a:ext cx="4328615" cy="288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99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12236</TotalTime>
  <Words>139</Words>
  <Application>Microsoft Office PowerPoint</Application>
  <PresentationFormat>Näytössä katseltava diaesitys (4:3)</PresentationFormat>
  <Paragraphs>38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4" baseType="lpstr">
      <vt:lpstr>ＭＳ Ｐゴシック</vt:lpstr>
      <vt:lpstr>Arial</vt:lpstr>
      <vt:lpstr>Calibri</vt:lpstr>
      <vt:lpstr>Mukautettu suunnittelumalli</vt:lpstr>
      <vt:lpstr>38. Erilaisia sähköenergian lähteitä</vt:lpstr>
      <vt:lpstr>Aurinko</vt:lpstr>
      <vt:lpstr>Vesivoima</vt:lpstr>
      <vt:lpstr>PowerPoint-esitys</vt:lpstr>
      <vt:lpstr>Tuulivoima</vt:lpstr>
      <vt:lpstr>PowerPoint-esitys</vt:lpstr>
      <vt:lpstr>Lämpövoima</vt:lpstr>
      <vt:lpstr>PowerPoint-esitys</vt:lpstr>
      <vt:lpstr>Ydinvoima</vt:lpstr>
      <vt:lpstr>PowerPoint-esitys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Elukka</dc:creator>
  <cp:lastModifiedBy>Olli Karkkulainen</cp:lastModifiedBy>
  <cp:revision>128</cp:revision>
  <dcterms:created xsi:type="dcterms:W3CDTF">2012-01-24T08:27:26Z</dcterms:created>
  <dcterms:modified xsi:type="dcterms:W3CDTF">2014-11-22T15:17:50Z</dcterms:modified>
</cp:coreProperties>
</file>