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855950"/>
            <a:ext cx="10464800" cy="1675941"/>
          </a:xfrm>
          <a:prstGeom prst="rect">
            <a:avLst/>
          </a:prstGeom>
        </p:spPr>
        <p:txBody>
          <a:bodyPr/>
          <a:lstStyle/>
          <a:p>
            <a:pPr/>
            <a:r>
              <a:t>Yhdysvallat</a:t>
            </a:r>
          </a:p>
        </p:txBody>
      </p:sp>
      <p:pic>
        <p:nvPicPr>
          <p:cNvPr id="120" name="EFE52081-15D1-4001-B5E1-0951C19285C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87" y="3110472"/>
            <a:ext cx="6339488" cy="3962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1776F5F2-1F1C-4D0D-88F6-F5887D6F1AE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7808" y="4394890"/>
            <a:ext cx="4979115" cy="497911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750218" y="7785383"/>
            <a:ext cx="64421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Amerikan presidentti on Barack Obama.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8469193" y="1706755"/>
            <a:ext cx="3958942" cy="1898468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/>
            <a:r>
              <a:t>Valkoinen talo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1243022" y="5628158"/>
            <a:ext cx="10518756" cy="3172935"/>
          </a:xfrm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t>Valkoinen talo on Washingtonissa sijaitseva Yhdysvaltojen presidentin virka-asunto ja pääasiallinen työpaikka.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Keskusrakennuksen suunnitteli James Hoban.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Keskusrakennuksessa on neljä maanpäällistä ja kaksi maanalaista kerrosta.</a:t>
            </a:r>
          </a:p>
        </p:txBody>
      </p:sp>
      <p:pic>
        <p:nvPicPr>
          <p:cNvPr id="126" name="CE07B487-6FF2-4A2F-9E2D-4E37EEF4030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889" y="827273"/>
            <a:ext cx="7047529" cy="3964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Yhdysvallan kaupunkeja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Yhdysvallan pääkaupunki on Washington D.C (660,000)</a:t>
            </a:r>
          </a:p>
          <a:p>
            <a:pPr/>
            <a:r>
              <a:t>Yhdysvallan asukasmäärältä suurin kaupunki on New York City (8,6 milj.)</a:t>
            </a:r>
          </a:p>
          <a:p>
            <a:pPr/>
            <a:r>
              <a:t>Muita kaupunkeja:</a:t>
            </a:r>
          </a:p>
          <a:p>
            <a:pPr/>
            <a:r>
              <a:t>San Diego, Chicago, Los Angeles, Hartford, Springfield ja 247 muuta kaupunkia.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xfrm>
            <a:off x="3862492" y="886630"/>
            <a:ext cx="8792720" cy="1591570"/>
          </a:xfrm>
          <a:prstGeom prst="rect">
            <a:avLst/>
          </a:prstGeom>
        </p:spPr>
        <p:txBody>
          <a:bodyPr/>
          <a:lstStyle/>
          <a:p>
            <a:pPr/>
            <a:r>
              <a:t>Valuutta</a:t>
            </a:r>
          </a:p>
        </p:txBody>
      </p:sp>
      <p:sp>
        <p:nvSpPr>
          <p:cNvPr id="132" name="Shape 132"/>
          <p:cNvSpPr/>
          <p:nvPr>
            <p:ph type="subTitle" sz="quarter" idx="1"/>
          </p:nvPr>
        </p:nvSpPr>
        <p:spPr>
          <a:xfrm>
            <a:off x="6401293" y="3130455"/>
            <a:ext cx="5740022" cy="3093845"/>
          </a:xfrm>
          <a:prstGeom prst="rect">
            <a:avLst/>
          </a:prstGeom>
        </p:spPr>
        <p:txBody>
          <a:bodyPr/>
          <a:lstStyle/>
          <a:p>
            <a:pPr/>
            <a:r>
              <a:t>Yhdysvalloissa, toisinkuin suomessa on dollarit. Yksi dollari jaetaan 100 senttiin. Dollari on yksi maailman arvostetuimmista valuutoista.</a:t>
            </a:r>
          </a:p>
        </p:txBody>
      </p:sp>
      <p:pic>
        <p:nvPicPr>
          <p:cNvPr id="133" name="FDF945A5-E90D-42D5-BCD2-465F02822D1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827" y="1256591"/>
            <a:ext cx="4667359" cy="4065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987F2F67-3D5C-4CD2-9F34-B001191AB63B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5461" y="5920748"/>
            <a:ext cx="3159242" cy="3159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9110EBA0-9481-407D-A5E3-78B9874E9EE1-L0-00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18300" y="2857278"/>
            <a:ext cx="5334000" cy="4051744"/>
          </a:xfrm>
          <a:prstGeom prst="rect">
            <a:avLst/>
          </a:prstGeom>
        </p:spPr>
      </p:pic>
      <p:sp>
        <p:nvSpPr>
          <p:cNvPr id="137" name="Shape 137"/>
          <p:cNvSpPr/>
          <p:nvPr>
            <p:ph type="title"/>
          </p:nvPr>
        </p:nvSpPr>
        <p:spPr>
          <a:xfrm>
            <a:off x="952500" y="455196"/>
            <a:ext cx="5334000" cy="1538400"/>
          </a:xfrm>
          <a:prstGeom prst="rect">
            <a:avLst/>
          </a:prstGeom>
        </p:spPr>
        <p:txBody>
          <a:bodyPr/>
          <a:lstStyle/>
          <a:p>
            <a:pPr/>
            <a:r>
              <a:t>Ruoka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952500" y="3416090"/>
            <a:ext cx="5334000" cy="5634231"/>
          </a:xfrm>
          <a:prstGeom prst="rect">
            <a:avLst/>
          </a:prstGeom>
        </p:spPr>
        <p:txBody>
          <a:bodyPr/>
          <a:lstStyle/>
          <a:p>
            <a:pPr/>
            <a:r>
              <a:t>Yhdysvaltalaiseen ruokakukttuuriin kuuluu usein monet pikaruoat, kuten hodarit, hampurilaiset ja ranskalaiset, ja niistä yhdysvaltalainen ruoka on tunnettu. Ja myös usein ruokajuomana käytetään virvoitusjuomia kuten Coca-colaa.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0E09FD1-CE54-4CDB-89C8-EFED2CE37FBB-L0-00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887" t="0" r="3887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1" name="828CCDE2-6D27-4094-852A-2ED0F7AC0916-L0-001.p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6718300" y="1062285"/>
            <a:ext cx="5334001" cy="3298330"/>
          </a:xfrm>
          <a:prstGeom prst="rect">
            <a:avLst/>
          </a:prstGeom>
        </p:spPr>
      </p:pic>
      <p:pic>
        <p:nvPicPr>
          <p:cNvPr id="142" name="3186FE54-A522-4C1D-AB22-C5DAE23BC53E-L0-001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17142" t="0" r="17142" b="0"/>
          <a:stretch>
            <a:fillRect/>
          </a:stretch>
        </p:blipFill>
        <p:spPr>
          <a:xfrm>
            <a:off x="953095" y="3379219"/>
            <a:ext cx="5332760" cy="3477435"/>
          </a:xfrm>
          <a:prstGeom prst="rect">
            <a:avLst/>
          </a:prstGeom>
        </p:spPr>
      </p:pic>
      <p:sp>
        <p:nvSpPr>
          <p:cNvPr id="143" name="Shape 143"/>
          <p:cNvSpPr/>
          <p:nvPr/>
        </p:nvSpPr>
        <p:spPr>
          <a:xfrm>
            <a:off x="2117483" y="7112000"/>
            <a:ext cx="3004034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Yhdysvallan pinta-ala on 9 834 000 km^2</a:t>
            </a:r>
          </a:p>
        </p:txBody>
      </p:sp>
      <p:sp>
        <p:nvSpPr>
          <p:cNvPr id="144" name="Shape 144"/>
          <p:cNvSpPr/>
          <p:nvPr/>
        </p:nvSpPr>
        <p:spPr>
          <a:xfrm>
            <a:off x="1468577" y="1132482"/>
            <a:ext cx="430184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Yhdysvaltojen väkiluku on yli 318,9 milj. ihmistä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044C5897-0DB8-4196-8CB1-3041E9378A7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803" r="0" b="580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Nähtävyydet</a:t>
            </a:r>
          </a:p>
        </p:txBody>
      </p:sp>
      <p:sp>
        <p:nvSpPr>
          <p:cNvPr id="148" name="Shape 148"/>
          <p:cNvSpPr/>
          <p:nvPr>
            <p:ph type="body" sz="half" idx="1"/>
          </p:nvPr>
        </p:nvSpPr>
        <p:spPr>
          <a:xfrm>
            <a:off x="952500" y="1733550"/>
            <a:ext cx="5334000" cy="6286500"/>
          </a:xfrm>
          <a:prstGeom prst="rect">
            <a:avLst/>
          </a:prstGeom>
        </p:spPr>
        <p:txBody>
          <a:bodyPr/>
          <a:lstStyle/>
          <a:p>
            <a:pPr/>
            <a:r>
              <a:t>Yhdysvaltojen suosittuja nähtävyyksiä:</a:t>
            </a:r>
          </a:p>
          <a:p>
            <a:pPr/>
            <a:r>
              <a:t>Vapaudenpatsas ➡️</a:t>
            </a:r>
          </a:p>
          <a:p>
            <a:pPr/>
            <a:r>
              <a:t>Disneyland</a:t>
            </a:r>
          </a:p>
          <a:p>
            <a:pPr/>
            <a:r>
              <a:t>Golgen gate-bridge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ctrTitle"/>
          </p:nvPr>
        </p:nvSpPr>
        <p:spPr>
          <a:xfrm>
            <a:off x="977210" y="682560"/>
            <a:ext cx="5156201" cy="2038351"/>
          </a:xfrm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Tietoa nähtävyyksistä:</a:t>
            </a:r>
          </a:p>
        </p:txBody>
      </p:sp>
      <p:sp>
        <p:nvSpPr>
          <p:cNvPr id="151" name="Shape 151"/>
          <p:cNvSpPr/>
          <p:nvPr>
            <p:ph type="subTitle" sz="half" idx="1"/>
          </p:nvPr>
        </p:nvSpPr>
        <p:spPr>
          <a:xfrm>
            <a:off x="776880" y="3690504"/>
            <a:ext cx="6204727" cy="5538606"/>
          </a:xfrm>
          <a:prstGeom prst="rect">
            <a:avLst/>
          </a:prstGeom>
        </p:spPr>
        <p:txBody>
          <a:bodyPr/>
          <a:lstStyle/>
          <a:p>
            <a:pPr defTabSz="473201">
              <a:defRPr sz="2592"/>
            </a:pPr>
            <a:r>
              <a:t>Vapaudenpatsas on valmistettu 1889. Sen tekijä on Frédéric Auguste Bartholdi.</a:t>
            </a:r>
          </a:p>
          <a:p>
            <a:pPr defTabSz="473201">
              <a:defRPr sz="2592"/>
            </a:pPr>
          </a:p>
          <a:p>
            <a:pPr defTabSz="473201">
              <a:defRPr sz="2592"/>
            </a:pPr>
            <a:r>
              <a:t>Disneyland on teemapuisto. Disneyland-teemapuistoja sijaitsee Pariisissa, Tokiossa ja Kaliforniassa. Ensimmäinen teemapuisto valmistettiin 1972.</a:t>
            </a:r>
          </a:p>
          <a:p>
            <a:pPr defTabSz="473201">
              <a:defRPr sz="2592"/>
            </a:pPr>
          </a:p>
          <a:p>
            <a:pPr defTabSz="473201">
              <a:defRPr sz="2592"/>
            </a:pPr>
            <a:r>
              <a:t>Golden Gate-bridge, on suuri riippusilta mikä sijaitsee Kaliforniassa. Se on valmistettu 1937. Silta ylittää Golden Gate-salmen. Sillalla on kuusi autokaistaa</a:t>
            </a:r>
          </a:p>
          <a:p>
            <a:pPr defTabSz="473201">
              <a:defRPr sz="2592"/>
            </a:pPr>
            <a:r>
              <a:t>sekä pyörä- ja jalankulkutiet.</a:t>
            </a:r>
          </a:p>
        </p:txBody>
      </p:sp>
      <p:pic>
        <p:nvPicPr>
          <p:cNvPr id="152" name="675CB107-37EA-44F9-BA6D-65FC467EA1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4877" y="1198386"/>
            <a:ext cx="4895607" cy="7356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Kysymyksiä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Mikä on yhdysvaltain valuutta?</a:t>
            </a:r>
          </a:p>
          <a:p>
            <a:pPr/>
            <a:r>
              <a:t>Mikä on yhdysvaltojen pääkaupunki?</a:t>
            </a:r>
          </a:p>
          <a:p>
            <a:pPr/>
            <a:r>
              <a:t>Sano yksi nähtävyys?</a:t>
            </a:r>
          </a:p>
          <a:p>
            <a:pPr/>
            <a:r>
              <a:t>Monta autokaistaa Golden Gate-sillalla 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