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77" r:id="rId4"/>
    <p:sldId id="266" r:id="rId5"/>
    <p:sldId id="260" r:id="rId6"/>
    <p:sldId id="267" r:id="rId7"/>
    <p:sldId id="262" r:id="rId8"/>
    <p:sldId id="268" r:id="rId9"/>
    <p:sldId id="269" r:id="rId10"/>
    <p:sldId id="270" r:id="rId11"/>
    <p:sldId id="271" r:id="rId12"/>
    <p:sldId id="264" r:id="rId13"/>
    <p:sldId id="273" r:id="rId14"/>
    <p:sldId id="274" r:id="rId15"/>
    <p:sldId id="261" r:id="rId16"/>
    <p:sldId id="272" r:id="rId17"/>
    <p:sldId id="258" r:id="rId18"/>
    <p:sldId id="259" r:id="rId19"/>
    <p:sldId id="257" r:id="rId20"/>
    <p:sldId id="275" r:id="rId21"/>
    <p:sldId id="263" r:id="rId22"/>
    <p:sldId id="276" r:id="rId23"/>
    <p:sldId id="278" r:id="rId24"/>
    <p:sldId id="279" r:id="rId25"/>
    <p:sldId id="281"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4" autoAdjust="0"/>
    <p:restoredTop sz="94660"/>
  </p:normalViewPr>
  <p:slideViewPr>
    <p:cSldViewPr snapToGrid="0">
      <p:cViewPr>
        <p:scale>
          <a:sx n="130" d="100"/>
          <a:sy n="130" d="100"/>
        </p:scale>
        <p:origin x="-1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i-FI" smtClean="0"/>
              <a:t>Muokkaa perustyyl. napsautt.</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a:xfrm>
            <a:off x="2692397" y="5037663"/>
            <a:ext cx="5214635" cy="279400"/>
          </a:xfrm>
        </p:spPr>
        <p:txBody>
          <a:bodyPr/>
          <a:lstStyle/>
          <a:p>
            <a:endParaRPr lang="fi-FI"/>
          </a:p>
        </p:txBody>
      </p:sp>
      <p:sp>
        <p:nvSpPr>
          <p:cNvPr id="6" name="Slide Number Placeholder 5"/>
          <p:cNvSpPr>
            <a:spLocks noGrp="1"/>
          </p:cNvSpPr>
          <p:nvPr>
            <p:ph type="sldNum" sz="quarter" idx="12"/>
          </p:nvPr>
        </p:nvSpPr>
        <p:spPr>
          <a:xfrm>
            <a:off x="8956900" y="5037663"/>
            <a:ext cx="551167" cy="279400"/>
          </a:xfrm>
        </p:spPr>
        <p:txBody>
          <a:bodyPr/>
          <a:lstStyle/>
          <a:p>
            <a:fld id="{8D2156F6-FF0E-4E6F-B3E3-158092B040DD}" type="slidenum">
              <a:rPr lang="fi-FI" smtClean="0"/>
              <a:t>‹#›</a:t>
            </a:fld>
            <a:endParaRPr lang="fi-FI"/>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31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708A0E55-2095-4F0E-A165-CE03A672E4C1}" type="datetimeFigureOut">
              <a:rPr lang="fi-FI" smtClean="0"/>
              <a:t>30.11.2015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67573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614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35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4119186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68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7188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0068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934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202242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08A0E55-2095-4F0E-A165-CE03A672E4C1}" type="datetimeFigureOut">
              <a:rPr lang="fi-FI" smtClean="0"/>
              <a:t>30.11.2015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D2156F6-FF0E-4E6F-B3E3-158092B040DD}" type="slidenum">
              <a:rPr lang="fi-FI" smtClean="0"/>
              <a:t>‹#›</a:t>
            </a:fld>
            <a:endParaRPr lang="fi-FI"/>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8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708A0E55-2095-4F0E-A165-CE03A672E4C1}" type="datetimeFigureOut">
              <a:rPr lang="fi-FI" smtClean="0"/>
              <a:t>30.11.2015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213468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708A0E55-2095-4F0E-A165-CE03A672E4C1}" type="datetimeFigureOut">
              <a:rPr lang="fi-FI" smtClean="0"/>
              <a:t>30.11.2015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D2156F6-FF0E-4E6F-B3E3-158092B040DD}" type="slidenum">
              <a:rPr lang="fi-FI" smtClean="0"/>
              <a:t>‹#›</a:t>
            </a:fld>
            <a:endParaRPr lang="fi-FI"/>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350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708A0E55-2095-4F0E-A165-CE03A672E4C1}" type="datetimeFigureOut">
              <a:rPr lang="fi-FI" smtClean="0"/>
              <a:t>30.11.2015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D2156F6-FF0E-4E6F-B3E3-158092B040DD}" type="slidenum">
              <a:rPr lang="fi-FI" smtClean="0"/>
              <a:t>‹#›</a:t>
            </a:fld>
            <a:endParaRPr lang="fi-F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69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A0E55-2095-4F0E-A165-CE03A672E4C1}" type="datetimeFigureOut">
              <a:rPr lang="fi-FI" smtClean="0"/>
              <a:t>30.11.2015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175648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i-FI" smtClean="0"/>
              <a:t>Muokkaa perustyyl. napsautt.</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708A0E55-2095-4F0E-A165-CE03A672E4C1}" type="datetimeFigureOut">
              <a:rPr lang="fi-FI" smtClean="0"/>
              <a:t>30.11.2015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D2156F6-FF0E-4E6F-B3E3-158092B040DD}" type="slidenum">
              <a:rPr lang="fi-FI" smtClean="0"/>
              <a:t>‹#›</a:t>
            </a:fld>
            <a:endParaRPr lang="fi-FI"/>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39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i-FI" smtClean="0"/>
              <a:t>Muokkaa perustyyl. napsautt.</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708A0E55-2095-4F0E-A165-CE03A672E4C1}" type="datetimeFigureOut">
              <a:rPr lang="fi-FI" smtClean="0"/>
              <a:t>30.11.2015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D2156F6-FF0E-4E6F-B3E3-158092B040DD}" type="slidenum">
              <a:rPr lang="fi-FI" smtClean="0"/>
              <a:t>‹#›</a:t>
            </a:fld>
            <a:endParaRPr lang="fi-FI"/>
          </a:p>
        </p:txBody>
      </p:sp>
    </p:spTree>
    <p:extLst>
      <p:ext uri="{BB962C8B-B14F-4D97-AF65-F5344CB8AC3E}">
        <p14:creationId xmlns:p14="http://schemas.microsoft.com/office/powerpoint/2010/main" val="289532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8A0E55-2095-4F0E-A165-CE03A672E4C1}" type="datetimeFigureOut">
              <a:rPr lang="fi-FI" smtClean="0"/>
              <a:t>30.11.2015</a:t>
            </a:fld>
            <a:endParaRPr lang="fi-FI"/>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i-FI"/>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156F6-FF0E-4E6F-B3E3-158092B040DD}" type="slidenum">
              <a:rPr lang="fi-FI" smtClean="0"/>
              <a:t>‹#›</a:t>
            </a:fld>
            <a:endParaRPr lang="fi-FI"/>
          </a:p>
        </p:txBody>
      </p:sp>
    </p:spTree>
    <p:extLst>
      <p:ext uri="{BB962C8B-B14F-4D97-AF65-F5344CB8AC3E}">
        <p14:creationId xmlns:p14="http://schemas.microsoft.com/office/powerpoint/2010/main" val="870864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sz="4800" b="1" dirty="0" smtClean="0">
                <a:solidFill>
                  <a:srgbClr val="FF0000"/>
                </a:solidFill>
              </a:rPr>
              <a:t>SALPALINJAPROJEKTI</a:t>
            </a:r>
            <a:endParaRPr lang="fi-FI" sz="4800" b="1" dirty="0">
              <a:solidFill>
                <a:srgbClr val="FF0000"/>
              </a:solidFill>
            </a:endParaRPr>
          </a:p>
        </p:txBody>
      </p:sp>
      <p:sp>
        <p:nvSpPr>
          <p:cNvPr id="3" name="Alaotsikko 2"/>
          <p:cNvSpPr>
            <a:spLocks noGrp="1"/>
          </p:cNvSpPr>
          <p:nvPr>
            <p:ph type="subTitle" idx="1"/>
          </p:nvPr>
        </p:nvSpPr>
        <p:spPr/>
        <p:txBody>
          <a:bodyPr/>
          <a:lstStyle/>
          <a:p>
            <a:r>
              <a:rPr lang="fi-FI" b="1" dirty="0" smtClean="0"/>
              <a:t>3. B ja tukiluokka</a:t>
            </a:r>
            <a:endParaRPr lang="fi-FI" b="1" dirty="0"/>
          </a:p>
        </p:txBody>
      </p:sp>
      <p:pic>
        <p:nvPicPr>
          <p:cNvPr id="4"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693" y="3642488"/>
            <a:ext cx="1269242" cy="1479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193" y="3642488"/>
            <a:ext cx="1269242" cy="14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206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0708" y="982132"/>
            <a:ext cx="4925292" cy="3678768"/>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20694" y="982131"/>
            <a:ext cx="4925293" cy="3678769"/>
          </a:xfrm>
        </p:spPr>
      </p:pic>
      <p:sp>
        <p:nvSpPr>
          <p:cNvPr id="7" name="Tekstiruutu 6"/>
          <p:cNvSpPr txBox="1"/>
          <p:nvPr/>
        </p:nvSpPr>
        <p:spPr>
          <a:xfrm>
            <a:off x="6474252" y="5084780"/>
            <a:ext cx="4247260" cy="584775"/>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Karjalan vaakuna vuodelta 1940. Se oli tehty korsun oven yläpuolelle.</a:t>
            </a:r>
            <a:endParaRPr lang="fi-FI" sz="1600" dirty="0">
              <a:latin typeface="Arial" panose="020B0604020202020204" pitchFamily="34" charset="0"/>
              <a:cs typeface="Arial" panose="020B0604020202020204" pitchFamily="34" charset="0"/>
            </a:endParaRPr>
          </a:p>
        </p:txBody>
      </p:sp>
      <p:sp>
        <p:nvSpPr>
          <p:cNvPr id="8" name="Tekstiruutu 7"/>
          <p:cNvSpPr txBox="1"/>
          <p:nvPr/>
        </p:nvSpPr>
        <p:spPr>
          <a:xfrm>
            <a:off x="1316052" y="5007836"/>
            <a:ext cx="4247260" cy="830997"/>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Menimme portaita alas ja portaat olivat liukkaita. Menimme korsuun ja siellä oli pimeää ja märkää.</a:t>
            </a:r>
          </a:p>
        </p:txBody>
      </p:sp>
    </p:spTree>
    <p:extLst>
      <p:ext uri="{BB962C8B-B14F-4D97-AF65-F5344CB8AC3E}">
        <p14:creationId xmlns:p14="http://schemas.microsoft.com/office/powerpoint/2010/main" val="1019219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402" y="982132"/>
            <a:ext cx="4431485" cy="3309937"/>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25007" y="2560638"/>
            <a:ext cx="4431485" cy="3309937"/>
          </a:xfrm>
        </p:spPr>
      </p:pic>
      <p:sp>
        <p:nvSpPr>
          <p:cNvPr id="7" name="Tekstiruutu 6"/>
          <p:cNvSpPr txBox="1"/>
          <p:nvPr/>
        </p:nvSpPr>
        <p:spPr>
          <a:xfrm>
            <a:off x="1387514" y="4760008"/>
            <a:ext cx="4247260" cy="584775"/>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Korsut näyttivät tosi vanhoilta luolilta ne olivat sammaleen peitossa.	</a:t>
            </a:r>
            <a:endParaRPr lang="fi-FI" sz="1600" dirty="0">
              <a:latin typeface="Arial" panose="020B0604020202020204" pitchFamily="34" charset="0"/>
              <a:cs typeface="Arial" panose="020B0604020202020204" pitchFamily="34" charset="0"/>
            </a:endParaRPr>
          </a:p>
        </p:txBody>
      </p:sp>
      <p:sp>
        <p:nvSpPr>
          <p:cNvPr id="8" name="Tekstiruutu 7"/>
          <p:cNvSpPr txBox="1"/>
          <p:nvPr/>
        </p:nvSpPr>
        <p:spPr>
          <a:xfrm>
            <a:off x="6325007" y="1494090"/>
            <a:ext cx="4247260" cy="830997"/>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Luolissa oli tosi </a:t>
            </a:r>
            <a:r>
              <a:rPr lang="fi-FI" sz="1600" dirty="0" err="1" smtClean="0">
                <a:latin typeface="Arial" panose="020B0604020202020204" pitchFamily="34" charset="0"/>
                <a:cs typeface="Arial" panose="020B0604020202020204" pitchFamily="34" charset="0"/>
              </a:rPr>
              <a:t>tosi</a:t>
            </a:r>
            <a:r>
              <a:rPr lang="fi-FI" sz="1600" dirty="0" smtClean="0">
                <a:latin typeface="Arial" panose="020B0604020202020204" pitchFamily="34" charset="0"/>
                <a:cs typeface="Arial" panose="020B0604020202020204" pitchFamily="34" charset="0"/>
              </a:rPr>
              <a:t> </a:t>
            </a:r>
            <a:r>
              <a:rPr lang="fi-FI" sz="1600" dirty="0" smtClean="0">
                <a:latin typeface="Arial" panose="020B0604020202020204" pitchFamily="34" charset="0"/>
                <a:cs typeface="Arial" panose="020B0604020202020204" pitchFamily="34" charset="0"/>
              </a:rPr>
              <a:t>pimeää. </a:t>
            </a:r>
            <a:r>
              <a:rPr lang="fi-FI" sz="1600" dirty="0" smtClean="0">
                <a:latin typeface="Arial" panose="020B0604020202020204" pitchFamily="34" charset="0"/>
                <a:cs typeface="Arial" panose="020B0604020202020204" pitchFamily="34" charset="0"/>
              </a:rPr>
              <a:t>Tässä on ampuma aukko. Fatima kurkkaamassa sisälle.</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068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402" y="982132"/>
            <a:ext cx="4431485" cy="3309937"/>
          </a:xfrm>
        </p:spPr>
      </p:pic>
      <p:sp>
        <p:nvSpPr>
          <p:cNvPr id="6" name="Tekstiruutu 5"/>
          <p:cNvSpPr txBox="1"/>
          <p:nvPr/>
        </p:nvSpPr>
        <p:spPr>
          <a:xfrm>
            <a:off x="3511144" y="4690330"/>
            <a:ext cx="4840287" cy="830997"/>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Tehtävässä piti tunnistaa yleisimpiä lehtipuita. Kuusenoksa oli tuotu mukaan hämäyksen vuoksi. Tunnistustehtävä oli aika jännä.</a:t>
            </a:r>
            <a:endParaRPr lang="fi-FI" sz="1600" dirty="0">
              <a:latin typeface="Arial" panose="020B0604020202020204" pitchFamily="34" charset="0"/>
              <a:cs typeface="Arial" panose="020B0604020202020204" pitchFamily="34" charset="0"/>
            </a:endParaRPr>
          </a:p>
        </p:txBody>
      </p:sp>
      <p:pic>
        <p:nvPicPr>
          <p:cNvPr id="4" name="Sisällön paikkamerkki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982132"/>
            <a:ext cx="4431485" cy="3309937"/>
          </a:xfrm>
        </p:spPr>
      </p:pic>
    </p:spTree>
    <p:extLst>
      <p:ext uri="{BB962C8B-B14F-4D97-AF65-F5344CB8AC3E}">
        <p14:creationId xmlns:p14="http://schemas.microsoft.com/office/powerpoint/2010/main" val="19855464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402" y="1239838"/>
            <a:ext cx="4431485" cy="3309937"/>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8007" y="1239838"/>
            <a:ext cx="4431485" cy="3309937"/>
          </a:xfrm>
        </p:spPr>
      </p:pic>
      <p:sp>
        <p:nvSpPr>
          <p:cNvPr id="3" name="Suorakulmio 2"/>
          <p:cNvSpPr/>
          <p:nvPr/>
        </p:nvSpPr>
        <p:spPr>
          <a:xfrm>
            <a:off x="1740273" y="5060304"/>
            <a:ext cx="2144995" cy="564023"/>
          </a:xfrm>
          <a:prstGeom prst="rect">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accent2">
                    <a:lumMod val="60000"/>
                    <a:lumOff val="40000"/>
                  </a:schemeClr>
                </a:solidFill>
              </a:rPr>
              <a:t>Meidän retkellä oli luontotehtäviä. </a:t>
            </a:r>
            <a:endParaRPr lang="fi-FI" dirty="0">
              <a:solidFill>
                <a:schemeClr val="accent2">
                  <a:lumMod val="60000"/>
                  <a:lumOff val="40000"/>
                </a:schemeClr>
              </a:solidFill>
            </a:endParaRPr>
          </a:p>
        </p:txBody>
      </p:sp>
      <p:sp>
        <p:nvSpPr>
          <p:cNvPr id="4" name="Suorakulmio 3"/>
          <p:cNvSpPr/>
          <p:nvPr/>
        </p:nvSpPr>
        <p:spPr>
          <a:xfrm>
            <a:off x="4385832" y="4972711"/>
            <a:ext cx="3150549" cy="739211"/>
          </a:xfrm>
          <a:prstGeom prst="rect">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accent2">
                    <a:lumMod val="60000"/>
                    <a:lumOff val="40000"/>
                  </a:schemeClr>
                </a:solidFill>
              </a:rPr>
              <a:t>Monet meidän luokkalaiset tekivät niitä innolla.</a:t>
            </a:r>
            <a:endParaRPr lang="fi-FI" dirty="0">
              <a:solidFill>
                <a:schemeClr val="accent2">
                  <a:lumMod val="60000"/>
                  <a:lumOff val="40000"/>
                </a:schemeClr>
              </a:solidFill>
            </a:endParaRPr>
          </a:p>
        </p:txBody>
      </p:sp>
      <p:sp>
        <p:nvSpPr>
          <p:cNvPr id="9" name="Suorakulmio 8"/>
          <p:cNvSpPr/>
          <p:nvPr/>
        </p:nvSpPr>
        <p:spPr>
          <a:xfrm>
            <a:off x="8305036" y="4885115"/>
            <a:ext cx="1854437" cy="914400"/>
          </a:xfrm>
          <a:prstGeom prst="rect">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accent2">
                    <a:lumMod val="60000"/>
                    <a:lumOff val="40000"/>
                  </a:schemeClr>
                </a:solidFill>
              </a:rPr>
              <a:t>Siellä oli hauskaa</a:t>
            </a:r>
            <a:r>
              <a:rPr lang="fi-FI" dirty="0" smtClean="0"/>
              <a:t>.</a:t>
            </a:r>
          </a:p>
          <a:p>
            <a:pPr algn="ctr"/>
            <a:r>
              <a:rPr lang="fi-FI" dirty="0" smtClean="0">
                <a:solidFill>
                  <a:schemeClr val="accent2">
                    <a:lumMod val="60000"/>
                    <a:lumOff val="40000"/>
                  </a:schemeClr>
                </a:solidFill>
              </a:rPr>
              <a:t>Me arvailtiin eri kasveja.</a:t>
            </a:r>
            <a:endParaRPr lang="fi-FI" dirty="0">
              <a:solidFill>
                <a:schemeClr val="accent2">
                  <a:lumMod val="60000"/>
                  <a:lumOff val="40000"/>
                </a:schemeClr>
              </a:solidFill>
            </a:endParaRPr>
          </a:p>
        </p:txBody>
      </p:sp>
    </p:spTree>
    <p:extLst>
      <p:ext uri="{BB962C8B-B14F-4D97-AF65-F5344CB8AC3E}">
        <p14:creationId xmlns:p14="http://schemas.microsoft.com/office/powerpoint/2010/main" val="3826197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51831" y="1074738"/>
            <a:ext cx="3309937" cy="3309937"/>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98243" y="1074738"/>
            <a:ext cx="3309937" cy="3309937"/>
          </a:xfrm>
        </p:spPr>
      </p:pic>
      <p:sp>
        <p:nvSpPr>
          <p:cNvPr id="7" name="Tekstiruutu 6"/>
          <p:cNvSpPr txBox="1"/>
          <p:nvPr/>
        </p:nvSpPr>
        <p:spPr>
          <a:xfrm>
            <a:off x="3794333" y="4999291"/>
            <a:ext cx="4965106" cy="584775"/>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Aarne oli tekemässä tehtäviä luonnosta. Nella, Iiris ja </a:t>
            </a:r>
            <a:r>
              <a:rPr lang="fi-FI" sz="1600" dirty="0" err="1">
                <a:latin typeface="Arial" panose="020B0604020202020204" pitchFamily="34" charset="0"/>
                <a:cs typeface="Arial" panose="020B0604020202020204" pitchFamily="34" charset="0"/>
              </a:rPr>
              <a:t>K</a:t>
            </a:r>
            <a:r>
              <a:rPr lang="fi-FI" sz="1600" dirty="0" err="1" smtClean="0">
                <a:latin typeface="Arial" panose="020B0604020202020204" pitchFamily="34" charset="0"/>
                <a:cs typeface="Arial" panose="020B0604020202020204" pitchFamily="34" charset="0"/>
              </a:rPr>
              <a:t>arla</a:t>
            </a:r>
            <a:r>
              <a:rPr lang="fi-FI" sz="1600" dirty="0" smtClean="0">
                <a:latin typeface="Arial" panose="020B0604020202020204" pitchFamily="34" charset="0"/>
                <a:cs typeface="Arial" panose="020B0604020202020204" pitchFamily="34" charset="0"/>
              </a:rPr>
              <a:t> samoissa puuhissa paloasemalla</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888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93971" y="1035699"/>
            <a:ext cx="3955952" cy="3955952"/>
          </a:xfrm>
        </p:spPr>
      </p:pic>
      <p:sp>
        <p:nvSpPr>
          <p:cNvPr id="5" name="Tekstiruutu 4"/>
          <p:cNvSpPr txBox="1"/>
          <p:nvPr/>
        </p:nvSpPr>
        <p:spPr>
          <a:xfrm>
            <a:off x="1714947" y="5374431"/>
            <a:ext cx="3764629" cy="584775"/>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Tutustuimme paloautoihin ja palomiehen työhön.</a:t>
            </a:r>
            <a:endParaRPr lang="fi-FI" sz="1600" dirty="0">
              <a:latin typeface="Arial" panose="020B0604020202020204" pitchFamily="34" charset="0"/>
              <a:cs typeface="Arial" panose="020B0604020202020204" pitchFamily="34" charset="0"/>
            </a:endParaRPr>
          </a:p>
        </p:txBody>
      </p:sp>
      <p:pic>
        <p:nvPicPr>
          <p:cNvPr id="4" name="Sisällön paikkamerkki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3746" y="1035698"/>
            <a:ext cx="5295627" cy="3955376"/>
          </a:xfrm>
        </p:spPr>
      </p:pic>
      <p:sp>
        <p:nvSpPr>
          <p:cNvPr id="6" name="Tekstiruutu 5"/>
          <p:cNvSpPr txBox="1"/>
          <p:nvPr/>
        </p:nvSpPr>
        <p:spPr>
          <a:xfrm>
            <a:off x="5479576" y="5251319"/>
            <a:ext cx="5179325" cy="584775"/>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Kävimme tutustumassa </a:t>
            </a:r>
            <a:r>
              <a:rPr lang="fi-FI" sz="1600" dirty="0" err="1" smtClean="0">
                <a:latin typeface="Arial" panose="020B0604020202020204" pitchFamily="34" charset="0"/>
                <a:cs typeface="Arial" panose="020B0604020202020204" pitchFamily="34" charset="0"/>
              </a:rPr>
              <a:t>Rutolan</a:t>
            </a:r>
            <a:r>
              <a:rPr lang="fi-FI" sz="1600" dirty="0" smtClean="0">
                <a:latin typeface="Arial" panose="020B0604020202020204" pitchFamily="34" charset="0"/>
                <a:cs typeface="Arial" panose="020B0604020202020204" pitchFamily="34" charset="0"/>
              </a:rPr>
              <a:t> vapaa palokuntaan. </a:t>
            </a:r>
            <a:r>
              <a:rPr lang="fi-FI" sz="1600" dirty="0" err="1" smtClean="0">
                <a:latin typeface="Arial" panose="020B0604020202020204" pitchFamily="34" charset="0"/>
                <a:cs typeface="Arial" panose="020B0604020202020204" pitchFamily="34" charset="0"/>
              </a:rPr>
              <a:t>Elea</a:t>
            </a:r>
            <a:r>
              <a:rPr lang="fi-FI" sz="1600" dirty="0" smtClean="0">
                <a:latin typeface="Arial" panose="020B0604020202020204" pitchFamily="34" charset="0"/>
                <a:cs typeface="Arial" panose="020B0604020202020204" pitchFamily="34" charset="0"/>
              </a:rPr>
              <a:t> pääsi autokuljettajaksi.</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2874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51530" y="982132"/>
            <a:ext cx="4431485" cy="3309937"/>
          </a:xfrm>
        </p:spPr>
      </p:pic>
      <p:pic>
        <p:nvPicPr>
          <p:cNvPr id="4" name="Sisällön paikkamerkki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44240" y="982132"/>
            <a:ext cx="3810580" cy="3309937"/>
          </a:xfrm>
        </p:spPr>
      </p:pic>
      <p:sp>
        <p:nvSpPr>
          <p:cNvPr id="6" name="Tekstiruutu 5"/>
          <p:cNvSpPr txBox="1"/>
          <p:nvPr/>
        </p:nvSpPr>
        <p:spPr>
          <a:xfrm>
            <a:off x="6141493" y="4821682"/>
            <a:ext cx="4988256" cy="338554"/>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Jukka </a:t>
            </a:r>
            <a:r>
              <a:rPr lang="fi-FI" sz="1600" dirty="0">
                <a:latin typeface="Arial" panose="020B0604020202020204" pitchFamily="34" charset="0"/>
                <a:cs typeface="Arial" panose="020B0604020202020204" pitchFamily="34" charset="0"/>
              </a:rPr>
              <a:t>H</a:t>
            </a:r>
            <a:r>
              <a:rPr lang="fi-FI" sz="1600" dirty="0" smtClean="0">
                <a:latin typeface="Arial" panose="020B0604020202020204" pitchFamily="34" charset="0"/>
                <a:cs typeface="Arial" panose="020B0604020202020204" pitchFamily="34" charset="0"/>
              </a:rPr>
              <a:t>irvi antoi </a:t>
            </a:r>
            <a:r>
              <a:rPr lang="fi-FI" sz="1600" dirty="0" smtClean="0">
                <a:latin typeface="Arial" panose="020B0604020202020204" pitchFamily="34" charset="0"/>
                <a:cs typeface="Arial" panose="020B0604020202020204" pitchFamily="34" charset="0"/>
              </a:rPr>
              <a:t>ohjeita, </a:t>
            </a:r>
            <a:r>
              <a:rPr lang="fi-FI" sz="1600" dirty="0" smtClean="0">
                <a:latin typeface="Arial" panose="020B0604020202020204" pitchFamily="34" charset="0"/>
                <a:cs typeface="Arial" panose="020B0604020202020204" pitchFamily="34" charset="0"/>
              </a:rPr>
              <a:t>miten vuolla kaarnalaivoja.</a:t>
            </a:r>
            <a:endParaRPr lang="fi-FI" sz="1600" dirty="0">
              <a:latin typeface="Arial" panose="020B0604020202020204" pitchFamily="34" charset="0"/>
              <a:cs typeface="Arial" panose="020B0604020202020204" pitchFamily="34" charset="0"/>
            </a:endParaRPr>
          </a:p>
        </p:txBody>
      </p:sp>
      <p:sp>
        <p:nvSpPr>
          <p:cNvPr id="7" name="Tekstiruutu 6"/>
          <p:cNvSpPr txBox="1"/>
          <p:nvPr/>
        </p:nvSpPr>
        <p:spPr>
          <a:xfrm>
            <a:off x="991312" y="4821682"/>
            <a:ext cx="4700188" cy="584775"/>
          </a:xfrm>
          <a:prstGeom prst="rect">
            <a:avLst/>
          </a:prstGeom>
          <a:noFill/>
        </p:spPr>
        <p:txBody>
          <a:bodyPr wrap="square" rtlCol="0">
            <a:spAutoFit/>
          </a:bodyPr>
          <a:lstStyle/>
          <a:p>
            <a:pPr algn="ctr"/>
            <a:r>
              <a:rPr lang="fi-FI" sz="1600" dirty="0">
                <a:latin typeface="Arial" panose="020B0604020202020204" pitchFamily="34" charset="0"/>
                <a:cs typeface="Arial" panose="020B0604020202020204" pitchFamily="34" charset="0"/>
              </a:rPr>
              <a:t>V</a:t>
            </a:r>
            <a:r>
              <a:rPr lang="fi-FI" sz="1600" dirty="0" smtClean="0">
                <a:latin typeface="Arial" panose="020B0604020202020204" pitchFamily="34" charset="0"/>
                <a:cs typeface="Arial" panose="020B0604020202020204" pitchFamily="34" charset="0"/>
              </a:rPr>
              <a:t>uolimme kaarnaveneitä. Lattialle tuli aikamoinen sotku, kun puupalaset tippuivat lattialle.</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8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28265" y="1035698"/>
            <a:ext cx="4840287" cy="3615276"/>
          </a:xfrm>
        </p:spPr>
      </p:pic>
      <p:pic>
        <p:nvPicPr>
          <p:cNvPr id="7" name="Sisällön paikkamerkk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11927" y="1035699"/>
            <a:ext cx="2700297" cy="3615275"/>
          </a:xfrm>
        </p:spPr>
      </p:pic>
      <p:sp>
        <p:nvSpPr>
          <p:cNvPr id="3" name="Suorakulmio 2"/>
          <p:cNvSpPr/>
          <p:nvPr/>
        </p:nvSpPr>
        <p:spPr>
          <a:xfrm>
            <a:off x="1787857" y="4982197"/>
            <a:ext cx="3725839" cy="914400"/>
          </a:xfrm>
          <a:prstGeom prst="rect">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smtClean="0">
                <a:solidFill>
                  <a:srgbClr val="FF0000"/>
                </a:solidFill>
              </a:rPr>
              <a:t>Retken jälkeen </a:t>
            </a:r>
            <a:r>
              <a:rPr lang="fi-FI" sz="1400" dirty="0" smtClean="0">
                <a:solidFill>
                  <a:schemeClr val="accent2">
                    <a:lumMod val="60000"/>
                    <a:lumOff val="40000"/>
                  </a:schemeClr>
                </a:solidFill>
              </a:rPr>
              <a:t>pidimme vielä yhden teemapäivän koulussa, missä kertasimme </a:t>
            </a:r>
            <a:r>
              <a:rPr lang="fi-FI" sz="1400" dirty="0" err="1" smtClean="0">
                <a:solidFill>
                  <a:schemeClr val="accent2">
                    <a:lumMod val="60000"/>
                    <a:lumOff val="40000"/>
                  </a:schemeClr>
                </a:solidFill>
              </a:rPr>
              <a:t>Rutolassa</a:t>
            </a:r>
            <a:r>
              <a:rPr lang="fi-FI" sz="1400" dirty="0" smtClean="0">
                <a:solidFill>
                  <a:schemeClr val="accent2">
                    <a:lumMod val="60000"/>
                    <a:lumOff val="40000"/>
                  </a:schemeClr>
                </a:solidFill>
              </a:rPr>
              <a:t> opittuja asioita</a:t>
            </a:r>
            <a:r>
              <a:rPr lang="fi-FI" sz="1400" dirty="0" smtClean="0">
                <a:solidFill>
                  <a:schemeClr val="accent2">
                    <a:lumMod val="60000"/>
                    <a:lumOff val="40000"/>
                  </a:schemeClr>
                </a:solidFill>
              </a:rPr>
              <a:t>. </a:t>
            </a:r>
            <a:r>
              <a:rPr lang="fi-FI" sz="1400" dirty="0" err="1" smtClean="0">
                <a:solidFill>
                  <a:schemeClr val="accent2">
                    <a:lumMod val="60000"/>
                    <a:lumOff val="40000"/>
                  </a:schemeClr>
                </a:solidFill>
              </a:rPr>
              <a:t>Kassu</a:t>
            </a:r>
            <a:r>
              <a:rPr lang="fi-FI" sz="1400" dirty="0" smtClean="0">
                <a:solidFill>
                  <a:schemeClr val="accent2">
                    <a:lumMod val="60000"/>
                    <a:lumOff val="40000"/>
                  </a:schemeClr>
                </a:solidFill>
              </a:rPr>
              <a:t>, Iiris, Julia, Joona, Taimi ja </a:t>
            </a:r>
            <a:r>
              <a:rPr lang="fi-FI" sz="1400" dirty="0" err="1" smtClean="0">
                <a:solidFill>
                  <a:schemeClr val="accent2">
                    <a:lumMod val="60000"/>
                    <a:lumOff val="40000"/>
                  </a:schemeClr>
                </a:solidFill>
              </a:rPr>
              <a:t>Elea</a:t>
            </a:r>
            <a:r>
              <a:rPr lang="fi-FI" sz="1400" dirty="0" smtClean="0">
                <a:solidFill>
                  <a:schemeClr val="accent2">
                    <a:lumMod val="60000"/>
                    <a:lumOff val="40000"/>
                  </a:schemeClr>
                </a:solidFill>
              </a:rPr>
              <a:t> tekee reipasta työtä</a:t>
            </a:r>
            <a:r>
              <a:rPr lang="fi-FI" dirty="0" smtClean="0">
                <a:solidFill>
                  <a:schemeClr val="accent2">
                    <a:lumMod val="60000"/>
                    <a:lumOff val="40000"/>
                  </a:schemeClr>
                </a:solidFill>
              </a:rPr>
              <a:t>.</a:t>
            </a:r>
            <a:endParaRPr lang="fi-FI" dirty="0">
              <a:solidFill>
                <a:schemeClr val="accent2">
                  <a:lumMod val="60000"/>
                  <a:lumOff val="40000"/>
                </a:schemeClr>
              </a:solidFill>
            </a:endParaRPr>
          </a:p>
        </p:txBody>
      </p:sp>
      <p:sp>
        <p:nvSpPr>
          <p:cNvPr id="4" name="Tekstiruutu 3"/>
          <p:cNvSpPr txBox="1"/>
          <p:nvPr/>
        </p:nvSpPr>
        <p:spPr>
          <a:xfrm>
            <a:off x="7511927" y="4839232"/>
            <a:ext cx="3230310" cy="923330"/>
          </a:xfrm>
          <a:prstGeom prst="rect">
            <a:avLst/>
          </a:prstGeom>
          <a:noFill/>
        </p:spPr>
        <p:txBody>
          <a:bodyPr wrap="square" rtlCol="0">
            <a:spAutoFit/>
          </a:bodyPr>
          <a:lstStyle/>
          <a:p>
            <a:r>
              <a:rPr lang="fi-FI" dirty="0" smtClean="0"/>
              <a:t>Teimme </a:t>
            </a:r>
            <a:r>
              <a:rPr lang="fi-FI" dirty="0" smtClean="0"/>
              <a:t>eläintentunnistustehtäviä </a:t>
            </a:r>
            <a:r>
              <a:rPr lang="fi-FI" dirty="0" smtClean="0"/>
              <a:t>ja muuta luontoon liittyvää kuten </a:t>
            </a:r>
            <a:r>
              <a:rPr lang="fi-FI" dirty="0" smtClean="0"/>
              <a:t>kasvintunnistustehtäviä</a:t>
            </a:r>
            <a:r>
              <a:rPr lang="fi-FI" dirty="0" smtClean="0"/>
              <a:t>.</a:t>
            </a:r>
            <a:endParaRPr lang="fi-FI" dirty="0"/>
          </a:p>
        </p:txBody>
      </p:sp>
    </p:spTree>
    <p:extLst>
      <p:ext uri="{BB962C8B-B14F-4D97-AF65-F5344CB8AC3E}">
        <p14:creationId xmlns:p14="http://schemas.microsoft.com/office/powerpoint/2010/main" val="25754567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0354" y="1035698"/>
            <a:ext cx="4840287" cy="3615276"/>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41976" y="906109"/>
            <a:ext cx="3360557" cy="4499258"/>
          </a:xfrm>
        </p:spPr>
      </p:pic>
      <p:sp>
        <p:nvSpPr>
          <p:cNvPr id="5" name="Tekstiruutu 4"/>
          <p:cNvSpPr txBox="1"/>
          <p:nvPr/>
        </p:nvSpPr>
        <p:spPr>
          <a:xfrm>
            <a:off x="1120354" y="4973215"/>
            <a:ext cx="4840287" cy="830997"/>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Luolassa nähdyistä lepakoista innostuneina teimme koulussa ajankohtaan ja teemaan sopivat lepakko-heijastimet.</a:t>
            </a:r>
            <a:endParaRPr lang="fi-FI" sz="1600" dirty="0">
              <a:latin typeface="Arial" panose="020B0604020202020204" pitchFamily="34" charset="0"/>
              <a:cs typeface="Arial" panose="020B0604020202020204" pitchFamily="34" charset="0"/>
            </a:endParaRPr>
          </a:p>
        </p:txBody>
      </p:sp>
      <p:sp>
        <p:nvSpPr>
          <p:cNvPr id="3" name="Tekstiruutu 2"/>
          <p:cNvSpPr txBox="1"/>
          <p:nvPr/>
        </p:nvSpPr>
        <p:spPr>
          <a:xfrm>
            <a:off x="6366681" y="5405367"/>
            <a:ext cx="4346812" cy="584775"/>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Tässä kuvassa me </a:t>
            </a:r>
            <a:r>
              <a:rPr lang="fi-FI" sz="1600" dirty="0" smtClean="0">
                <a:latin typeface="Arial" panose="020B0604020202020204" pitchFamily="34" charset="0"/>
                <a:cs typeface="Arial" panose="020B0604020202020204" pitchFamily="34" charset="0"/>
              </a:rPr>
              <a:t>mietittiin, </a:t>
            </a:r>
            <a:r>
              <a:rPr lang="fi-FI" sz="1600" dirty="0" smtClean="0">
                <a:latin typeface="Arial" panose="020B0604020202020204" pitchFamily="34" charset="0"/>
                <a:cs typeface="Arial" panose="020B0604020202020204" pitchFamily="34" charset="0"/>
              </a:rPr>
              <a:t>missä järjestyksessä hätäpuhelu menee.</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3757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45709" y="936048"/>
            <a:ext cx="4840287" cy="3615276"/>
          </a:xfrm>
        </p:spPr>
      </p:pic>
      <p:pic>
        <p:nvPicPr>
          <p:cNvPr id="11" name="Sisällön paikkamerkki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3039" y="936048"/>
            <a:ext cx="4840286" cy="3615276"/>
          </a:xfrm>
        </p:spPr>
      </p:pic>
      <p:sp>
        <p:nvSpPr>
          <p:cNvPr id="12" name="Tekstiruutu 11"/>
          <p:cNvSpPr txBox="1"/>
          <p:nvPr/>
        </p:nvSpPr>
        <p:spPr>
          <a:xfrm>
            <a:off x="1120354" y="4973215"/>
            <a:ext cx="4840287" cy="338554"/>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Meille tehtiin </a:t>
            </a:r>
            <a:r>
              <a:rPr lang="fi-FI" sz="1600" dirty="0" smtClean="0">
                <a:latin typeface="Arial" panose="020B0604020202020204" pitchFamily="34" charset="0"/>
                <a:cs typeface="Arial" panose="020B0604020202020204" pitchFamily="34" charset="0"/>
              </a:rPr>
              <a:t>ensiapukurssi.</a:t>
            </a:r>
            <a:endParaRPr lang="fi-FI" sz="1600" dirty="0">
              <a:latin typeface="Arial" panose="020B0604020202020204" pitchFamily="34" charset="0"/>
              <a:cs typeface="Arial" panose="020B0604020202020204" pitchFamily="34" charset="0"/>
            </a:endParaRPr>
          </a:p>
        </p:txBody>
      </p:sp>
      <p:sp>
        <p:nvSpPr>
          <p:cNvPr id="13" name="Tekstiruutu 12"/>
          <p:cNvSpPr txBox="1"/>
          <p:nvPr/>
        </p:nvSpPr>
        <p:spPr>
          <a:xfrm>
            <a:off x="6213039" y="4973215"/>
            <a:ext cx="4840287" cy="338554"/>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Me harjoittelimme </a:t>
            </a:r>
            <a:r>
              <a:rPr lang="fi-FI" sz="1600" dirty="0" smtClean="0">
                <a:latin typeface="Arial" panose="020B0604020202020204" pitchFamily="34" charset="0"/>
                <a:cs typeface="Arial" panose="020B0604020202020204" pitchFamily="34" charset="0"/>
              </a:rPr>
              <a:t>siellä mm. sideharson </a:t>
            </a:r>
            <a:r>
              <a:rPr lang="fi-FI" sz="1600" dirty="0" smtClean="0">
                <a:latin typeface="Arial" panose="020B0604020202020204" pitchFamily="34" charset="0"/>
                <a:cs typeface="Arial" panose="020B0604020202020204" pitchFamily="34" charset="0"/>
              </a:rPr>
              <a:t>käyttöä.</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3553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b="1" dirty="0" smtClean="0">
                <a:solidFill>
                  <a:srgbClr val="FF0000"/>
                </a:solidFill>
              </a:rPr>
              <a:t>Yhteistyöprojekti</a:t>
            </a:r>
            <a:r>
              <a:rPr lang="fi-FI" dirty="0" smtClean="0"/>
              <a:t>, </a:t>
            </a:r>
            <a:r>
              <a:rPr lang="fi-FI" sz="2800" b="1" dirty="0" smtClean="0"/>
              <a:t>yleistä</a:t>
            </a:r>
            <a:endParaRPr lang="fi-FI" sz="2800" b="1" dirty="0"/>
          </a:p>
        </p:txBody>
      </p:sp>
      <p:sp>
        <p:nvSpPr>
          <p:cNvPr id="3" name="Sisällön paikkamerkki 2"/>
          <p:cNvSpPr>
            <a:spLocks noGrp="1"/>
          </p:cNvSpPr>
          <p:nvPr>
            <p:ph idx="1"/>
          </p:nvPr>
        </p:nvSpPr>
        <p:spPr/>
        <p:txBody>
          <a:bodyPr/>
          <a:lstStyle/>
          <a:p>
            <a:r>
              <a:rPr lang="fi-FI" b="1" dirty="0" smtClean="0"/>
              <a:t>Lönnrotin koulun yhteistyöprojekti, johon osallistuivat 3. B –luokka ja Tukiluokka</a:t>
            </a:r>
            <a:r>
              <a:rPr lang="fi-FI" b="1" dirty="0" smtClean="0"/>
              <a:t>.</a:t>
            </a:r>
            <a:endParaRPr lang="fi-FI" b="1" dirty="0" smtClean="0"/>
          </a:p>
          <a:p>
            <a:r>
              <a:rPr lang="fi-FI" b="1" dirty="0" smtClean="0"/>
              <a:t>Oppilaita oli yhteensä 25.</a:t>
            </a:r>
          </a:p>
          <a:p>
            <a:r>
              <a:rPr lang="fi-FI" b="1" dirty="0" smtClean="0"/>
              <a:t>Henkilökuntaa projektiin osallistui Sirpa, Sirkka, Lauri, Matti ja Kirsi.</a:t>
            </a:r>
          </a:p>
          <a:p>
            <a:r>
              <a:rPr lang="fi-FI" b="1" dirty="0" smtClean="0"/>
              <a:t>Ulkopuolista apua saimme Lappeenrannan seurakunnasta Titta </a:t>
            </a:r>
            <a:r>
              <a:rPr lang="fi-FI" b="1" dirty="0" err="1" smtClean="0"/>
              <a:t>Tonderilta</a:t>
            </a:r>
            <a:r>
              <a:rPr lang="fi-FI" b="1" dirty="0" smtClean="0"/>
              <a:t>, Jukka Hirveltä ja </a:t>
            </a:r>
            <a:r>
              <a:rPr lang="fi-FI" b="1" dirty="0" err="1" smtClean="0"/>
              <a:t>eräopas/Rutolan</a:t>
            </a:r>
            <a:r>
              <a:rPr lang="fi-FI" b="1" dirty="0" smtClean="0"/>
              <a:t> VPK/Salpalinjaopas Juha Huttuselta.</a:t>
            </a:r>
            <a:endParaRPr lang="fi-FI" b="1" dirty="0"/>
          </a:p>
        </p:txBody>
      </p:sp>
      <p:pic>
        <p:nvPicPr>
          <p:cNvPr id="4"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719" y="738353"/>
            <a:ext cx="1269242" cy="1479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2698" y="896367"/>
            <a:ext cx="1269242" cy="14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21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706893" y="929126"/>
            <a:ext cx="4975634" cy="3715388"/>
          </a:xfrm>
        </p:spPr>
      </p:pic>
      <p:sp>
        <p:nvSpPr>
          <p:cNvPr id="6" name="Tekstiruutu 5"/>
          <p:cNvSpPr txBox="1"/>
          <p:nvPr/>
        </p:nvSpPr>
        <p:spPr>
          <a:xfrm>
            <a:off x="3990886" y="5212935"/>
            <a:ext cx="4247260" cy="584775"/>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Tässä kuvassa me tehtiin kaarnaveneitä! Nyt vain koululla. </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199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05812" y="1560829"/>
            <a:ext cx="4840287" cy="3615276"/>
          </a:xfrm>
        </p:spPr>
      </p:pic>
      <p:sp>
        <p:nvSpPr>
          <p:cNvPr id="3" name="Sisällön paikkamerkki 2"/>
          <p:cNvSpPr>
            <a:spLocks noGrp="1"/>
          </p:cNvSpPr>
          <p:nvPr>
            <p:ph sz="half" idx="2"/>
          </p:nvPr>
        </p:nvSpPr>
        <p:spPr>
          <a:xfrm>
            <a:off x="6264923" y="2919851"/>
            <a:ext cx="4874863" cy="2061800"/>
          </a:xfrm>
        </p:spPr>
        <p:txBody>
          <a:bodyPr>
            <a:normAutofit/>
          </a:bodyPr>
          <a:lstStyle/>
          <a:p>
            <a:pPr marL="0" indent="0">
              <a:buNone/>
            </a:pPr>
            <a:r>
              <a:rPr lang="fi-FI" sz="1400" dirty="0" smtClean="0">
                <a:latin typeface="Arial" panose="020B0604020202020204" pitchFamily="34" charset="0"/>
                <a:cs typeface="Arial" panose="020B0604020202020204" pitchFamily="34" charset="0"/>
              </a:rPr>
              <a:t>Matti kertoi meille Lappeenrannan alueen tapahtumista </a:t>
            </a:r>
            <a:r>
              <a:rPr lang="fi-FI" sz="1400" dirty="0" smtClean="0">
                <a:latin typeface="Arial" panose="020B0604020202020204" pitchFamily="34" charset="0"/>
                <a:cs typeface="Arial" panose="020B0604020202020204" pitchFamily="34" charset="0"/>
              </a:rPr>
              <a:t>sota-aikana ja miksi </a:t>
            </a:r>
            <a:r>
              <a:rPr lang="fi-FI" sz="1400" dirty="0" smtClean="0">
                <a:latin typeface="Arial" panose="020B0604020202020204" pitchFamily="34" charset="0"/>
                <a:cs typeface="Arial" panose="020B0604020202020204" pitchFamily="34" charset="0"/>
              </a:rPr>
              <a:t>Salpalinjakin rakennettiin aikoinaan</a:t>
            </a:r>
            <a:r>
              <a:rPr lang="fi-FI" sz="1400" dirty="0" smtClean="0">
                <a:latin typeface="Arial" panose="020B0604020202020204" pitchFamily="34" charset="0"/>
                <a:cs typeface="Arial" panose="020B0604020202020204" pitchFamily="34" charset="0"/>
              </a:rPr>
              <a:t>.</a:t>
            </a:r>
          </a:p>
          <a:p>
            <a:pPr marL="0" indent="0">
              <a:buNone/>
            </a:pPr>
            <a:r>
              <a:rPr lang="fi-FI" sz="1400" dirty="0" smtClean="0">
                <a:latin typeface="Arial" panose="020B0604020202020204" pitchFamily="34" charset="0"/>
                <a:cs typeface="Arial" panose="020B0604020202020204" pitchFamily="34" charset="0"/>
              </a:rPr>
              <a:t>Samalla kuulimme, miten Lappeenrantaa oli pommitettu mm. oman koulumme sai osuman.</a:t>
            </a:r>
          </a:p>
          <a:p>
            <a:pPr marL="0" indent="0">
              <a:buNone/>
            </a:pPr>
            <a:r>
              <a:rPr lang="fi-FI" sz="1400" dirty="0" smtClean="0">
                <a:latin typeface="Arial" panose="020B0604020202020204" pitchFamily="34" charset="0"/>
                <a:cs typeface="Arial" panose="020B0604020202020204" pitchFamily="34" charset="0"/>
              </a:rPr>
              <a:t>Projektin lopuksi kirjoitimme, mitä olimme oppineet ja mitä mieltä olimme koko jutusta.</a:t>
            </a:r>
          </a:p>
          <a:p>
            <a:pPr marL="0" indent="0">
              <a:buNone/>
            </a:pPr>
            <a:r>
              <a:rPr lang="fi-FI" sz="1400" dirty="0" smtClean="0">
                <a:solidFill>
                  <a:srgbClr val="FF0000"/>
                </a:solidFill>
                <a:latin typeface="Arial" panose="020B0604020202020204" pitchFamily="34" charset="0"/>
                <a:cs typeface="Arial" panose="020B0604020202020204" pitchFamily="34" charset="0"/>
              </a:rPr>
              <a:t>Projekti loppui </a:t>
            </a:r>
            <a:r>
              <a:rPr lang="fi-FI" sz="1400" dirty="0" smtClean="0">
                <a:latin typeface="Arial" panose="020B0604020202020204" pitchFamily="34" charset="0"/>
                <a:cs typeface="Arial" panose="020B0604020202020204" pitchFamily="34" charset="0"/>
              </a:rPr>
              <a:t>marraskuun lopussa.</a:t>
            </a:r>
          </a:p>
          <a:p>
            <a:pPr marL="0" indent="0">
              <a:buNone/>
            </a:pPr>
            <a:endParaRPr lang="fi-FI" sz="1400" dirty="0">
              <a:latin typeface="Arial" panose="020B0604020202020204" pitchFamily="34" charset="0"/>
              <a:cs typeface="Arial" panose="020B0604020202020204" pitchFamily="34" charset="0"/>
            </a:endParaRPr>
          </a:p>
        </p:txBody>
      </p:sp>
      <p:pic>
        <p:nvPicPr>
          <p:cNvPr id="4" name="Picture 2" descr="http://www.opike.fi/files/products/product_346/Leevi_lepakk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8275" y="4382025"/>
            <a:ext cx="1269242" cy="14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043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solidFill>
                  <a:srgbClr val="FF0000"/>
                </a:solidFill>
              </a:rPr>
              <a:t>Lappeenranta sodan aikana</a:t>
            </a:r>
            <a:endParaRPr lang="fi-FI" b="1" dirty="0">
              <a:solidFill>
                <a:srgbClr val="FF0000"/>
              </a:solidFill>
            </a:endParaRPr>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6974" y="2750011"/>
            <a:ext cx="5338010" cy="3208144"/>
          </a:xfrm>
        </p:spPr>
      </p:pic>
      <p:pic>
        <p:nvPicPr>
          <p:cNvPr id="6" name="Sisällön paikkamerkk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4984" y="2693126"/>
            <a:ext cx="5546652" cy="3466657"/>
          </a:xfrm>
        </p:spPr>
      </p:pic>
    </p:spTree>
    <p:extLst>
      <p:ext uri="{BB962C8B-B14F-4D97-AF65-F5344CB8AC3E}">
        <p14:creationId xmlns:p14="http://schemas.microsoft.com/office/powerpoint/2010/main" val="3195940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47635" y="1043547"/>
            <a:ext cx="9601196" cy="1303867"/>
          </a:xfrm>
        </p:spPr>
        <p:txBody>
          <a:bodyPr>
            <a:normAutofit/>
          </a:bodyPr>
          <a:lstStyle/>
          <a:p>
            <a:r>
              <a:rPr lang="fi-FI" sz="6000" b="1" dirty="0" smtClean="0">
                <a:solidFill>
                  <a:srgbClr val="FF0000"/>
                </a:solidFill>
              </a:rPr>
              <a:t>Lasten palaute</a:t>
            </a:r>
            <a:endParaRPr lang="fi-FI" sz="6000" b="1" dirty="0">
              <a:solidFill>
                <a:srgbClr val="FF0000"/>
              </a:solidFill>
            </a:endParaRPr>
          </a:p>
        </p:txBody>
      </p:sp>
      <p:sp>
        <p:nvSpPr>
          <p:cNvPr id="3" name="Sisällön paikkamerkki 2"/>
          <p:cNvSpPr>
            <a:spLocks noGrp="1"/>
          </p:cNvSpPr>
          <p:nvPr>
            <p:ph idx="1"/>
          </p:nvPr>
        </p:nvSpPr>
        <p:spPr>
          <a:xfrm>
            <a:off x="6387152" y="2497540"/>
            <a:ext cx="4509444" cy="3582538"/>
          </a:xfrm>
        </p:spPr>
        <p:txBody>
          <a:bodyPr>
            <a:noAutofit/>
          </a:bodyPr>
          <a:lstStyle/>
          <a:p>
            <a:pPr marL="0" indent="0">
              <a:buNone/>
            </a:pPr>
            <a:r>
              <a:rPr lang="fi-FI" sz="1200" dirty="0"/>
              <a:t>”Projekti oli jännittävä ja mielenkiintoinen. Mieleeni jäi erityisesti se, kun saimme nähdä vanhoja bunkkereita ja lepakoita. Mietimme pari viikkoa retken jälkeen, mitä kirjoittaisimme </a:t>
            </a:r>
            <a:r>
              <a:rPr lang="fi-FI" sz="1200" dirty="0" err="1"/>
              <a:t>Powerpointiin</a:t>
            </a:r>
            <a:r>
              <a:rPr lang="fi-FI" sz="1200" dirty="0"/>
              <a:t>. Laitoimme kuvia ja tekstiä sinne. Retkellä oli monia ihmeellisiä ja kummallisia asioita. Oli jännittävää nähdä lepakoita ensimäistä kertaa. Luolissa oli myös paljon yöperhosia. Kerran näimme seinän, jossa oli paljon hämähäkkejä. Toiset tykkäsivät niistä ja toiset kiljuivat kauhuissaan</a:t>
            </a:r>
            <a:r>
              <a:rPr lang="fi-FI" sz="1200" dirty="0" smtClean="0"/>
              <a:t>.” –</a:t>
            </a:r>
            <a:r>
              <a:rPr lang="fi-FI" sz="1200" b="1" dirty="0" smtClean="0"/>
              <a:t>Vanessa</a:t>
            </a:r>
          </a:p>
          <a:p>
            <a:pPr marL="0" indent="0">
              <a:buNone/>
            </a:pPr>
            <a:r>
              <a:rPr lang="fi-FI" sz="1200" dirty="0" smtClean="0"/>
              <a:t>”</a:t>
            </a:r>
            <a:r>
              <a:rPr lang="fi-FI" sz="1200" dirty="0"/>
              <a:t>Projektimme oli tosi kiva, kun teimme kaikkea</a:t>
            </a:r>
            <a:r>
              <a:rPr lang="fi-FI" sz="1200" dirty="0" smtClean="0"/>
              <a:t>.” –</a:t>
            </a:r>
            <a:r>
              <a:rPr lang="fi-FI" sz="1200" b="1" dirty="0" smtClean="0"/>
              <a:t>Eetu</a:t>
            </a:r>
            <a:endParaRPr lang="fi-FI" sz="1200" dirty="0"/>
          </a:p>
          <a:p>
            <a:pPr marL="0" indent="0">
              <a:buNone/>
            </a:pPr>
            <a:r>
              <a:rPr lang="fi-FI" sz="1200" dirty="0"/>
              <a:t>”Meille tapahtui kaikenlaista. Opin lepakoista aika paljon tietoja</a:t>
            </a:r>
            <a:r>
              <a:rPr lang="fi-FI" sz="1200" dirty="0" smtClean="0"/>
              <a:t>.”</a:t>
            </a:r>
            <a:r>
              <a:rPr lang="fi-FI" sz="1200" dirty="0" err="1" smtClean="0"/>
              <a:t>-</a:t>
            </a:r>
            <a:r>
              <a:rPr lang="fi-FI" sz="1200" b="1" dirty="0" err="1" smtClean="0"/>
              <a:t>Merve</a:t>
            </a:r>
            <a:endParaRPr lang="fi-FI" sz="1200" dirty="0"/>
          </a:p>
          <a:p>
            <a:pPr marL="0" indent="0">
              <a:buNone/>
            </a:pPr>
            <a:r>
              <a:rPr lang="fi-FI" sz="1200" dirty="0"/>
              <a:t>”Me käytiin luolissa. Opimme paljon historiaa ja </a:t>
            </a:r>
            <a:r>
              <a:rPr lang="fi-FI" sz="1200" dirty="0" err="1"/>
              <a:t>kumpa</a:t>
            </a:r>
            <a:r>
              <a:rPr lang="fi-FI" sz="1200" dirty="0"/>
              <a:t> olisin pannut lämpimästi päälle, koska </a:t>
            </a:r>
            <a:r>
              <a:rPr lang="fi-FI" sz="1200" dirty="0" err="1"/>
              <a:t>Rutolassa</a:t>
            </a:r>
            <a:r>
              <a:rPr lang="fi-FI" sz="1200" dirty="0"/>
              <a:t> oli kylmä</a:t>
            </a:r>
            <a:r>
              <a:rPr lang="fi-FI" sz="1200" dirty="0" smtClean="0"/>
              <a:t>.” –</a:t>
            </a:r>
            <a:r>
              <a:rPr lang="fi-FI" sz="1200" b="1" dirty="0" err="1" smtClean="0"/>
              <a:t>Karla</a:t>
            </a:r>
            <a:endParaRPr lang="fi-FI" sz="1200" b="1" dirty="0" smtClean="0"/>
          </a:p>
          <a:p>
            <a:pPr marL="0" indent="0">
              <a:buNone/>
            </a:pPr>
            <a:r>
              <a:rPr lang="fi-FI" sz="1200" dirty="0"/>
              <a:t>”Me tutustuimme Salpalinjaan. Jäi mieleen se, että yhdessä luolassa oli yksi huone, jossa oli maassa paljon vettä</a:t>
            </a:r>
            <a:r>
              <a:rPr lang="fi-FI" sz="1200" dirty="0" smtClean="0"/>
              <a:t>.” –</a:t>
            </a:r>
            <a:r>
              <a:rPr lang="fi-FI" sz="1200" b="1" dirty="0" smtClean="0"/>
              <a:t>Fatima</a:t>
            </a:r>
          </a:p>
          <a:p>
            <a:pPr marL="0" indent="0">
              <a:buNone/>
            </a:pPr>
            <a:r>
              <a:rPr lang="fi-FI" sz="1200" dirty="0"/>
              <a:t>”Me syötiin makkaraa ja tutkittiin paloautoja. Opettelimme missä järjestyksessä hätäpuhelu menee, miten pannaan side käteen. Teimme lepakkoheijastimia ja saimme paloautoheijastimet</a:t>
            </a:r>
            <a:r>
              <a:rPr lang="fi-FI" sz="1200" dirty="0" smtClean="0"/>
              <a:t>.” </a:t>
            </a:r>
            <a:r>
              <a:rPr lang="fi-FI" sz="1200" dirty="0" err="1" smtClean="0"/>
              <a:t>-</a:t>
            </a:r>
            <a:r>
              <a:rPr lang="fi-FI" sz="1200" b="1" dirty="0" err="1" smtClean="0"/>
              <a:t>Kaisla</a:t>
            </a:r>
            <a:endParaRPr lang="fi-FI" sz="1200" dirty="0"/>
          </a:p>
          <a:p>
            <a:pPr marL="0" indent="0">
              <a:buNone/>
            </a:pPr>
            <a:endParaRPr lang="fi-FI" sz="1200" dirty="0"/>
          </a:p>
          <a:p>
            <a:pPr marL="0" indent="0">
              <a:buNone/>
            </a:pPr>
            <a:endParaRPr lang="fi-FI" sz="1200" dirty="0"/>
          </a:p>
        </p:txBody>
      </p:sp>
      <p:sp>
        <p:nvSpPr>
          <p:cNvPr id="4" name="Tekstiruutu 3"/>
          <p:cNvSpPr txBox="1"/>
          <p:nvPr/>
        </p:nvSpPr>
        <p:spPr>
          <a:xfrm>
            <a:off x="1405719" y="2497540"/>
            <a:ext cx="4851780" cy="4062651"/>
          </a:xfrm>
          <a:prstGeom prst="rect">
            <a:avLst/>
          </a:prstGeom>
          <a:noFill/>
        </p:spPr>
        <p:txBody>
          <a:bodyPr wrap="square" rtlCol="0">
            <a:spAutoFit/>
          </a:bodyPr>
          <a:lstStyle/>
          <a:p>
            <a:r>
              <a:rPr lang="fi-FI" sz="1200" dirty="0"/>
              <a:t>”Projekti oli kiva. Minulle jäi mieleen kivat asiat. Opin asioita, joita en ollut ennen tiennyt</a:t>
            </a:r>
            <a:r>
              <a:rPr lang="fi-FI" sz="1200" dirty="0" smtClean="0"/>
              <a:t>.” </a:t>
            </a:r>
            <a:r>
              <a:rPr lang="fi-FI" sz="1200" dirty="0" err="1" smtClean="0"/>
              <a:t>-</a:t>
            </a:r>
            <a:r>
              <a:rPr lang="fi-FI" sz="1200" b="1" dirty="0" err="1" smtClean="0"/>
              <a:t>Ilari</a:t>
            </a:r>
            <a:r>
              <a:rPr lang="fi-FI" sz="1200" b="1" dirty="0" smtClean="0"/>
              <a:t> </a:t>
            </a:r>
          </a:p>
          <a:p>
            <a:endParaRPr lang="fi-FI" sz="1200" dirty="0"/>
          </a:p>
          <a:p>
            <a:r>
              <a:rPr lang="fi-FI" sz="1200" dirty="0"/>
              <a:t>”Projekti oli kiva, kun mentiin </a:t>
            </a:r>
            <a:r>
              <a:rPr lang="fi-FI" sz="1200" dirty="0" err="1"/>
              <a:t>Rutolaan</a:t>
            </a:r>
            <a:r>
              <a:rPr lang="fi-FI" sz="1200" dirty="0"/>
              <a:t>, mutta ei enää, kun Matti jankkaa vielä sitä kaikkea! Opin paljon kaikkea uutta Venäjän ja Suomen sodasta  ja että pitää panna lämpimästi päälle, sillä oli kylmä</a:t>
            </a:r>
            <a:r>
              <a:rPr lang="fi-FI" sz="1200" dirty="0" smtClean="0"/>
              <a:t>.” –</a:t>
            </a:r>
            <a:r>
              <a:rPr lang="fi-FI" sz="1200" b="1" dirty="0" smtClean="0"/>
              <a:t>Ella</a:t>
            </a:r>
          </a:p>
          <a:p>
            <a:endParaRPr lang="fi-FI" sz="1200" dirty="0"/>
          </a:p>
          <a:p>
            <a:r>
              <a:rPr lang="fi-FI" sz="1200" dirty="0"/>
              <a:t>”Minulle jäi mieleen, kun kävimme luolissa ja kun me veistettiin kaarnaveneitä. Haluaisin tehdä </a:t>
            </a:r>
            <a:r>
              <a:rPr lang="fi-FI" sz="1200" dirty="0" err="1"/>
              <a:t>tallisia</a:t>
            </a:r>
            <a:r>
              <a:rPr lang="fi-FI" sz="1200" dirty="0"/>
              <a:t> retkiä muulloinkin esim. Repovedelle – meidän  luokka ja tukiluokka yhdessä</a:t>
            </a:r>
            <a:r>
              <a:rPr lang="fi-FI" sz="1200" dirty="0" smtClean="0"/>
              <a:t>.” </a:t>
            </a:r>
            <a:r>
              <a:rPr lang="fi-FI" sz="1200" dirty="0" err="1" smtClean="0"/>
              <a:t>-</a:t>
            </a:r>
            <a:r>
              <a:rPr lang="fi-FI" sz="1200" b="1" dirty="0" err="1" smtClean="0"/>
              <a:t>Tii</a:t>
            </a:r>
            <a:endParaRPr lang="fi-FI" sz="1200" b="1" dirty="0" smtClean="0"/>
          </a:p>
          <a:p>
            <a:endParaRPr lang="fi-FI" sz="1200" dirty="0"/>
          </a:p>
          <a:p>
            <a:r>
              <a:rPr lang="fi-FI" sz="1200" dirty="0"/>
              <a:t>”Minulle jäi mieleen, että lepakot nukkuu horrosta. Mukavinta oli, kun näin lepakon. Opin, miten luolat tehtiin. Olisin halunnut, että olisimme olleet kaikki samassa ryhmässä. Haluaisin mennä sinne uudestaan</a:t>
            </a:r>
            <a:r>
              <a:rPr lang="fi-FI" sz="1200" dirty="0" smtClean="0"/>
              <a:t>.” –</a:t>
            </a:r>
            <a:r>
              <a:rPr lang="fi-FI" sz="1200" b="1" dirty="0" smtClean="0"/>
              <a:t>Petra</a:t>
            </a:r>
          </a:p>
          <a:p>
            <a:endParaRPr lang="fi-FI" sz="1200" dirty="0"/>
          </a:p>
          <a:p>
            <a:r>
              <a:rPr lang="fi-FI" sz="1200" dirty="0"/>
              <a:t>”Me mentiin luoliin. Siellä piti olla rauhallinen</a:t>
            </a:r>
            <a:r>
              <a:rPr lang="fi-FI" sz="1200" dirty="0" smtClean="0"/>
              <a:t>.”- </a:t>
            </a:r>
            <a:r>
              <a:rPr lang="fi-FI" sz="1200" b="1" dirty="0" smtClean="0"/>
              <a:t>Iiris</a:t>
            </a:r>
          </a:p>
          <a:p>
            <a:endParaRPr lang="fi-FI" sz="1200" b="1" dirty="0" smtClean="0"/>
          </a:p>
          <a:p>
            <a:r>
              <a:rPr lang="fi-FI" sz="1200" dirty="0"/>
              <a:t>”Linja-autossa oli kivaa. Vuoleminen oli kivaa, koska tehtiin kaarnaveneitä. Kivaa oli punkkerien tutkiminen, </a:t>
            </a:r>
            <a:r>
              <a:rPr lang="fi-FI" sz="1200" dirty="0" err="1"/>
              <a:t>painesiteily</a:t>
            </a:r>
            <a:r>
              <a:rPr lang="fi-FI" sz="1200" dirty="0"/>
              <a:t> ja kasvien tutkiminen</a:t>
            </a:r>
            <a:r>
              <a:rPr lang="fi-FI" sz="1200" dirty="0" smtClean="0"/>
              <a:t>.” </a:t>
            </a:r>
            <a:r>
              <a:rPr lang="fi-FI" sz="1200" dirty="0" err="1" smtClean="0"/>
              <a:t>-</a:t>
            </a:r>
            <a:r>
              <a:rPr lang="fi-FI" sz="1200" b="1" dirty="0" err="1" smtClean="0"/>
              <a:t>Joona</a:t>
            </a:r>
            <a:endParaRPr lang="fi-FI" sz="1200" dirty="0"/>
          </a:p>
          <a:p>
            <a:endParaRPr lang="fi-FI" sz="1200" dirty="0"/>
          </a:p>
          <a:p>
            <a:endParaRPr lang="fi-FI" dirty="0"/>
          </a:p>
        </p:txBody>
      </p:sp>
      <p:pic>
        <p:nvPicPr>
          <p:cNvPr id="5"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719" y="738353"/>
            <a:ext cx="1269242" cy="1479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9313" y="806592"/>
            <a:ext cx="1164900" cy="14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98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295401" y="2556932"/>
            <a:ext cx="4341124" cy="3318936"/>
          </a:xfrm>
        </p:spPr>
        <p:txBody>
          <a:bodyPr>
            <a:normAutofit fontScale="92500"/>
          </a:bodyPr>
          <a:lstStyle/>
          <a:p>
            <a:pPr marL="0" indent="0">
              <a:buNone/>
            </a:pPr>
            <a:r>
              <a:rPr lang="fi-FI" sz="1400" dirty="0"/>
              <a:t>”Me syötiin makkaraa ja tutkittiin paloautoja. Opettelimme missä järjestyksessä hätäpuhelu menee, miten pannaan side käteen. Teimme lepakkoheijastimia ja saimme paloautoheijastimet</a:t>
            </a:r>
            <a:r>
              <a:rPr lang="fi-FI" sz="1400" dirty="0" smtClean="0"/>
              <a:t>.” –</a:t>
            </a:r>
            <a:r>
              <a:rPr lang="fi-FI" sz="1400" b="1" dirty="0" smtClean="0"/>
              <a:t>Kaisla</a:t>
            </a:r>
          </a:p>
          <a:p>
            <a:pPr marL="0" indent="0">
              <a:buNone/>
            </a:pPr>
            <a:r>
              <a:rPr lang="fi-FI" sz="1400" dirty="0"/>
              <a:t>”Tutkimme salpalinjoja, lepakoita, yöperhosia ja estekiviä. Mieleen jäi  luolat ja sentyyppiset. Opin, että lepakoihin ei saa koskea, vaikka mikä olisi. Olisin tutkinut Salpalinjoja enemmän</a:t>
            </a:r>
            <a:r>
              <a:rPr lang="fi-FI" sz="1400" dirty="0" smtClean="0"/>
              <a:t>.” </a:t>
            </a:r>
            <a:r>
              <a:rPr lang="fi-FI" sz="1400" dirty="0" err="1" smtClean="0"/>
              <a:t>-</a:t>
            </a:r>
            <a:r>
              <a:rPr lang="fi-FI" sz="1400" b="1" dirty="0" err="1" smtClean="0"/>
              <a:t>Taimi</a:t>
            </a:r>
            <a:endParaRPr lang="fi-FI" sz="1400" dirty="0"/>
          </a:p>
          <a:p>
            <a:pPr marL="0" indent="0">
              <a:buNone/>
            </a:pPr>
            <a:r>
              <a:rPr lang="fi-FI" sz="1400" dirty="0"/>
              <a:t>”Mukavinta oli lepakot. Minulle jäi mieleen isot luolat. Opin retkestä paljon sodasta. Projekti oli todella kiva mielestäni. En olisi tehnyt mitään toisella tavalla</a:t>
            </a:r>
            <a:r>
              <a:rPr lang="fi-FI" sz="1400" dirty="0" smtClean="0"/>
              <a:t>.” </a:t>
            </a:r>
            <a:r>
              <a:rPr lang="fi-FI" sz="1400" dirty="0" err="1" smtClean="0"/>
              <a:t>-</a:t>
            </a:r>
            <a:r>
              <a:rPr lang="fi-FI" sz="1400" b="1" dirty="0" err="1" smtClean="0"/>
              <a:t>Julia</a:t>
            </a:r>
            <a:endParaRPr lang="fi-FI" sz="1400" dirty="0"/>
          </a:p>
          <a:p>
            <a:pPr marL="0" indent="0">
              <a:buNone/>
            </a:pPr>
            <a:r>
              <a:rPr lang="fi-FI" sz="1400" dirty="0"/>
              <a:t>”Meidän projekti oli </a:t>
            </a:r>
            <a:r>
              <a:rPr lang="fi-FI" sz="1400" dirty="0" err="1"/>
              <a:t>meilkoisen</a:t>
            </a:r>
            <a:r>
              <a:rPr lang="fi-FI" sz="1400" dirty="0"/>
              <a:t> jännittävä ja hauska! Me käveltiin pitkin metsää ja sitten oltiinkin jo luolan suulla. Se paikka oli viileä ja kostea. Mieleen jäi karvaiset lepakot</a:t>
            </a:r>
            <a:r>
              <a:rPr lang="fi-FI" sz="1400" dirty="0" smtClean="0"/>
              <a:t>.” </a:t>
            </a:r>
            <a:r>
              <a:rPr lang="fi-FI" sz="1400" dirty="0" err="1" smtClean="0"/>
              <a:t>-</a:t>
            </a:r>
            <a:r>
              <a:rPr lang="fi-FI" sz="1400" b="1" dirty="0" err="1" smtClean="0"/>
              <a:t>Elea</a:t>
            </a:r>
            <a:endParaRPr lang="fi-FI" sz="1400" dirty="0"/>
          </a:p>
          <a:p>
            <a:pPr marL="0" indent="0">
              <a:buNone/>
            </a:pPr>
            <a:endParaRPr lang="fi-FI" sz="1400" dirty="0"/>
          </a:p>
          <a:p>
            <a:endParaRPr lang="fi-FI" dirty="0"/>
          </a:p>
        </p:txBody>
      </p:sp>
      <p:pic>
        <p:nvPicPr>
          <p:cNvPr id="1028" name="Picture 4" descr="http://papunet.net/sites/papunet.net/files/kuvapankki/20130503/fire-engi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106" y="696036"/>
            <a:ext cx="1925709" cy="1700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gpht.com/baIP6_-kWwnBE4kzojbJp3hNxFMKpiJzPnOzirDDQjx4P6QISQE2QYBHBftRn6Prdg=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509" y="696036"/>
            <a:ext cx="1624083" cy="1624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62.80.138.132/skolor/skolbilder/filer/7751e35a071cc99e1ec415a0408a29fc.spindeln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844" y="696037"/>
            <a:ext cx="1570180" cy="1642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apunet.net/sites/papunet.net/files/kuvapankki/perhonen1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8765" y="696036"/>
            <a:ext cx="2225958" cy="16420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apunet.net/sites/papunet.net/files/kuvapankki/vene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0048" y="796299"/>
            <a:ext cx="1973476" cy="14235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elamaalahdessa.fi/wp-content/uploads/2014/06/buss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762" y="2698795"/>
            <a:ext cx="2555341" cy="18000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tatic.harhakuva.fi/works/1305035793736972_Lapsi_sotilas_by_Hanab9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222" y="2698794"/>
            <a:ext cx="2490850" cy="3340337"/>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5442509" y="5652781"/>
            <a:ext cx="2997253" cy="400110"/>
          </a:xfrm>
          <a:prstGeom prst="rect">
            <a:avLst/>
          </a:prstGeom>
          <a:noFill/>
        </p:spPr>
        <p:txBody>
          <a:bodyPr wrap="square" rtlCol="0">
            <a:spAutoFit/>
          </a:bodyPr>
          <a:lstStyle/>
          <a:p>
            <a:pPr algn="ctr"/>
            <a:r>
              <a:rPr lang="fi-FI" sz="1000" b="1" dirty="0" smtClean="0"/>
              <a:t>Sota on kamalaa!                                              Toivottavasti  sitä ei enää tule tänne meille koskaan!</a:t>
            </a:r>
            <a:endParaRPr lang="fi-FI" sz="1000" b="1" dirty="0"/>
          </a:p>
        </p:txBody>
      </p:sp>
    </p:spTree>
    <p:extLst>
      <p:ext uri="{BB962C8B-B14F-4D97-AF65-F5344CB8AC3E}">
        <p14:creationId xmlns:p14="http://schemas.microsoft.com/office/powerpoint/2010/main" val="579412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965" y="1025260"/>
            <a:ext cx="4107969" cy="4787101"/>
          </a:xfrm>
          <a:prstGeom prst="rect">
            <a:avLst/>
          </a:prstGeom>
          <a:noFill/>
          <a:extLst>
            <a:ext uri="{909E8E84-426E-40DD-AFC4-6F175D3DCCD1}">
              <a14:hiddenFill xmlns:a14="http://schemas.microsoft.com/office/drawing/2010/main">
                <a:solidFill>
                  <a:srgbClr val="FFFFFF"/>
                </a:solidFill>
              </a14:hiddenFill>
            </a:ext>
          </a:extLst>
        </p:spPr>
      </p:pic>
      <p:sp>
        <p:nvSpPr>
          <p:cNvPr id="3" name="Kuvaselitepilvi 2"/>
          <p:cNvSpPr/>
          <p:nvPr/>
        </p:nvSpPr>
        <p:spPr>
          <a:xfrm>
            <a:off x="5917997" y="914399"/>
            <a:ext cx="5383987" cy="4564685"/>
          </a:xfrm>
          <a:prstGeom prst="cloudCallout">
            <a:avLst>
              <a:gd name="adj1" fmla="val -72953"/>
              <a:gd name="adj2" fmla="val -15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p:cNvSpPr txBox="1"/>
          <p:nvPr/>
        </p:nvSpPr>
        <p:spPr>
          <a:xfrm>
            <a:off x="6854012" y="1875764"/>
            <a:ext cx="3284855" cy="2985433"/>
          </a:xfrm>
          <a:prstGeom prst="rect">
            <a:avLst/>
          </a:prstGeom>
          <a:noFill/>
        </p:spPr>
        <p:txBody>
          <a:bodyPr wrap="square" rtlCol="0">
            <a:spAutoFit/>
          </a:bodyPr>
          <a:lstStyle/>
          <a:p>
            <a:pPr algn="ctr"/>
            <a:r>
              <a:rPr lang="fi-FI" sz="3600" b="1" dirty="0" smtClean="0">
                <a:solidFill>
                  <a:schemeClr val="bg1"/>
                </a:solidFill>
              </a:rPr>
              <a:t>Kiitos, kun tutustuit kanssamme tähän projektiin</a:t>
            </a:r>
            <a:r>
              <a:rPr lang="fi-FI" sz="4400" b="1" dirty="0" smtClean="0">
                <a:solidFill>
                  <a:schemeClr val="bg1"/>
                </a:solidFill>
              </a:rPr>
              <a:t>!</a:t>
            </a:r>
            <a:endParaRPr lang="fi-FI" sz="4400" b="1" dirty="0">
              <a:solidFill>
                <a:schemeClr val="bg1"/>
              </a:solidFill>
            </a:endParaRPr>
          </a:p>
        </p:txBody>
      </p:sp>
    </p:spTree>
    <p:extLst>
      <p:ext uri="{BB962C8B-B14F-4D97-AF65-F5344CB8AC3E}">
        <p14:creationId xmlns:p14="http://schemas.microsoft.com/office/powerpoint/2010/main" val="3477764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b="1" dirty="0" smtClean="0">
                <a:solidFill>
                  <a:srgbClr val="FF0000"/>
                </a:solidFill>
              </a:rPr>
              <a:t>Projekti</a:t>
            </a:r>
            <a:r>
              <a:rPr lang="fi-FI" b="1" dirty="0" smtClean="0"/>
              <a:t>, </a:t>
            </a:r>
            <a:r>
              <a:rPr lang="fi-FI" sz="2800" b="1" dirty="0" smtClean="0"/>
              <a:t>tavoitteet</a:t>
            </a:r>
            <a:endParaRPr lang="fi-FI" sz="2800" b="1" dirty="0"/>
          </a:p>
        </p:txBody>
      </p:sp>
      <p:sp>
        <p:nvSpPr>
          <p:cNvPr id="3" name="Sisällön paikkamerkki 2"/>
          <p:cNvSpPr>
            <a:spLocks noGrp="1"/>
          </p:cNvSpPr>
          <p:nvPr>
            <p:ph idx="1"/>
          </p:nvPr>
        </p:nvSpPr>
        <p:spPr/>
        <p:txBody>
          <a:bodyPr>
            <a:normAutofit fontScale="55000" lnSpcReduction="20000"/>
          </a:bodyPr>
          <a:lstStyle/>
          <a:p>
            <a:r>
              <a:rPr lang="fi-FI" dirty="0" smtClean="0"/>
              <a:t>Vuorovaikutustaitojen kehittyminen</a:t>
            </a:r>
          </a:p>
          <a:p>
            <a:r>
              <a:rPr lang="fi-FI" dirty="0" smtClean="0"/>
              <a:t>Retkeily – turvallinen liikkuminen luonnossa</a:t>
            </a:r>
          </a:p>
          <a:p>
            <a:r>
              <a:rPr lang="fi-FI" dirty="0" smtClean="0"/>
              <a:t>Rohkaistuminen yhteistyöhön uusien luokkakavereiden ja aikuisten kanssa</a:t>
            </a:r>
          </a:p>
          <a:p>
            <a:r>
              <a:rPr lang="fi-FI" dirty="0" smtClean="0"/>
              <a:t>Kuullun, nähdyn ja koetun työstäminen monin eri tavoin eri oppiaineissa</a:t>
            </a:r>
          </a:p>
          <a:p>
            <a:r>
              <a:rPr lang="fi-FI" dirty="0" smtClean="0"/>
              <a:t>Omien kuvien hyödyntäminen </a:t>
            </a:r>
            <a:r>
              <a:rPr lang="fi-FI" dirty="0" smtClean="0"/>
              <a:t>kirjoitusten pohjana tietotekniikkaa apuna käyttäen</a:t>
            </a:r>
          </a:p>
          <a:p>
            <a:r>
              <a:rPr lang="fi-FI" dirty="0" smtClean="0"/>
              <a:t>Tutustuminen kasvi- ja eläinlajeihin (sopeutuminen eri vuodenaikoihin, lepakko/horros, yleisimmät lehti- ja havupuut, varpukasvit, Suomen yleisimmät nisäkäslajit)</a:t>
            </a:r>
          </a:p>
          <a:p>
            <a:r>
              <a:rPr lang="fi-FI" dirty="0" smtClean="0"/>
              <a:t>Suomen sotien puolustushistoriaan tutustuminen Salpalinjalla</a:t>
            </a:r>
          </a:p>
          <a:p>
            <a:r>
              <a:rPr lang="fi-FI" dirty="0" smtClean="0"/>
              <a:t>Oman kaupungin historian tunteminen, pommitukset sodan aikana mm. Lönnrotin koulu</a:t>
            </a:r>
          </a:p>
          <a:p>
            <a:r>
              <a:rPr lang="fi-FI" dirty="0" smtClean="0"/>
              <a:t>Turvallisuus ja ensiapu</a:t>
            </a:r>
          </a:p>
          <a:p>
            <a:r>
              <a:rPr lang="fi-FI" dirty="0" smtClean="0"/>
              <a:t>Tutustuminen palokunnan toimintaan</a:t>
            </a:r>
          </a:p>
          <a:p>
            <a:r>
              <a:rPr lang="fi-FI" dirty="0" smtClean="0"/>
              <a:t>K</a:t>
            </a:r>
            <a:r>
              <a:rPr lang="fi-FI" dirty="0" smtClean="0"/>
              <a:t>ädentaitojen harjaannuttaminen huomioiden turvallisuus  ja työvälineiden </a:t>
            </a:r>
            <a:r>
              <a:rPr lang="fi-FI" dirty="0" err="1" smtClean="0"/>
              <a:t>huolto(askartelu</a:t>
            </a:r>
            <a:r>
              <a:rPr lang="fi-FI" dirty="0" smtClean="0"/>
              <a:t>, vuoleminen)</a:t>
            </a:r>
          </a:p>
          <a:p>
            <a:endParaRPr lang="fi-FI" dirty="0" smtClean="0"/>
          </a:p>
          <a:p>
            <a:endParaRPr lang="fi-FI" dirty="0"/>
          </a:p>
        </p:txBody>
      </p:sp>
      <p:pic>
        <p:nvPicPr>
          <p:cNvPr id="4"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7588" y="738353"/>
            <a:ext cx="1269242" cy="1479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opike.fi/files/products/product_346/Leevi_lepak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927" y="890753"/>
            <a:ext cx="1269242" cy="14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60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iruutu 11"/>
          <p:cNvSpPr txBox="1"/>
          <p:nvPr/>
        </p:nvSpPr>
        <p:spPr>
          <a:xfrm>
            <a:off x="764670" y="4973215"/>
            <a:ext cx="5195971" cy="1323439"/>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Projekti alkoi </a:t>
            </a:r>
            <a:r>
              <a:rPr lang="fi-FI" sz="1600" dirty="0" smtClean="0">
                <a:solidFill>
                  <a:srgbClr val="FF0000"/>
                </a:solidFill>
                <a:latin typeface="Arial" panose="020B0604020202020204" pitchFamily="34" charset="0"/>
                <a:cs typeface="Arial" panose="020B0604020202020204" pitchFamily="34" charset="0"/>
              </a:rPr>
              <a:t>ennen retkeä </a:t>
            </a:r>
            <a:r>
              <a:rPr lang="fi-FI" sz="1600" dirty="0" smtClean="0">
                <a:latin typeface="Arial" panose="020B0604020202020204" pitchFamily="34" charset="0"/>
                <a:cs typeface="Arial" panose="020B0604020202020204" pitchFamily="34" charset="0"/>
              </a:rPr>
              <a:t>lokakuun alussa 2015, kun tukiluokka tuli 3.B –luokkaan. Sirpa kertoi meille Salpalinjasta ja siellä talvehtivista lepakoista. Meille kerrottiin, että me pääsisimme katsomaan Salpalinjaa. Lähtisimme sinne bussilla, koska matka oli niin pitkä.</a:t>
            </a:r>
            <a:endParaRPr lang="fi-FI" sz="1600" dirty="0">
              <a:latin typeface="Arial" panose="020B0604020202020204" pitchFamily="34" charset="0"/>
              <a:cs typeface="Arial" panose="020B0604020202020204" pitchFamily="34" charset="0"/>
            </a:endParaRPr>
          </a:p>
        </p:txBody>
      </p:sp>
      <p:pic>
        <p:nvPicPr>
          <p:cNvPr id="1026" name="Picture 2" descr="C:\Users\matikamm\Downloads\IMG_20150930_1043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670" y="845389"/>
            <a:ext cx="5195971" cy="38969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tikamm\Downloads\IMG_20150930_1043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3039" y="845388"/>
            <a:ext cx="5195972" cy="38969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6213039" y="5157880"/>
            <a:ext cx="5195972" cy="584775"/>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Salpalinja tehtiin sodan aikana sen takia, etteivät viholliset olisi päässeet hyökkäämään Suomeen. </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8709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4371" y="1035697"/>
            <a:ext cx="5061867" cy="3780777"/>
          </a:xfrm>
        </p:spPr>
      </p:pic>
      <p:sp>
        <p:nvSpPr>
          <p:cNvPr id="5" name="Tekstiruutu 4"/>
          <p:cNvSpPr txBox="1"/>
          <p:nvPr/>
        </p:nvSpPr>
        <p:spPr>
          <a:xfrm>
            <a:off x="1060450" y="5212498"/>
            <a:ext cx="10236199" cy="830997"/>
          </a:xfrm>
          <a:prstGeom prst="rect">
            <a:avLst/>
          </a:prstGeom>
          <a:noFill/>
        </p:spPr>
        <p:txBody>
          <a:bodyPr wrap="square" rtlCol="0">
            <a:spAutoFit/>
          </a:bodyPr>
          <a:lstStyle/>
          <a:p>
            <a:pPr algn="ctr"/>
            <a:r>
              <a:rPr lang="fi-FI" sz="1600" dirty="0" smtClean="0">
                <a:solidFill>
                  <a:srgbClr val="FF0000"/>
                </a:solidFill>
                <a:latin typeface="Arial" panose="020B0604020202020204" pitchFamily="34" charset="0"/>
                <a:cs typeface="Arial" panose="020B0604020202020204" pitchFamily="34" charset="0"/>
              </a:rPr>
              <a:t>Varsinaisena teemapäivänä </a:t>
            </a:r>
            <a:r>
              <a:rPr lang="fi-FI" sz="1600" dirty="0" smtClean="0">
                <a:latin typeface="Arial" panose="020B0604020202020204" pitchFamily="34" charset="0"/>
                <a:cs typeface="Arial" panose="020B0604020202020204" pitchFamily="34" charset="0"/>
              </a:rPr>
              <a:t>me menimme </a:t>
            </a:r>
            <a:r>
              <a:rPr lang="fi-FI" sz="1600" dirty="0" err="1" smtClean="0">
                <a:latin typeface="Arial" panose="020B0604020202020204" pitchFamily="34" charset="0"/>
                <a:cs typeface="Arial" panose="020B0604020202020204" pitchFamily="34" charset="0"/>
              </a:rPr>
              <a:t>Rutolaan</a:t>
            </a:r>
            <a:r>
              <a:rPr lang="fi-FI" sz="1600" dirty="0" smtClean="0">
                <a:latin typeface="Arial" panose="020B0604020202020204" pitchFamily="34" charset="0"/>
                <a:cs typeface="Arial" panose="020B0604020202020204" pitchFamily="34" charset="0"/>
              </a:rPr>
              <a:t> retkelle bussilla. Kun bussi läksi liikkeelle, piti olla turvavyöt päällä.  Bussimatkalla meille annettiin ohjeita, miten retki sujuisi parhaiten.  Bussimatka kesti aika kauan, sillä </a:t>
            </a:r>
            <a:r>
              <a:rPr lang="fi-FI" sz="1600" dirty="0" err="1" smtClean="0">
                <a:latin typeface="Arial" panose="020B0604020202020204" pitchFamily="34" charset="0"/>
                <a:cs typeface="Arial" panose="020B0604020202020204" pitchFamily="34" charset="0"/>
              </a:rPr>
              <a:t>Lönnrotinkoululta</a:t>
            </a:r>
            <a:r>
              <a:rPr lang="fi-FI" sz="1600" dirty="0" smtClean="0">
                <a:latin typeface="Arial" panose="020B0604020202020204" pitchFamily="34" charset="0"/>
                <a:cs typeface="Arial" panose="020B0604020202020204" pitchFamily="34" charset="0"/>
              </a:rPr>
              <a:t> </a:t>
            </a:r>
            <a:r>
              <a:rPr lang="fi-FI" sz="1600" dirty="0" err="1" smtClean="0">
                <a:latin typeface="Arial" panose="020B0604020202020204" pitchFamily="34" charset="0"/>
                <a:cs typeface="Arial" panose="020B0604020202020204" pitchFamily="34" charset="0"/>
              </a:rPr>
              <a:t>Rutolaan</a:t>
            </a:r>
            <a:r>
              <a:rPr lang="fi-FI" sz="1600" dirty="0" smtClean="0">
                <a:latin typeface="Arial" panose="020B0604020202020204" pitchFamily="34" charset="0"/>
                <a:cs typeface="Arial" panose="020B0604020202020204" pitchFamily="34" charset="0"/>
              </a:rPr>
              <a:t> matka oli pitkä.</a:t>
            </a:r>
            <a:endParaRPr lang="fi-FI" sz="1600" dirty="0">
              <a:latin typeface="Arial" panose="020B0604020202020204" pitchFamily="34" charset="0"/>
              <a:cs typeface="Arial" panose="020B0604020202020204" pitchFamily="34" charset="0"/>
            </a:endParaRPr>
          </a:p>
        </p:txBody>
      </p:sp>
      <p:pic>
        <p:nvPicPr>
          <p:cNvPr id="4" name="Sisällön paikkamerkki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4207" y="1035698"/>
            <a:ext cx="5061866" cy="3780777"/>
          </a:xfrm>
        </p:spPr>
      </p:pic>
    </p:spTree>
    <p:extLst>
      <p:ext uri="{BB962C8B-B14F-4D97-AF65-F5344CB8AC3E}">
        <p14:creationId xmlns:p14="http://schemas.microsoft.com/office/powerpoint/2010/main" val="5527761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90953" y="1026582"/>
            <a:ext cx="4195326" cy="4195326"/>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85850" y="1020232"/>
            <a:ext cx="4195326" cy="4195326"/>
          </a:xfrm>
        </p:spPr>
      </p:pic>
      <p:sp>
        <p:nvSpPr>
          <p:cNvPr id="3" name="Tekstiruutu 2"/>
          <p:cNvSpPr txBox="1"/>
          <p:nvPr/>
        </p:nvSpPr>
        <p:spPr>
          <a:xfrm>
            <a:off x="1085850" y="5341122"/>
            <a:ext cx="9861550" cy="646331"/>
          </a:xfrm>
          <a:prstGeom prst="rect">
            <a:avLst/>
          </a:prstGeom>
          <a:noFill/>
        </p:spPr>
        <p:txBody>
          <a:bodyPr wrap="square" rtlCol="0">
            <a:spAutoFit/>
          </a:bodyPr>
          <a:lstStyle/>
          <a:p>
            <a:pPr algn="ctr"/>
            <a:r>
              <a:rPr lang="fi-FI" dirty="0" smtClean="0">
                <a:latin typeface="Arial" panose="020B0604020202020204" pitchFamily="34" charset="0"/>
                <a:cs typeface="Arial" panose="020B0604020202020204" pitchFamily="34" charset="0"/>
              </a:rPr>
              <a:t>Huomasimme pian, että luolista löytyi myös lepakoita ja yöperhosia. Toisessa kuvassa olemme kävelemässä luolaan sisään.</a:t>
            </a:r>
            <a:endParaRPr lang="fi-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121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1377950" y="5222768"/>
            <a:ext cx="9721849" cy="646331"/>
          </a:xfrm>
          <a:prstGeom prst="rect">
            <a:avLst/>
          </a:prstGeom>
        </p:spPr>
        <p:txBody>
          <a:bodyPr wrap="square">
            <a:spAutoFit/>
          </a:bodyPr>
          <a:lstStyle/>
          <a:p>
            <a:pPr algn="ctr"/>
            <a:r>
              <a:rPr lang="fi-FI" dirty="0">
                <a:latin typeface="Arial" panose="020B0604020202020204" pitchFamily="34" charset="0"/>
                <a:cs typeface="Arial" panose="020B0604020202020204" pitchFamily="34" charset="0"/>
              </a:rPr>
              <a:t>Luolissa oli 3 lepakkoa ja yöperhosia. Luolissa oli pimeää, kosteaa ja </a:t>
            </a:r>
            <a:r>
              <a:rPr lang="fi-FI" dirty="0" smtClean="0">
                <a:latin typeface="Arial" panose="020B0604020202020204" pitchFamily="34" charset="0"/>
                <a:cs typeface="Arial" panose="020B0604020202020204" pitchFamily="34" charset="0"/>
              </a:rPr>
              <a:t>jännittävää. Iso luola oli rakennettu sotilaille yöpymistä varten. Lepakkoa ei saanut koskea.</a:t>
            </a:r>
            <a:endParaRPr lang="fi-FI" dirty="0"/>
          </a:p>
        </p:txBody>
      </p:sp>
      <p:pic>
        <p:nvPicPr>
          <p:cNvPr id="7" name="Sisällön paikkamerkk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44481" y="1123156"/>
            <a:ext cx="3896519" cy="3896519"/>
          </a:xfrm>
        </p:spPr>
      </p:pic>
      <p:pic>
        <p:nvPicPr>
          <p:cNvPr id="5" name="Sisällön paikkamerkki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11177" y="1123156"/>
            <a:ext cx="3864769" cy="3864769"/>
          </a:xfrm>
        </p:spPr>
      </p:pic>
    </p:spTree>
    <p:extLst>
      <p:ext uri="{BB962C8B-B14F-4D97-AF65-F5344CB8AC3E}">
        <p14:creationId xmlns:p14="http://schemas.microsoft.com/office/powerpoint/2010/main" val="39774656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1314" y="982133"/>
            <a:ext cx="4657529" cy="3478772"/>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0621" y="1813916"/>
            <a:ext cx="4204530" cy="4204530"/>
          </a:xfrm>
        </p:spPr>
      </p:pic>
      <p:sp>
        <p:nvSpPr>
          <p:cNvPr id="3" name="Tekstiruutu 2"/>
          <p:cNvSpPr txBox="1"/>
          <p:nvPr/>
        </p:nvSpPr>
        <p:spPr>
          <a:xfrm>
            <a:off x="6242050" y="987949"/>
            <a:ext cx="4730750" cy="584775"/>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Tässä kuvassa näkyy tähystyskupu. Siitä pystyi katsomaan aina, kun vihollinen aikoi hyökätä.</a:t>
            </a:r>
            <a:endParaRPr lang="fi-FI" sz="1600" dirty="0">
              <a:latin typeface="Arial" panose="020B0604020202020204" pitchFamily="34" charset="0"/>
              <a:cs typeface="Arial" panose="020B0604020202020204" pitchFamily="34" charset="0"/>
            </a:endParaRPr>
          </a:p>
        </p:txBody>
      </p:sp>
      <p:sp>
        <p:nvSpPr>
          <p:cNvPr id="8" name="Tekstiruutu 7"/>
          <p:cNvSpPr txBox="1"/>
          <p:nvPr/>
        </p:nvSpPr>
        <p:spPr>
          <a:xfrm>
            <a:off x="1079500" y="4795950"/>
            <a:ext cx="4781550" cy="1323439"/>
          </a:xfrm>
          <a:prstGeom prst="rect">
            <a:avLst/>
          </a:prstGeom>
          <a:noFill/>
        </p:spPr>
        <p:txBody>
          <a:bodyPr wrap="square" rtlCol="0">
            <a:spAutoFit/>
          </a:bodyPr>
          <a:lstStyle/>
          <a:p>
            <a:r>
              <a:rPr lang="fi-FI" sz="1600" dirty="0" smtClean="0">
                <a:latin typeface="Arial" panose="020B0604020202020204" pitchFamily="34" charset="0"/>
                <a:cs typeface="Arial" panose="020B0604020202020204" pitchFamily="34" charset="0"/>
              </a:rPr>
              <a:t>Saavuimme </a:t>
            </a:r>
            <a:r>
              <a:rPr lang="fi-FI" sz="1600" dirty="0" err="1">
                <a:latin typeface="Arial" panose="020B0604020202020204" pitchFamily="34" charset="0"/>
                <a:cs typeface="Arial" panose="020B0604020202020204" pitchFamily="34" charset="0"/>
              </a:rPr>
              <a:t>R</a:t>
            </a:r>
            <a:r>
              <a:rPr lang="fi-FI" sz="1600" dirty="0" err="1" smtClean="0">
                <a:latin typeface="Arial" panose="020B0604020202020204" pitchFamily="34" charset="0"/>
                <a:cs typeface="Arial" panose="020B0604020202020204" pitchFamily="34" charset="0"/>
              </a:rPr>
              <a:t>utolaan</a:t>
            </a:r>
            <a:r>
              <a:rPr lang="fi-FI" sz="1600" dirty="0" smtClean="0">
                <a:latin typeface="Arial" panose="020B0604020202020204" pitchFamily="34" charset="0"/>
                <a:cs typeface="Arial" panose="020B0604020202020204" pitchFamily="34" charset="0"/>
              </a:rPr>
              <a:t> ja katselimme vähän ympärillemme. Salpalinja oli sodan aikainen. Siellä oli rakennuksia, ampumapaikkoja, juoksuhautoja ja panssariesteitä. Kaikki ne rakennettiin suojelemaan Suomea.</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612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2753" y="982132"/>
            <a:ext cx="4759136" cy="3554664"/>
          </a:xfrm>
        </p:spPr>
      </p:pic>
      <p:pic>
        <p:nvPicPr>
          <p:cNvPr id="6" name="Sisällön paikkamerkk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50645" y="956786"/>
            <a:ext cx="4793070" cy="3580010"/>
          </a:xfrm>
        </p:spPr>
      </p:pic>
      <p:sp>
        <p:nvSpPr>
          <p:cNvPr id="7" name="Tekstiruutu 6"/>
          <p:cNvSpPr txBox="1"/>
          <p:nvPr/>
        </p:nvSpPr>
        <p:spPr>
          <a:xfrm>
            <a:off x="1174750" y="5042020"/>
            <a:ext cx="9937750" cy="338554"/>
          </a:xfrm>
          <a:prstGeom prst="rect">
            <a:avLst/>
          </a:prstGeom>
          <a:noFill/>
        </p:spPr>
        <p:txBody>
          <a:bodyPr wrap="square" rtlCol="0">
            <a:spAutoFit/>
          </a:bodyPr>
          <a:lstStyle/>
          <a:p>
            <a:pPr algn="ctr"/>
            <a:r>
              <a:rPr lang="fi-FI" sz="1600" dirty="0" smtClean="0">
                <a:latin typeface="Arial" panose="020B0604020202020204" pitchFamily="34" charset="0"/>
                <a:cs typeface="Arial" panose="020B0604020202020204" pitchFamily="34" charset="0"/>
              </a:rPr>
              <a:t>Käveltiin pitkin metsäpolkua. Mentiin majoituskorsuun. Siellä oli pimeätä. Oviaukot olivat matalia.</a:t>
            </a:r>
            <a:endParaRPr lang="fi-F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6920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aninen">
  <a:themeElements>
    <a:clrScheme name="Orgaaninen">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aninen">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aninen">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483</TotalTime>
  <Words>1118</Words>
  <Application>Microsoft Office PowerPoint</Application>
  <PresentationFormat>Mukautettu</PresentationFormat>
  <Paragraphs>77</Paragraphs>
  <Slides>25</Slides>
  <Notes>0</Notes>
  <HiddenSlides>0</HiddenSlides>
  <MMClips>0</MMClips>
  <ScaleCrop>false</ScaleCrop>
  <HeadingPairs>
    <vt:vector size="4" baseType="variant">
      <vt:variant>
        <vt:lpstr>Teema</vt:lpstr>
      </vt:variant>
      <vt:variant>
        <vt:i4>1</vt:i4>
      </vt:variant>
      <vt:variant>
        <vt:lpstr>Dian otsikot</vt:lpstr>
      </vt:variant>
      <vt:variant>
        <vt:i4>25</vt:i4>
      </vt:variant>
    </vt:vector>
  </HeadingPairs>
  <TitlesOfParts>
    <vt:vector size="26" baseType="lpstr">
      <vt:lpstr>Orgaaninen</vt:lpstr>
      <vt:lpstr>SALPALINJAPROJEKTI</vt:lpstr>
      <vt:lpstr>Yhteistyöprojekti, yleistä</vt:lpstr>
      <vt:lpstr>Projekti, tavoitteet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Lappeenranta sodan aikana</vt:lpstr>
      <vt:lpstr>Lasten palaute</vt:lpstr>
      <vt:lpstr>PowerPoint-esitys</vt:lpstr>
      <vt:lpstr>PowerPoint-esitys</vt:lpstr>
    </vt:vector>
  </TitlesOfParts>
  <Company>Saita Oy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Lönnrot Lenni</dc:creator>
  <cp:lastModifiedBy>Matikainen Matti</cp:lastModifiedBy>
  <cp:revision>68</cp:revision>
  <dcterms:created xsi:type="dcterms:W3CDTF">2015-10-27T07:58:47Z</dcterms:created>
  <dcterms:modified xsi:type="dcterms:W3CDTF">2015-11-30T09:31:36Z</dcterms:modified>
</cp:coreProperties>
</file>