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9E173-F3D6-4EA9-85FC-515262E2A0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FD730D9-6B86-4BA1-944B-8C4397FE6EB6}">
      <dgm:prSet phldrT="[Teksti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dirty="0" smtClean="0"/>
            <a:t>600-luvulla buddhalainen kuningaskunta</a:t>
          </a:r>
          <a:endParaRPr lang="fi-FI" dirty="0"/>
        </a:p>
      </dgm:t>
    </dgm:pt>
    <dgm:pt modelId="{7E07E0DB-9E11-42F1-BBBF-5E7E02D0A388}" type="parTrans" cxnId="{7BE0ADD2-29CF-4871-8341-538B48D5DA83}">
      <dgm:prSet/>
      <dgm:spPr/>
      <dgm:t>
        <a:bodyPr/>
        <a:lstStyle/>
        <a:p>
          <a:endParaRPr lang="fi-FI"/>
        </a:p>
      </dgm:t>
    </dgm:pt>
    <dgm:pt modelId="{EF518C70-509A-4AB9-ABFB-8AE94CC619CE}" type="sibTrans" cxnId="{7BE0ADD2-29CF-4871-8341-538B48D5DA83}">
      <dgm:prSet/>
      <dgm:spPr/>
      <dgm:t>
        <a:bodyPr/>
        <a:lstStyle/>
        <a:p>
          <a:endParaRPr lang="fi-FI"/>
        </a:p>
      </dgm:t>
    </dgm:pt>
    <dgm:pt modelId="{2331C875-8C89-4360-BE9B-71E247B51B6F}">
      <dgm:prSet phldrT="[Teksti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dirty="0" smtClean="0"/>
            <a:t>700-luvulla sotatila kiinaa vastaan</a:t>
          </a:r>
          <a:endParaRPr lang="fi-FI" dirty="0"/>
        </a:p>
      </dgm:t>
    </dgm:pt>
    <dgm:pt modelId="{0CE35054-AA8D-4B85-B95C-2E44733CBD29}" type="parTrans" cxnId="{B6B1EDF4-2F3C-4FE3-85F1-70C262E0A5AB}">
      <dgm:prSet/>
      <dgm:spPr/>
      <dgm:t>
        <a:bodyPr/>
        <a:lstStyle/>
        <a:p>
          <a:endParaRPr lang="fi-FI"/>
        </a:p>
      </dgm:t>
    </dgm:pt>
    <dgm:pt modelId="{F24AE6E3-072E-4BC2-8388-9A61489798EF}" type="sibTrans" cxnId="{B6B1EDF4-2F3C-4FE3-85F1-70C262E0A5AB}">
      <dgm:prSet/>
      <dgm:spPr/>
      <dgm:t>
        <a:bodyPr/>
        <a:lstStyle/>
        <a:p>
          <a:endParaRPr lang="fi-FI"/>
        </a:p>
      </dgm:t>
    </dgm:pt>
    <dgm:pt modelId="{8DF56A5B-1572-4552-8499-CB458765D078}">
      <dgm:prSet phldrT="[Teksti]"/>
      <dgm:spPr>
        <a:solidFill>
          <a:srgbClr val="C00000"/>
        </a:solidFill>
      </dgm:spPr>
      <dgm:t>
        <a:bodyPr/>
        <a:lstStyle/>
        <a:p>
          <a:r>
            <a:rPr lang="fi-FI" dirty="0" smtClean="0"/>
            <a:t>1000-luvulla</a:t>
          </a:r>
        </a:p>
        <a:p>
          <a:r>
            <a:rPr lang="fi-FI" dirty="0" smtClean="0"/>
            <a:t>Kuningaskunta hajosi pieniin ruhtinaskuntiin</a:t>
          </a:r>
        </a:p>
      </dgm:t>
    </dgm:pt>
    <dgm:pt modelId="{3BF6FB31-DD5A-4C58-A32F-22E3C5723123}" type="parTrans" cxnId="{4537233C-330E-4B72-A9D5-22E6954276D5}">
      <dgm:prSet/>
      <dgm:spPr/>
      <dgm:t>
        <a:bodyPr/>
        <a:lstStyle/>
        <a:p>
          <a:endParaRPr lang="fi-FI"/>
        </a:p>
      </dgm:t>
    </dgm:pt>
    <dgm:pt modelId="{09833B88-B589-423D-8B8B-F91409525619}" type="sibTrans" cxnId="{4537233C-330E-4B72-A9D5-22E6954276D5}">
      <dgm:prSet/>
      <dgm:spPr/>
      <dgm:t>
        <a:bodyPr/>
        <a:lstStyle/>
        <a:p>
          <a:endParaRPr lang="fi-FI"/>
        </a:p>
      </dgm:t>
    </dgm:pt>
    <dgm:pt modelId="{B8A21DB4-B723-4612-9E7D-50FF3AA3DED6}" type="pres">
      <dgm:prSet presAssocID="{4A29E173-F3D6-4EA9-85FC-515262E2A09C}" presName="Name0" presStyleCnt="0">
        <dgm:presLayoutVars>
          <dgm:dir/>
          <dgm:animLvl val="lvl"/>
          <dgm:resizeHandles val="exact"/>
        </dgm:presLayoutVars>
      </dgm:prSet>
      <dgm:spPr/>
    </dgm:pt>
    <dgm:pt modelId="{5AC7B5F4-8AEB-44CD-B17E-620E7EB65389}" type="pres">
      <dgm:prSet presAssocID="{6FD730D9-6B86-4BA1-944B-8C4397FE6E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6F67929-E6C8-464C-B93C-2BCAB2F2C60A}" type="pres">
      <dgm:prSet presAssocID="{EF518C70-509A-4AB9-ABFB-8AE94CC619CE}" presName="parTxOnlySpace" presStyleCnt="0"/>
      <dgm:spPr/>
    </dgm:pt>
    <dgm:pt modelId="{862E1C15-640D-4EB4-B22E-FD2210E0BA99}" type="pres">
      <dgm:prSet presAssocID="{2331C875-8C89-4360-BE9B-71E247B51B6F}" presName="parTxOnly" presStyleLbl="node1" presStyleIdx="1" presStyleCnt="3" custLinFactNeighborX="-4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99065B-9EFB-43CC-AE9E-1FE40E3A645E}" type="pres">
      <dgm:prSet presAssocID="{F24AE6E3-072E-4BC2-8388-9A61489798EF}" presName="parTxOnlySpace" presStyleCnt="0"/>
      <dgm:spPr/>
    </dgm:pt>
    <dgm:pt modelId="{AEBFF327-7C86-4BEB-9EB7-418BCC81F779}" type="pres">
      <dgm:prSet presAssocID="{8DF56A5B-1572-4552-8499-CB458765D078}" presName="parTxOnly" presStyleLbl="node1" presStyleIdx="2" presStyleCnt="3" custLinFactNeighborX="-4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448446A-818B-4D60-BD53-D77B25F4E4EE}" type="presOf" srcId="{2331C875-8C89-4360-BE9B-71E247B51B6F}" destId="{862E1C15-640D-4EB4-B22E-FD2210E0BA99}" srcOrd="0" destOrd="0" presId="urn:microsoft.com/office/officeart/2005/8/layout/chevron1"/>
    <dgm:cxn modelId="{4537233C-330E-4B72-A9D5-22E6954276D5}" srcId="{4A29E173-F3D6-4EA9-85FC-515262E2A09C}" destId="{8DF56A5B-1572-4552-8499-CB458765D078}" srcOrd="2" destOrd="0" parTransId="{3BF6FB31-DD5A-4C58-A32F-22E3C5723123}" sibTransId="{09833B88-B589-423D-8B8B-F91409525619}"/>
    <dgm:cxn modelId="{967BF248-B094-4F34-9F73-A0B62BD34003}" type="presOf" srcId="{8DF56A5B-1572-4552-8499-CB458765D078}" destId="{AEBFF327-7C86-4BEB-9EB7-418BCC81F779}" srcOrd="0" destOrd="0" presId="urn:microsoft.com/office/officeart/2005/8/layout/chevron1"/>
    <dgm:cxn modelId="{7BE0ADD2-29CF-4871-8341-538B48D5DA83}" srcId="{4A29E173-F3D6-4EA9-85FC-515262E2A09C}" destId="{6FD730D9-6B86-4BA1-944B-8C4397FE6EB6}" srcOrd="0" destOrd="0" parTransId="{7E07E0DB-9E11-42F1-BBBF-5E7E02D0A388}" sibTransId="{EF518C70-509A-4AB9-ABFB-8AE94CC619CE}"/>
    <dgm:cxn modelId="{504A3BBF-7FF5-45A8-9A28-C88929D2A936}" type="presOf" srcId="{4A29E173-F3D6-4EA9-85FC-515262E2A09C}" destId="{B8A21DB4-B723-4612-9E7D-50FF3AA3DED6}" srcOrd="0" destOrd="0" presId="urn:microsoft.com/office/officeart/2005/8/layout/chevron1"/>
    <dgm:cxn modelId="{B6B1EDF4-2F3C-4FE3-85F1-70C262E0A5AB}" srcId="{4A29E173-F3D6-4EA9-85FC-515262E2A09C}" destId="{2331C875-8C89-4360-BE9B-71E247B51B6F}" srcOrd="1" destOrd="0" parTransId="{0CE35054-AA8D-4B85-B95C-2E44733CBD29}" sibTransId="{F24AE6E3-072E-4BC2-8388-9A61489798EF}"/>
    <dgm:cxn modelId="{0FA2E3AD-0FD1-4D57-BBAF-60B1DECF187D}" type="presOf" srcId="{6FD730D9-6B86-4BA1-944B-8C4397FE6EB6}" destId="{5AC7B5F4-8AEB-44CD-B17E-620E7EB65389}" srcOrd="0" destOrd="0" presId="urn:microsoft.com/office/officeart/2005/8/layout/chevron1"/>
    <dgm:cxn modelId="{4E630B47-F23B-4BD1-97B6-0ED4249B0679}" type="presParOf" srcId="{B8A21DB4-B723-4612-9E7D-50FF3AA3DED6}" destId="{5AC7B5F4-8AEB-44CD-B17E-620E7EB65389}" srcOrd="0" destOrd="0" presId="urn:microsoft.com/office/officeart/2005/8/layout/chevron1"/>
    <dgm:cxn modelId="{6F87C9B6-B511-4124-AD55-7F7084EB2236}" type="presParOf" srcId="{B8A21DB4-B723-4612-9E7D-50FF3AA3DED6}" destId="{D6F67929-E6C8-464C-B93C-2BCAB2F2C60A}" srcOrd="1" destOrd="0" presId="urn:microsoft.com/office/officeart/2005/8/layout/chevron1"/>
    <dgm:cxn modelId="{07C2C4E2-8D0F-4717-B9F7-D31566DA85C3}" type="presParOf" srcId="{B8A21DB4-B723-4612-9E7D-50FF3AA3DED6}" destId="{862E1C15-640D-4EB4-B22E-FD2210E0BA99}" srcOrd="2" destOrd="0" presId="urn:microsoft.com/office/officeart/2005/8/layout/chevron1"/>
    <dgm:cxn modelId="{E3618304-D043-4AE3-B7E4-9E4C4566B883}" type="presParOf" srcId="{B8A21DB4-B723-4612-9E7D-50FF3AA3DED6}" destId="{6299065B-9EFB-43CC-AE9E-1FE40E3A645E}" srcOrd="3" destOrd="0" presId="urn:microsoft.com/office/officeart/2005/8/layout/chevron1"/>
    <dgm:cxn modelId="{F4C8A52B-8FB7-400E-B7BE-04602C8D361A}" type="presParOf" srcId="{B8A21DB4-B723-4612-9E7D-50FF3AA3DED6}" destId="{AEBFF327-7C86-4BEB-9EB7-418BCC81F7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FA8A9-9148-4632-B980-FCB4189993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79F70C0-925C-4AC2-AA66-1582313F7CAA}">
      <dgm:prSet phldrT="[Teksti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dirty="0" smtClean="0"/>
            <a:t>1247 mongolit valtasivat sekä Tiibetin että kiinan</a:t>
          </a:r>
          <a:endParaRPr lang="fi-FI" dirty="0"/>
        </a:p>
      </dgm:t>
    </dgm:pt>
    <dgm:pt modelId="{67246CBD-405F-428C-8A2F-DFD7C04CD5CD}" type="parTrans" cxnId="{F7F1C6A8-3E3F-48A5-90B8-77E2B48B0363}">
      <dgm:prSet/>
      <dgm:spPr/>
      <dgm:t>
        <a:bodyPr/>
        <a:lstStyle/>
        <a:p>
          <a:endParaRPr lang="fi-FI"/>
        </a:p>
      </dgm:t>
    </dgm:pt>
    <dgm:pt modelId="{30C842BB-A469-4667-80A7-A44E57C65B1F}" type="sibTrans" cxnId="{F7F1C6A8-3E3F-48A5-90B8-77E2B48B0363}">
      <dgm:prSet/>
      <dgm:spPr/>
      <dgm:t>
        <a:bodyPr/>
        <a:lstStyle/>
        <a:p>
          <a:endParaRPr lang="fi-FI"/>
        </a:p>
      </dgm:t>
    </dgm:pt>
    <dgm:pt modelId="{352FDF7A-C482-4AF3-A085-C2EC66F58E2E}">
      <dgm:prSet phldrT="[Teksti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dirty="0" smtClean="0"/>
            <a:t>n. 1400-1600 </a:t>
          </a:r>
          <a:r>
            <a:rPr lang="fi-FI" dirty="0" err="1" smtClean="0"/>
            <a:t>Keski</a:t>
          </a:r>
          <a:r>
            <a:rPr lang="fi-FI" dirty="0" smtClean="0"/>
            <a:t>-Tiibet kuningaskunta</a:t>
          </a:r>
          <a:endParaRPr lang="fi-FI" dirty="0"/>
        </a:p>
      </dgm:t>
    </dgm:pt>
    <dgm:pt modelId="{47980882-C789-43D2-B163-1DC1005BF465}" type="parTrans" cxnId="{CE202C3E-7EE6-4D94-A3F5-79533602D2BE}">
      <dgm:prSet/>
      <dgm:spPr/>
      <dgm:t>
        <a:bodyPr/>
        <a:lstStyle/>
        <a:p>
          <a:endParaRPr lang="fi-FI"/>
        </a:p>
      </dgm:t>
    </dgm:pt>
    <dgm:pt modelId="{8EFF4A0C-B481-4411-8A6B-B10BFE24A38F}" type="sibTrans" cxnId="{CE202C3E-7EE6-4D94-A3F5-79533602D2BE}">
      <dgm:prSet/>
      <dgm:spPr/>
      <dgm:t>
        <a:bodyPr/>
        <a:lstStyle/>
        <a:p>
          <a:endParaRPr lang="fi-FI"/>
        </a:p>
      </dgm:t>
    </dgm:pt>
    <dgm:pt modelId="{03304F72-3610-4C06-8096-7331F138F313}">
      <dgm:prSet phldrT="[Teksti]"/>
      <dgm:spPr>
        <a:solidFill>
          <a:srgbClr val="C00000"/>
        </a:solidFill>
      </dgm:spPr>
      <dgm:t>
        <a:bodyPr/>
        <a:lstStyle/>
        <a:p>
          <a:r>
            <a:rPr lang="fi-FI" dirty="0" smtClean="0"/>
            <a:t>1720 </a:t>
          </a:r>
          <a:r>
            <a:rPr lang="fi-FI" dirty="0" err="1" smtClean="0"/>
            <a:t>mantsudynastia</a:t>
          </a:r>
          <a:endParaRPr lang="fi-FI" dirty="0"/>
        </a:p>
      </dgm:t>
    </dgm:pt>
    <dgm:pt modelId="{1B056C7A-7324-4853-A2E6-70ADA8D32BAF}" type="parTrans" cxnId="{EB857736-0B86-423E-B707-07163557B951}">
      <dgm:prSet/>
      <dgm:spPr/>
      <dgm:t>
        <a:bodyPr/>
        <a:lstStyle/>
        <a:p>
          <a:endParaRPr lang="fi-FI"/>
        </a:p>
      </dgm:t>
    </dgm:pt>
    <dgm:pt modelId="{2BBCB353-CCD0-4BBD-A7FA-C516FAD16B45}" type="sibTrans" cxnId="{EB857736-0B86-423E-B707-07163557B951}">
      <dgm:prSet/>
      <dgm:spPr/>
      <dgm:t>
        <a:bodyPr/>
        <a:lstStyle/>
        <a:p>
          <a:endParaRPr lang="fi-FI"/>
        </a:p>
      </dgm:t>
    </dgm:pt>
    <dgm:pt modelId="{50BE0330-23F6-4F09-B482-968CD6151F63}" type="pres">
      <dgm:prSet presAssocID="{93DFA8A9-9148-4632-B980-FCB41899933D}" presName="Name0" presStyleCnt="0">
        <dgm:presLayoutVars>
          <dgm:dir/>
          <dgm:animLvl val="lvl"/>
          <dgm:resizeHandles val="exact"/>
        </dgm:presLayoutVars>
      </dgm:prSet>
      <dgm:spPr/>
    </dgm:pt>
    <dgm:pt modelId="{68239A09-7480-4541-88D5-847F4ECA295D}" type="pres">
      <dgm:prSet presAssocID="{579F70C0-925C-4AC2-AA66-1582313F7C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D84DD8-1BC4-4C1C-AB40-E32485AAB457}" type="pres">
      <dgm:prSet presAssocID="{30C842BB-A469-4667-80A7-A44E57C65B1F}" presName="parTxOnlySpace" presStyleCnt="0"/>
      <dgm:spPr/>
    </dgm:pt>
    <dgm:pt modelId="{2A25DCDF-7622-4B9C-A1C3-5EE9BCBFC722}" type="pres">
      <dgm:prSet presAssocID="{352FDF7A-C482-4AF3-A085-C2EC66F58E2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02AB86-4717-42C4-AAEA-732538DDC0D4}" type="pres">
      <dgm:prSet presAssocID="{8EFF4A0C-B481-4411-8A6B-B10BFE24A38F}" presName="parTxOnlySpace" presStyleCnt="0"/>
      <dgm:spPr/>
    </dgm:pt>
    <dgm:pt modelId="{613252E2-D12E-4152-A5EC-6265D154A902}" type="pres">
      <dgm:prSet presAssocID="{03304F72-3610-4C06-8096-7331F138F31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F3C8C1F-3A47-4817-8895-76F8CDCD7B3E}" type="presOf" srcId="{93DFA8A9-9148-4632-B980-FCB41899933D}" destId="{50BE0330-23F6-4F09-B482-968CD6151F63}" srcOrd="0" destOrd="0" presId="urn:microsoft.com/office/officeart/2005/8/layout/chevron1"/>
    <dgm:cxn modelId="{EB857736-0B86-423E-B707-07163557B951}" srcId="{93DFA8A9-9148-4632-B980-FCB41899933D}" destId="{03304F72-3610-4C06-8096-7331F138F313}" srcOrd="2" destOrd="0" parTransId="{1B056C7A-7324-4853-A2E6-70ADA8D32BAF}" sibTransId="{2BBCB353-CCD0-4BBD-A7FA-C516FAD16B45}"/>
    <dgm:cxn modelId="{7CA99ED0-B25D-4DD8-810E-A7E9550B0FA0}" type="presOf" srcId="{579F70C0-925C-4AC2-AA66-1582313F7CAA}" destId="{68239A09-7480-4541-88D5-847F4ECA295D}" srcOrd="0" destOrd="0" presId="urn:microsoft.com/office/officeart/2005/8/layout/chevron1"/>
    <dgm:cxn modelId="{CE202C3E-7EE6-4D94-A3F5-79533602D2BE}" srcId="{93DFA8A9-9148-4632-B980-FCB41899933D}" destId="{352FDF7A-C482-4AF3-A085-C2EC66F58E2E}" srcOrd="1" destOrd="0" parTransId="{47980882-C789-43D2-B163-1DC1005BF465}" sibTransId="{8EFF4A0C-B481-4411-8A6B-B10BFE24A38F}"/>
    <dgm:cxn modelId="{F7F1C6A8-3E3F-48A5-90B8-77E2B48B0363}" srcId="{93DFA8A9-9148-4632-B980-FCB41899933D}" destId="{579F70C0-925C-4AC2-AA66-1582313F7CAA}" srcOrd="0" destOrd="0" parTransId="{67246CBD-405F-428C-8A2F-DFD7C04CD5CD}" sibTransId="{30C842BB-A469-4667-80A7-A44E57C65B1F}"/>
    <dgm:cxn modelId="{9853AF10-5163-4813-9DA7-3927C4267009}" type="presOf" srcId="{352FDF7A-C482-4AF3-A085-C2EC66F58E2E}" destId="{2A25DCDF-7622-4B9C-A1C3-5EE9BCBFC722}" srcOrd="0" destOrd="0" presId="urn:microsoft.com/office/officeart/2005/8/layout/chevron1"/>
    <dgm:cxn modelId="{4D7EFE55-1A67-4934-B56C-472D04275141}" type="presOf" srcId="{03304F72-3610-4C06-8096-7331F138F313}" destId="{613252E2-D12E-4152-A5EC-6265D154A902}" srcOrd="0" destOrd="0" presId="urn:microsoft.com/office/officeart/2005/8/layout/chevron1"/>
    <dgm:cxn modelId="{8EC1A496-AD15-4250-938A-E959A3FA312C}" type="presParOf" srcId="{50BE0330-23F6-4F09-B482-968CD6151F63}" destId="{68239A09-7480-4541-88D5-847F4ECA295D}" srcOrd="0" destOrd="0" presId="urn:microsoft.com/office/officeart/2005/8/layout/chevron1"/>
    <dgm:cxn modelId="{B50CEC8E-9D94-48ED-95F7-7323FCFCE5FC}" type="presParOf" srcId="{50BE0330-23F6-4F09-B482-968CD6151F63}" destId="{EDD84DD8-1BC4-4C1C-AB40-E32485AAB457}" srcOrd="1" destOrd="0" presId="urn:microsoft.com/office/officeart/2005/8/layout/chevron1"/>
    <dgm:cxn modelId="{06631AAE-FE16-4C21-A057-A13130275856}" type="presParOf" srcId="{50BE0330-23F6-4F09-B482-968CD6151F63}" destId="{2A25DCDF-7622-4B9C-A1C3-5EE9BCBFC722}" srcOrd="2" destOrd="0" presId="urn:microsoft.com/office/officeart/2005/8/layout/chevron1"/>
    <dgm:cxn modelId="{0CA7F633-EF43-4947-9BBF-DD851C50ABD7}" type="presParOf" srcId="{50BE0330-23F6-4F09-B482-968CD6151F63}" destId="{7F02AB86-4717-42C4-AAEA-732538DDC0D4}" srcOrd="3" destOrd="0" presId="urn:microsoft.com/office/officeart/2005/8/layout/chevron1"/>
    <dgm:cxn modelId="{AA12B585-1D94-4B7F-87A1-26942F6AFCDF}" type="presParOf" srcId="{50BE0330-23F6-4F09-B482-968CD6151F63}" destId="{613252E2-D12E-4152-A5EC-6265D154A90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2C6DF-E0A8-450E-A546-924C3F62AD8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29B011-1712-44EE-8F2C-387D9519FE09}">
      <dgm:prSet phldrT="[Teksti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dirty="0" smtClean="0"/>
            <a:t>1911 Tiibet muodollisesti itsenäiseksi</a:t>
          </a:r>
          <a:endParaRPr lang="fi-FI" dirty="0"/>
        </a:p>
      </dgm:t>
    </dgm:pt>
    <dgm:pt modelId="{5B1C23D4-C070-4C2A-94DB-6232ADBE91AC}" type="parTrans" cxnId="{0D39AC6D-4023-46F5-A99B-42D95CD25A42}">
      <dgm:prSet/>
      <dgm:spPr/>
      <dgm:t>
        <a:bodyPr/>
        <a:lstStyle/>
        <a:p>
          <a:endParaRPr lang="fi-FI"/>
        </a:p>
      </dgm:t>
    </dgm:pt>
    <dgm:pt modelId="{36B6B401-62FF-428D-B73C-DEC48232E3FC}" type="sibTrans" cxnId="{0D39AC6D-4023-46F5-A99B-42D95CD25A42}">
      <dgm:prSet/>
      <dgm:spPr/>
      <dgm:t>
        <a:bodyPr/>
        <a:lstStyle/>
        <a:p>
          <a:endParaRPr lang="fi-FI"/>
        </a:p>
      </dgm:t>
    </dgm:pt>
    <dgm:pt modelId="{23FC4AEF-FB14-49C9-8920-85A8C6B6F6EB}">
      <dgm:prSet phldrT="[Teksti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dirty="0" smtClean="0"/>
            <a:t>Mutta..</a:t>
          </a:r>
          <a:endParaRPr lang="fi-FI" dirty="0"/>
        </a:p>
      </dgm:t>
    </dgm:pt>
    <dgm:pt modelId="{5D639EA5-DE5B-43F8-A908-90694E22DC2A}" type="parTrans" cxnId="{9164304B-BB4D-4FD6-84AB-AFAB2CC72C88}">
      <dgm:prSet/>
      <dgm:spPr/>
      <dgm:t>
        <a:bodyPr/>
        <a:lstStyle/>
        <a:p>
          <a:endParaRPr lang="fi-FI"/>
        </a:p>
      </dgm:t>
    </dgm:pt>
    <dgm:pt modelId="{9DB51C5C-2826-4DDD-AEBE-9EEF1F191CF2}" type="sibTrans" cxnId="{9164304B-BB4D-4FD6-84AB-AFAB2CC72C88}">
      <dgm:prSet/>
      <dgm:spPr/>
      <dgm:t>
        <a:bodyPr/>
        <a:lstStyle/>
        <a:p>
          <a:endParaRPr lang="fi-FI"/>
        </a:p>
      </dgm:t>
    </dgm:pt>
    <dgm:pt modelId="{56D763A5-CD6F-4408-974A-54201667B106}">
      <dgm:prSet phldrT="[Teksti]" phldr="1"/>
      <dgm:spPr>
        <a:noFill/>
      </dgm:spPr>
      <dgm:t>
        <a:bodyPr/>
        <a:lstStyle/>
        <a:p>
          <a:endParaRPr lang="fi-FI" dirty="0"/>
        </a:p>
      </dgm:t>
    </dgm:pt>
    <dgm:pt modelId="{6E728D97-37EC-4D5B-AA8D-FC2921E7F523}" type="parTrans" cxnId="{E9668C87-BA0A-4B45-8024-7D53EDA9F1FB}">
      <dgm:prSet/>
      <dgm:spPr/>
      <dgm:t>
        <a:bodyPr/>
        <a:lstStyle/>
        <a:p>
          <a:endParaRPr lang="fi-FI"/>
        </a:p>
      </dgm:t>
    </dgm:pt>
    <dgm:pt modelId="{274111E9-2236-4C83-A46D-3F250320BFEB}" type="sibTrans" cxnId="{E9668C87-BA0A-4B45-8024-7D53EDA9F1FB}">
      <dgm:prSet/>
      <dgm:spPr/>
      <dgm:t>
        <a:bodyPr/>
        <a:lstStyle/>
        <a:p>
          <a:endParaRPr lang="fi-FI"/>
        </a:p>
      </dgm:t>
    </dgm:pt>
    <dgm:pt modelId="{99E5562B-3DCC-40B8-A277-15083ECB6ECB}" type="pres">
      <dgm:prSet presAssocID="{8E92C6DF-E0A8-450E-A546-924C3F62AD83}" presName="Name0" presStyleCnt="0">
        <dgm:presLayoutVars>
          <dgm:dir/>
          <dgm:animLvl val="lvl"/>
          <dgm:resizeHandles val="exact"/>
        </dgm:presLayoutVars>
      </dgm:prSet>
      <dgm:spPr/>
    </dgm:pt>
    <dgm:pt modelId="{1F5848D9-16D0-466F-89DC-93804762516B}" type="pres">
      <dgm:prSet presAssocID="{4F29B011-1712-44EE-8F2C-387D9519FE0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725F0B3-4353-4C00-B013-6B53E152B03D}" type="pres">
      <dgm:prSet presAssocID="{36B6B401-62FF-428D-B73C-DEC48232E3FC}" presName="parTxOnlySpace" presStyleCnt="0"/>
      <dgm:spPr/>
    </dgm:pt>
    <dgm:pt modelId="{55112EAA-EBB9-4995-B7A0-9767E3855802}" type="pres">
      <dgm:prSet presAssocID="{23FC4AEF-FB14-49C9-8920-85A8C6B6F6E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8A4D8EF-66A5-4032-8577-16D38E558048}" type="pres">
      <dgm:prSet presAssocID="{9DB51C5C-2826-4DDD-AEBE-9EEF1F191CF2}" presName="parTxOnlySpace" presStyleCnt="0"/>
      <dgm:spPr/>
    </dgm:pt>
    <dgm:pt modelId="{C91AF9A5-2792-469F-B4F5-B94661FB8C38}" type="pres">
      <dgm:prSet presAssocID="{56D763A5-CD6F-4408-974A-54201667B1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9668C87-BA0A-4B45-8024-7D53EDA9F1FB}" srcId="{8E92C6DF-E0A8-450E-A546-924C3F62AD83}" destId="{56D763A5-CD6F-4408-974A-54201667B106}" srcOrd="2" destOrd="0" parTransId="{6E728D97-37EC-4D5B-AA8D-FC2921E7F523}" sibTransId="{274111E9-2236-4C83-A46D-3F250320BFEB}"/>
    <dgm:cxn modelId="{0D39AC6D-4023-46F5-A99B-42D95CD25A42}" srcId="{8E92C6DF-E0A8-450E-A546-924C3F62AD83}" destId="{4F29B011-1712-44EE-8F2C-387D9519FE09}" srcOrd="0" destOrd="0" parTransId="{5B1C23D4-C070-4C2A-94DB-6232ADBE91AC}" sibTransId="{36B6B401-62FF-428D-B73C-DEC48232E3FC}"/>
    <dgm:cxn modelId="{F0048561-7506-4204-AE0F-FE30FB2B9C82}" type="presOf" srcId="{4F29B011-1712-44EE-8F2C-387D9519FE09}" destId="{1F5848D9-16D0-466F-89DC-93804762516B}" srcOrd="0" destOrd="0" presId="urn:microsoft.com/office/officeart/2005/8/layout/chevron1"/>
    <dgm:cxn modelId="{BB719A87-0287-4C60-923A-6834D323D38A}" type="presOf" srcId="{56D763A5-CD6F-4408-974A-54201667B106}" destId="{C91AF9A5-2792-469F-B4F5-B94661FB8C38}" srcOrd="0" destOrd="0" presId="urn:microsoft.com/office/officeart/2005/8/layout/chevron1"/>
    <dgm:cxn modelId="{9164304B-BB4D-4FD6-84AB-AFAB2CC72C88}" srcId="{8E92C6DF-E0A8-450E-A546-924C3F62AD83}" destId="{23FC4AEF-FB14-49C9-8920-85A8C6B6F6EB}" srcOrd="1" destOrd="0" parTransId="{5D639EA5-DE5B-43F8-A908-90694E22DC2A}" sibTransId="{9DB51C5C-2826-4DDD-AEBE-9EEF1F191CF2}"/>
    <dgm:cxn modelId="{2D1B00D6-D4F5-4ED0-9A69-D496BA7B3433}" type="presOf" srcId="{8E92C6DF-E0A8-450E-A546-924C3F62AD83}" destId="{99E5562B-3DCC-40B8-A277-15083ECB6ECB}" srcOrd="0" destOrd="0" presId="urn:microsoft.com/office/officeart/2005/8/layout/chevron1"/>
    <dgm:cxn modelId="{CB16C261-DECF-4BE9-8E58-7CBA9BAD9DC8}" type="presOf" srcId="{23FC4AEF-FB14-49C9-8920-85A8C6B6F6EB}" destId="{55112EAA-EBB9-4995-B7A0-9767E3855802}" srcOrd="0" destOrd="0" presId="urn:microsoft.com/office/officeart/2005/8/layout/chevron1"/>
    <dgm:cxn modelId="{AD7FCC30-6B6D-453B-AD31-CDA78F2CB507}" type="presParOf" srcId="{99E5562B-3DCC-40B8-A277-15083ECB6ECB}" destId="{1F5848D9-16D0-466F-89DC-93804762516B}" srcOrd="0" destOrd="0" presId="urn:microsoft.com/office/officeart/2005/8/layout/chevron1"/>
    <dgm:cxn modelId="{028A5ADF-9784-40A7-8B10-A0C697E7044C}" type="presParOf" srcId="{99E5562B-3DCC-40B8-A277-15083ECB6ECB}" destId="{0725F0B3-4353-4C00-B013-6B53E152B03D}" srcOrd="1" destOrd="0" presId="urn:microsoft.com/office/officeart/2005/8/layout/chevron1"/>
    <dgm:cxn modelId="{34511C3F-0663-43B6-8349-30476083CC0E}" type="presParOf" srcId="{99E5562B-3DCC-40B8-A277-15083ECB6ECB}" destId="{55112EAA-EBB9-4995-B7A0-9767E3855802}" srcOrd="2" destOrd="0" presId="urn:microsoft.com/office/officeart/2005/8/layout/chevron1"/>
    <dgm:cxn modelId="{C7847524-34A6-4283-8FBA-FACC810253A6}" type="presParOf" srcId="{99E5562B-3DCC-40B8-A277-15083ECB6ECB}" destId="{58A4D8EF-66A5-4032-8577-16D38E558048}" srcOrd="3" destOrd="0" presId="urn:microsoft.com/office/officeart/2005/8/layout/chevron1"/>
    <dgm:cxn modelId="{72AF7213-C14C-4192-9D14-3469DEF1DA4D}" type="presParOf" srcId="{99E5562B-3DCC-40B8-A277-15083ECB6ECB}" destId="{C91AF9A5-2792-469F-B4F5-B94661FB8C3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7B5F4-8AEB-44CD-B17E-620E7EB65389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600-luvulla buddhalainen kuningaskunta</a:t>
          </a:r>
          <a:endParaRPr lang="fi-FI" sz="1800" kern="1200" dirty="0"/>
        </a:p>
      </dsp:txBody>
      <dsp:txXfrm>
        <a:off x="582612" y="2129102"/>
        <a:ext cx="1740694" cy="1160462"/>
      </dsp:txXfrm>
    </dsp:sp>
    <dsp:sp modelId="{862E1C15-640D-4EB4-B22E-FD2210E0BA99}">
      <dsp:nvSpPr>
        <dsp:cNvPr id="0" name=""/>
        <dsp:cNvSpPr/>
      </dsp:nvSpPr>
      <dsp:spPr>
        <a:xfrm>
          <a:off x="2600543" y="2129102"/>
          <a:ext cx="2901156" cy="1160462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700-luvulla sotatila kiinaa vastaan</a:t>
          </a:r>
          <a:endParaRPr lang="fi-FI" sz="1800" kern="1200" dirty="0"/>
        </a:p>
      </dsp:txBody>
      <dsp:txXfrm>
        <a:off x="3180774" y="2129102"/>
        <a:ext cx="1740694" cy="1160462"/>
      </dsp:txXfrm>
    </dsp:sp>
    <dsp:sp modelId="{AEBFF327-7C86-4BEB-9EB7-418BCC81F779}">
      <dsp:nvSpPr>
        <dsp:cNvPr id="0" name=""/>
        <dsp:cNvSpPr/>
      </dsp:nvSpPr>
      <dsp:spPr>
        <a:xfrm>
          <a:off x="5211584" y="2129102"/>
          <a:ext cx="2901156" cy="1160462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1000-luvulla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Kuningaskunta hajosi pieniin ruhtinaskuntiin</a:t>
          </a:r>
        </a:p>
      </dsp:txBody>
      <dsp:txXfrm>
        <a:off x="5791815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39A09-7480-4541-88D5-847F4ECA295D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1247 mongolit valtasivat sekä Tiibetin että kiinan</a:t>
          </a:r>
          <a:endParaRPr lang="fi-FI" sz="1900" kern="1200" dirty="0"/>
        </a:p>
      </dsp:txBody>
      <dsp:txXfrm>
        <a:off x="582612" y="2129102"/>
        <a:ext cx="1740694" cy="1160462"/>
      </dsp:txXfrm>
    </dsp:sp>
    <dsp:sp modelId="{2A25DCDF-7622-4B9C-A1C3-5EE9BCBFC722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n. 1400-1600 </a:t>
          </a:r>
          <a:r>
            <a:rPr lang="fi-FI" sz="1900" kern="1200" dirty="0" err="1" smtClean="0"/>
            <a:t>Keski</a:t>
          </a:r>
          <a:r>
            <a:rPr lang="fi-FI" sz="1900" kern="1200" dirty="0" smtClean="0"/>
            <a:t>-Tiibet kuningaskunta</a:t>
          </a:r>
          <a:endParaRPr lang="fi-FI" sz="1900" kern="1200" dirty="0"/>
        </a:p>
      </dsp:txBody>
      <dsp:txXfrm>
        <a:off x="3193652" y="2129102"/>
        <a:ext cx="1740694" cy="1160462"/>
      </dsp:txXfrm>
    </dsp:sp>
    <dsp:sp modelId="{613252E2-D12E-4152-A5EC-6265D154A902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1720 </a:t>
          </a:r>
          <a:r>
            <a:rPr lang="fi-FI" sz="1900" kern="1200" dirty="0" err="1" smtClean="0"/>
            <a:t>mantsudynastia</a:t>
          </a:r>
          <a:endParaRPr lang="fi-FI" sz="1900" kern="1200" dirty="0"/>
        </a:p>
      </dsp:txBody>
      <dsp:txXfrm>
        <a:off x="5804693" y="2129102"/>
        <a:ext cx="1740694" cy="1160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848D9-16D0-466F-89DC-93804762516B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1911 Tiibet muodollisesti itsenäiseksi</a:t>
          </a:r>
          <a:endParaRPr lang="fi-FI" sz="2300" kern="1200" dirty="0"/>
        </a:p>
      </dsp:txBody>
      <dsp:txXfrm>
        <a:off x="582612" y="2129102"/>
        <a:ext cx="1740694" cy="1160462"/>
      </dsp:txXfrm>
    </dsp:sp>
    <dsp:sp modelId="{55112EAA-EBB9-4995-B7A0-9767E3855802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Mutta..</a:t>
          </a:r>
          <a:endParaRPr lang="fi-FI" sz="2300" kern="1200" dirty="0"/>
        </a:p>
      </dsp:txBody>
      <dsp:txXfrm>
        <a:off x="3193652" y="2129102"/>
        <a:ext cx="1740694" cy="1160462"/>
      </dsp:txXfrm>
    </dsp:sp>
    <dsp:sp modelId="{C91AF9A5-2792-469F-B4F5-B94661FB8C38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300" kern="1200" dirty="0"/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0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99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46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072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18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9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1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97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7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3F6D6-7AE6-4D34-B45D-3E11205EB576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9CAE-F90F-4365-B7F1-783BEE508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18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Tibet_(1950%E2%80%93present)" TargetMode="External"/><Relationship Id="rId7" Type="http://schemas.openxmlformats.org/officeDocument/2006/relationships/hyperlink" Target="https://en.wikipedia.org/wiki/List_of_Tibetan_monasteries" TargetMode="External"/><Relationship Id="rId2" Type="http://schemas.openxmlformats.org/officeDocument/2006/relationships/hyperlink" Target="http://www.tiibetinfo.com/tekstit/histori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.wikipedia.org/wiki/Pekingin_rauhansopimus" TargetMode="External"/><Relationship Id="rId5" Type="http://schemas.openxmlformats.org/officeDocument/2006/relationships/hyperlink" Target="https://fi.wikipedia.org/wiki/Tiibetin_autonominen_alue" TargetMode="External"/><Relationship Id="rId4" Type="http://schemas.openxmlformats.org/officeDocument/2006/relationships/hyperlink" Target="https://freetibet.org/about/china-argu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5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04850" y="0"/>
            <a:ext cx="10782300" cy="3352800"/>
          </a:xfrm>
        </p:spPr>
        <p:txBody>
          <a:bodyPr/>
          <a:lstStyle/>
          <a:p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Tiibet ja kiina</a:t>
            </a:r>
            <a:endParaRPr lang="fi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693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623529692"/>
              </p:ext>
            </p:extLst>
          </p:nvPr>
        </p:nvGraphicFramePr>
        <p:xfrm>
          <a:off x="963054" y="-13265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379520232"/>
              </p:ext>
            </p:extLst>
          </p:nvPr>
        </p:nvGraphicFramePr>
        <p:xfrm>
          <a:off x="963054" y="4242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Kaaviokuva 7"/>
          <p:cNvGraphicFramePr/>
          <p:nvPr>
            <p:extLst>
              <p:ext uri="{D42A27DB-BD31-4B8C-83A1-F6EECF244321}">
                <p14:modId xmlns:p14="http://schemas.microsoft.com/office/powerpoint/2010/main" val="2853424164"/>
              </p:ext>
            </p:extLst>
          </p:nvPr>
        </p:nvGraphicFramePr>
        <p:xfrm>
          <a:off x="963054" y="22581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11209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Kiina haluaa Tiibetin?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Kiinan hallitus perustelee Tiibetin </a:t>
            </a:r>
            <a:r>
              <a:rPr lang="fi-FI" dirty="0" err="1" smtClean="0"/>
              <a:t>miehitystää</a:t>
            </a:r>
            <a:r>
              <a:rPr lang="fi-FI" dirty="0" smtClean="0"/>
              <a:t> väittäen, että Tiibet on aina kuulunut Kiinaan.</a:t>
            </a:r>
          </a:p>
          <a:p>
            <a:r>
              <a:rPr lang="fi-FI" dirty="0" smtClean="0"/>
              <a:t>Kiinalaiset väittävät ettei Tiibetillä ole itsenäistä kulttuuriperintöä.</a:t>
            </a:r>
          </a:p>
          <a:p>
            <a:r>
              <a:rPr lang="fi-FI" dirty="0" smtClean="0"/>
              <a:t>Väittävät suojelevansa Tiibetiä.</a:t>
            </a:r>
          </a:p>
          <a:p>
            <a:r>
              <a:rPr lang="fi-FI" dirty="0" smtClean="0"/>
              <a:t>Kiinan mielestä Tiibetillä on jo autonomia</a:t>
            </a:r>
          </a:p>
          <a:p>
            <a:r>
              <a:rPr lang="fi-FI" dirty="0" smtClean="0"/>
              <a:t>Tiibet on iloinen Kiinan vallan alla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886" y="3134977"/>
            <a:ext cx="3138013" cy="358779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-59269"/>
            <a:ext cx="12192000" cy="69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956" y="642172"/>
            <a:ext cx="4687820" cy="590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1061"/>
            <a:ext cx="10515600" cy="1325562"/>
          </a:xfrm>
        </p:spPr>
        <p:txBody>
          <a:bodyPr/>
          <a:lstStyle/>
          <a:p>
            <a:r>
              <a:rPr lang="fi-FI" dirty="0" smtClean="0"/>
              <a:t>Pekingin sopimus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348" y="1342959"/>
            <a:ext cx="6837608" cy="5057842"/>
          </a:xfrm>
        </p:spPr>
        <p:txBody>
          <a:bodyPr>
            <a:normAutofit/>
          </a:bodyPr>
          <a:lstStyle/>
          <a:p>
            <a:r>
              <a:rPr lang="fi-FI" sz="3000" dirty="0" smtClean="0"/>
              <a:t>Mao </a:t>
            </a:r>
            <a:r>
              <a:rPr lang="fi-FI" sz="3000" dirty="0" err="1" smtClean="0"/>
              <a:t>Tsedung</a:t>
            </a:r>
            <a:r>
              <a:rPr lang="fi-FI" sz="3000" dirty="0" smtClean="0"/>
              <a:t> julisti että myös Tiibet ”tulisi vapauttaa”.</a:t>
            </a:r>
          </a:p>
          <a:p>
            <a:r>
              <a:rPr lang="fi-FI" sz="3000" dirty="0" smtClean="0"/>
              <a:t>Kansan vapautusarmeija marssi Tiibetiin 1950 ja aloitti täten Kiinan–Tiibetin sodan. </a:t>
            </a:r>
          </a:p>
          <a:p>
            <a:r>
              <a:rPr lang="fi-FI" sz="3000" dirty="0" smtClean="0"/>
              <a:t> Dalai-laman ja </a:t>
            </a:r>
            <a:r>
              <a:rPr lang="fi-FI" sz="3000" dirty="0" err="1" smtClean="0"/>
              <a:t>Panchen</a:t>
            </a:r>
            <a:r>
              <a:rPr lang="fi-FI" sz="3000" dirty="0" smtClean="0"/>
              <a:t>-laman edustajat solmivat Pekingin painostuksen alaisina sopimuksen </a:t>
            </a:r>
            <a:r>
              <a:rPr lang="fi-FI" sz="3000" dirty="0" err="1" smtClean="0"/>
              <a:t>kiinalais</a:t>
            </a:r>
            <a:r>
              <a:rPr lang="fi-FI" sz="3000" dirty="0" smtClean="0"/>
              <a:t>-tiibetiläisestä ”yhteishallinnosta” .</a:t>
            </a:r>
          </a:p>
          <a:p>
            <a:r>
              <a:rPr lang="fi-FI" sz="3000" dirty="0" smtClean="0"/>
              <a:t>Sopimus, jossa 17 kohtaa, solmittiin 23.5.1951 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6555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096" y="1313645"/>
            <a:ext cx="10515600" cy="4351337"/>
          </a:xfrm>
        </p:spPr>
        <p:txBody>
          <a:bodyPr>
            <a:normAutofit fontScale="92500"/>
          </a:bodyPr>
          <a:lstStyle/>
          <a:p>
            <a:r>
              <a:rPr lang="fi-FI" sz="3200" dirty="0" smtClean="0"/>
              <a:t>Tärkeimpiä määräyksiä:</a:t>
            </a:r>
          </a:p>
          <a:p>
            <a:pPr lvl="1"/>
            <a:r>
              <a:rPr lang="fi-FI" sz="2800" dirty="0" smtClean="0"/>
              <a:t>Kiinan armeijan maahanpääsy kansalliseen turvallisuuteen vedoten.</a:t>
            </a:r>
          </a:p>
          <a:p>
            <a:pPr lvl="1"/>
            <a:r>
              <a:rPr lang="fi-FI" sz="2800" dirty="0"/>
              <a:t>T</a:t>
            </a:r>
            <a:r>
              <a:rPr lang="fi-FI" sz="2800" dirty="0" smtClean="0"/>
              <a:t>iibetin kansan alueellinen autonomia</a:t>
            </a:r>
          </a:p>
          <a:p>
            <a:pPr lvl="1"/>
            <a:r>
              <a:rPr lang="fi-FI" sz="2800" dirty="0" smtClean="0"/>
              <a:t>Tiibet ei saa muuttaa vallitsevaa poliittista järjestelmää eikä Dalai-</a:t>
            </a:r>
            <a:r>
              <a:rPr lang="fi-FI" sz="2800" dirty="0" err="1" smtClean="0"/>
              <a:t>aman</a:t>
            </a:r>
            <a:r>
              <a:rPr lang="fi-FI" sz="2800" dirty="0" smtClean="0"/>
              <a:t> asemaa, toimintavaltaa tai tehtäviä.</a:t>
            </a:r>
          </a:p>
          <a:p>
            <a:pPr lvl="1"/>
            <a:r>
              <a:rPr lang="fi-FI" sz="2800" dirty="0" smtClean="0"/>
              <a:t>Uskonnon harjoittamisen salliminen sekä luostareiden suojelemisesta.</a:t>
            </a:r>
          </a:p>
          <a:p>
            <a:pPr lvl="1"/>
            <a:r>
              <a:rPr lang="fi-FI" sz="2800" dirty="0" smtClean="0"/>
              <a:t>Maan kieli ja koululaitos</a:t>
            </a:r>
          </a:p>
          <a:p>
            <a:pPr lvl="1"/>
            <a:r>
              <a:rPr lang="fi-FI" sz="2800" dirty="0" smtClean="0"/>
              <a:t>Talouden ja maatalouden kehittäminen</a:t>
            </a:r>
          </a:p>
          <a:p>
            <a:pPr lvl="1"/>
            <a:r>
              <a:rPr lang="fi-FI" sz="2800" dirty="0" smtClean="0"/>
              <a:t>Kiinan on hoidettava Tiibetin ulkosuhteita sekä Tiibetin vapaita kauppasuhteita naapurimaihin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670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7287" y="383962"/>
            <a:ext cx="6837609" cy="6474038"/>
          </a:xfrm>
        </p:spPr>
        <p:txBody>
          <a:bodyPr>
            <a:normAutofit/>
          </a:bodyPr>
          <a:lstStyle/>
          <a:p>
            <a:r>
              <a:rPr lang="fi-FI" dirty="0" smtClean="0"/>
              <a:t>Kiinalaiset pyrkivät aluksi parannuksiin mm. perustamalla kouluja ja sairaaloita.</a:t>
            </a:r>
          </a:p>
          <a:p>
            <a:r>
              <a:rPr lang="fi-FI" dirty="0" smtClean="0"/>
              <a:t>Pian alkoi sopimusten vastainen toiminta.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sosialisointitoimenpiteitä maataloudessa.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luostareiden </a:t>
            </a:r>
            <a:r>
              <a:rPr lang="fi-FI" dirty="0" err="1" smtClean="0">
                <a:sym typeface="Wingdings" panose="05000000000000000000" pitchFamily="2" charset="2"/>
              </a:rPr>
              <a:t>sulkeaminen</a:t>
            </a:r>
            <a:r>
              <a:rPr lang="fi-FI" dirty="0" smtClean="0">
                <a:sym typeface="Wingdings" panose="05000000000000000000" pitchFamily="2" charset="2"/>
              </a:rPr>
              <a:t> ja tuhoaminen.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kiinalaisten pakkomuutto Tiibetin alueille.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kiinan kielen suosiminen ja sen käytön edistäminen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Dalai-laman ja </a:t>
            </a:r>
            <a:r>
              <a:rPr lang="fi-FI" dirty="0" err="1" smtClean="0">
                <a:sym typeface="Wingdings" panose="05000000000000000000" pitchFamily="2" charset="2"/>
              </a:rPr>
              <a:t>Panchen</a:t>
            </a:r>
            <a:r>
              <a:rPr lang="fi-FI" dirty="0" smtClean="0">
                <a:sym typeface="Wingdings" panose="05000000000000000000" pitchFamily="2" charset="2"/>
              </a:rPr>
              <a:t>-laman erottaminen 1964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Toimenpiteitä on pidetty Tiibetin kansanmurhana.</a:t>
            </a:r>
          </a:p>
          <a:p>
            <a:endParaRPr lang="fi-FI" dirty="0" smtClean="0">
              <a:sym typeface="Wingdings" panose="05000000000000000000" pitchFamily="2" charset="2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21" y="937754"/>
            <a:ext cx="3690594" cy="51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9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Tiibetin autonominen alue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260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Perustettiin 1965</a:t>
            </a:r>
          </a:p>
          <a:p>
            <a:r>
              <a:rPr lang="fi-FI" dirty="0" smtClean="0"/>
              <a:t>Buddhalainen koulutusjärjestelmä korvattiin maallisella.</a:t>
            </a:r>
          </a:p>
          <a:p>
            <a:r>
              <a:rPr lang="fi-FI" dirty="0" smtClean="0"/>
              <a:t>Karja ja omaisuus valtiolle </a:t>
            </a:r>
          </a:p>
          <a:p>
            <a:r>
              <a:rPr lang="fi-FI" dirty="0"/>
              <a:t>B</a:t>
            </a:r>
            <a:r>
              <a:rPr lang="fi-FI" dirty="0" smtClean="0"/>
              <a:t>uddhalaisuus tuomittiin täysin ja buddhalaista taidetta ja esineistöä tuhottiin.</a:t>
            </a:r>
          </a:p>
          <a:p>
            <a:r>
              <a:rPr lang="fi-FI" dirty="0" smtClean="0"/>
              <a:t>Suuri osa luostareista tuhottiin ja munkkiyhteisöjä hajotettiin mielivaltaisilla vangitsemisilla ja teloituksilla.</a:t>
            </a:r>
          </a:p>
          <a:p>
            <a:r>
              <a:rPr lang="fi-FI" dirty="0" smtClean="0"/>
              <a:t>Kiinan uudistuspolitiikan myötä vuonna 1979 osa uskonnollisista vapauksista palautettiin ja hallintoa liberalisoitiin</a:t>
            </a:r>
          </a:p>
          <a:p>
            <a:r>
              <a:rPr lang="fi-FI" dirty="0" smtClean="0"/>
              <a:t>Dalai Laman kuvan hallussapidosta joutuu tänäkin päivänä vankilaan ennalta määräämättömäksi ajaksi.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095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>
                <a:hlinkClick r:id="rId2"/>
              </a:rPr>
              <a:t>http</a:t>
            </a:r>
            <a:r>
              <a:rPr lang="fi-FI">
                <a:hlinkClick r:id="rId2"/>
              </a:rPr>
              <a:t>://</a:t>
            </a:r>
            <a:r>
              <a:rPr lang="fi-FI" smtClean="0">
                <a:hlinkClick r:id="rId2"/>
              </a:rPr>
              <a:t>www.tiibetinfo.com/tekstit/historia.htm</a:t>
            </a:r>
            <a:r>
              <a:rPr lang="fi-FI" smtClean="0"/>
              <a:t> (</a:t>
            </a:r>
            <a:r>
              <a:rPr lang="fi-FI" dirty="0" smtClean="0"/>
              <a:t>25.10.2016)</a:t>
            </a:r>
          </a:p>
          <a:p>
            <a:r>
              <a:rPr lang="fi-FI" dirty="0">
                <a:hlinkClick r:id="rId3"/>
              </a:rPr>
              <a:t>https://en.wikipedia.org/wiki/History_of_Tibet_(1950%E2%80%93present</a:t>
            </a:r>
            <a:r>
              <a:rPr lang="fi-FI" dirty="0" smtClean="0">
                <a:hlinkClick r:id="rId3"/>
              </a:rPr>
              <a:t>)</a:t>
            </a:r>
            <a:r>
              <a:rPr lang="fi-FI" dirty="0" smtClean="0"/>
              <a:t>  (25.10.2016)</a:t>
            </a:r>
          </a:p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freetibet.org/about/china-argument</a:t>
            </a:r>
            <a:r>
              <a:rPr lang="fi-FI" dirty="0" smtClean="0"/>
              <a:t> (25.10.2016)</a:t>
            </a:r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fi.wikipedia.org/wiki/Tiibetin_autonominen_alue</a:t>
            </a:r>
            <a:r>
              <a:rPr lang="fi-FI" dirty="0" smtClean="0"/>
              <a:t> (25.10.2016)</a:t>
            </a:r>
          </a:p>
          <a:p>
            <a:pPr marL="0" indent="0">
              <a:buNone/>
            </a:pPr>
            <a:r>
              <a:rPr lang="fi-FI" dirty="0" smtClean="0"/>
              <a:t>Kuvat:</a:t>
            </a:r>
          </a:p>
          <a:p>
            <a:r>
              <a:rPr lang="fi-FI" dirty="0">
                <a:hlinkClick r:id="rId6"/>
              </a:rPr>
              <a:t>https://</a:t>
            </a:r>
            <a:r>
              <a:rPr lang="fi-FI" dirty="0" smtClean="0">
                <a:hlinkClick r:id="rId6"/>
              </a:rPr>
              <a:t>fi.wikipedia.org/wiki/Pekingin_rauhansopimus</a:t>
            </a:r>
            <a:r>
              <a:rPr lang="fi-FI" dirty="0" smtClean="0"/>
              <a:t> (25.10.2016)</a:t>
            </a:r>
          </a:p>
          <a:p>
            <a:r>
              <a:rPr lang="fi-FI" dirty="0">
                <a:hlinkClick r:id="rId7"/>
              </a:rPr>
              <a:t>https://</a:t>
            </a:r>
            <a:r>
              <a:rPr lang="fi-FI" dirty="0" smtClean="0">
                <a:hlinkClick r:id="rId7"/>
              </a:rPr>
              <a:t>en.wikipedia.org/wiki/List_of_Tibetan_monasteries</a:t>
            </a:r>
            <a:r>
              <a:rPr lang="fi-FI" dirty="0" smtClean="0"/>
              <a:t> (25.10.2016)</a:t>
            </a:r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fi.wikipedia.org/wiki/Tiibetin_autonominen_alue</a:t>
            </a:r>
            <a:r>
              <a:rPr lang="fi-FI" dirty="0" smtClean="0"/>
              <a:t> (25.10.2016)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0766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TM02900771[[fn=Sektori]]</Template>
  <TotalTime>227</TotalTime>
  <Words>340</Words>
  <Application>Microsoft Office PowerPoint</Application>
  <PresentationFormat>Laajakuva</PresentationFormat>
  <Paragraphs>54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Wingdings</vt:lpstr>
      <vt:lpstr>Wingdings 2</vt:lpstr>
      <vt:lpstr>HDOfficeLightV0</vt:lpstr>
      <vt:lpstr>Tiibet ja kiina</vt:lpstr>
      <vt:lpstr>PowerPoint-esitys</vt:lpstr>
      <vt:lpstr>Miksi Kiina haluaa Tiibetin?</vt:lpstr>
      <vt:lpstr>Pekingin sopimus</vt:lpstr>
      <vt:lpstr>PowerPoint-esitys</vt:lpstr>
      <vt:lpstr>PowerPoint-esitys</vt:lpstr>
      <vt:lpstr>Tiibetin autonominen alue</vt:lpstr>
      <vt:lpstr>Lähteet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Tiibetin ja kiinan suhteet ja sen alku</dc:title>
  <dc:creator>Käyttäjä</dc:creator>
  <cp:lastModifiedBy>Käyttäjä</cp:lastModifiedBy>
  <cp:revision>12</cp:revision>
  <dcterms:created xsi:type="dcterms:W3CDTF">2016-10-25T03:55:30Z</dcterms:created>
  <dcterms:modified xsi:type="dcterms:W3CDTF">2016-10-27T04:32:51Z</dcterms:modified>
</cp:coreProperties>
</file>