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6E34B45-63A8-4030-BFE0-ACE702BFFD94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106A7E-D65C-4CED-AB51-C6B787D1BEA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7200" dirty="0" smtClean="0"/>
              <a:t>LUKULEIKIT</a:t>
            </a:r>
            <a:endParaRPr lang="fi-FI" sz="7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i-FI" sz="2800" dirty="0" smtClean="0"/>
              <a:t>Lapsikeskeiset toimintatavat – oppimisen ilo ja innostus lukemiseen esikouluiässä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887057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Lähtökohtana lapsen oma kiinnostus kieleen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700808"/>
            <a:ext cx="7239000" cy="4846320"/>
          </a:xfrm>
        </p:spPr>
        <p:txBody>
          <a:bodyPr>
            <a:normAutofit/>
          </a:bodyPr>
          <a:lstStyle/>
          <a:p>
            <a:r>
              <a:rPr lang="fi-FI" sz="2400" i="1" dirty="0" smtClean="0"/>
              <a:t>Oppiminen usean kanavan kautta: visuaalisesti, auditiivisesti ja kinesteettisesti</a:t>
            </a:r>
          </a:p>
          <a:p>
            <a:endParaRPr lang="fi-FI" sz="2400" i="1" dirty="0" smtClean="0"/>
          </a:p>
          <a:p>
            <a:r>
              <a:rPr lang="fi-FI" sz="2400" i="1" dirty="0" smtClean="0"/>
              <a:t>Oppimisen ilo ja hauskuus!</a:t>
            </a:r>
          </a:p>
          <a:p>
            <a:endParaRPr lang="fi-FI" sz="2400" i="1" dirty="0" smtClean="0"/>
          </a:p>
          <a:p>
            <a:r>
              <a:rPr lang="fi-FI" sz="2400" i="1" dirty="0" smtClean="0"/>
              <a:t>Tarinoiden lukeminen</a:t>
            </a:r>
            <a:r>
              <a:rPr lang="fi-FI" sz="2400" i="1" dirty="0"/>
              <a:t> </a:t>
            </a:r>
            <a:r>
              <a:rPr lang="fi-FI" sz="2400" i="1" dirty="0" smtClean="0"/>
              <a:t>ja niihin syventyminen keskustelujen, ilmaisun ja leikkien avulla.</a:t>
            </a:r>
          </a:p>
          <a:p>
            <a:endParaRPr lang="fi-FI" sz="2400" i="1" dirty="0" smtClean="0"/>
          </a:p>
          <a:p>
            <a:r>
              <a:rPr lang="fi-FI" sz="2400" i="1" dirty="0" smtClean="0"/>
              <a:t>Tarinoiden tietoinen kielellinen havainnointi</a:t>
            </a:r>
            <a:r>
              <a:rPr lang="fi-FI" sz="2400" dirty="0" smtClean="0"/>
              <a:t>.</a:t>
            </a:r>
          </a:p>
          <a:p>
            <a:endParaRPr lang="fi-FI" sz="2400" dirty="0"/>
          </a:p>
          <a:p>
            <a:r>
              <a:rPr lang="fi-FI" sz="2400" dirty="0" smtClean="0"/>
              <a:t>Kuullun ymmärrystaito keskeistä.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66688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r>
              <a:rPr lang="fi-FI" dirty="0" smtClean="0"/>
              <a:t>LEIKINOMAISET TOIMINTATAVAT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/>
          <a:lstStyle/>
          <a:p>
            <a:r>
              <a:rPr lang="fi-FI" dirty="0" smtClean="0"/>
              <a:t>Toiminnallisuus</a:t>
            </a:r>
          </a:p>
          <a:p>
            <a:r>
              <a:rPr lang="fi-FI" dirty="0" smtClean="0"/>
              <a:t>Leikinomaisuus</a:t>
            </a:r>
          </a:p>
          <a:p>
            <a:r>
              <a:rPr lang="fi-FI" dirty="0" smtClean="0"/>
              <a:t>Lapsen maailma</a:t>
            </a:r>
          </a:p>
          <a:p>
            <a:r>
              <a:rPr lang="fi-FI" dirty="0" smtClean="0"/>
              <a:t>Vuorovaikutus</a:t>
            </a:r>
          </a:p>
          <a:p>
            <a:r>
              <a:rPr lang="fi-FI" dirty="0" smtClean="0"/>
              <a:t>Lastenkokemusten arvostaminen</a:t>
            </a:r>
          </a:p>
          <a:p>
            <a:r>
              <a:rPr lang="fi-FI" dirty="0" smtClean="0"/>
              <a:t>Aikuinen ei opeta lukemaan, vaan auttaa lasta havainnoimaan kieltä ja kirjoitettua tekstiä.</a:t>
            </a:r>
          </a:p>
          <a:p>
            <a:r>
              <a:rPr lang="fi-FI" dirty="0" smtClean="0"/>
              <a:t>Kokosanaleikkejä lapselle merkityksellisessä yhteydessä.</a:t>
            </a:r>
          </a:p>
          <a:p>
            <a:r>
              <a:rPr lang="fi-FI" dirty="0" smtClean="0"/>
              <a:t>Arvoituksia ja ongelmanratkaisu- ja tutkimustehtäviä.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971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420888"/>
            <a:ext cx="7239000" cy="4106856"/>
          </a:xfrm>
        </p:spPr>
        <p:txBody>
          <a:bodyPr>
            <a:normAutofit fontScale="92500" lnSpcReduction="20000"/>
          </a:bodyPr>
          <a:lstStyle/>
          <a:p>
            <a:r>
              <a:rPr lang="fi-FI" sz="2400" dirty="0" smtClean="0"/>
              <a:t>Yksittäisen sanan visuaalista ja auditiivista muotoa korostetaan.</a:t>
            </a:r>
          </a:p>
          <a:p>
            <a:endParaRPr lang="fi-FI" sz="2400" dirty="0" smtClean="0"/>
          </a:p>
          <a:p>
            <a:r>
              <a:rPr lang="fi-FI" dirty="0" smtClean="0"/>
              <a:t>Liikunta ja toiminnallisuus – sanan tarkastelu osana leikkiä.</a:t>
            </a:r>
          </a:p>
          <a:p>
            <a:endParaRPr lang="fi-FI" dirty="0" smtClean="0"/>
          </a:p>
          <a:p>
            <a:r>
              <a:rPr lang="fi-FI" dirty="0" smtClean="0"/>
              <a:t>Tuttuja leikkejä voidaan monipuolistaa lukuleikkien avulla.</a:t>
            </a:r>
          </a:p>
          <a:p>
            <a:endParaRPr lang="fi-FI" dirty="0" smtClean="0"/>
          </a:p>
          <a:p>
            <a:r>
              <a:rPr lang="fi-FI" dirty="0" smtClean="0"/>
              <a:t>Kirjaimet, äänteet ja tavut mukaan, kun kokonaisiin sanoihin on tutustuttu riittävästi</a:t>
            </a:r>
            <a:r>
              <a:rPr lang="fi-FI" sz="2800" dirty="0" smtClean="0"/>
              <a:t>.</a:t>
            </a:r>
          </a:p>
          <a:p>
            <a:endParaRPr lang="fi-FI" sz="28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2016224"/>
          </a:xfrm>
        </p:spPr>
        <p:txBody>
          <a:bodyPr>
            <a:normAutofit/>
          </a:bodyPr>
          <a:lstStyle/>
          <a:p>
            <a:r>
              <a:rPr lang="fi-FI" dirty="0" smtClean="0"/>
              <a:t>KOKONAISILLA JA MERKITYKSELLISILLÄ SANOILLA LEIKKIMINEN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9201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dirty="0" smtClean="0"/>
              <a:t>Oppimisympäristön rikastaminen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Sanakortit mieluummin </a:t>
            </a:r>
            <a:r>
              <a:rPr lang="fi-FI" dirty="0" err="1" smtClean="0"/>
              <a:t>pienaakkosin.-</a:t>
            </a:r>
            <a:r>
              <a:rPr lang="fi-FI" dirty="0" smtClean="0"/>
              <a:t> helpompi sanojen hahmottamisen kannalta.</a:t>
            </a:r>
          </a:p>
          <a:p>
            <a:r>
              <a:rPr lang="fi-FI" dirty="0" smtClean="0"/>
              <a:t>Riittävän suuri tekstikoko aluksi.</a:t>
            </a:r>
            <a:endParaRPr lang="fi-FI" dirty="0"/>
          </a:p>
          <a:p>
            <a:r>
              <a:rPr lang="fi-FI" dirty="0" smtClean="0"/>
              <a:t>Lapselle merkitykselliset ja läheiset sanat, joita vertaillaan leikin muodossa muihin sanoihin.</a:t>
            </a:r>
          </a:p>
          <a:p>
            <a:r>
              <a:rPr lang="fi-FI" dirty="0" smtClean="0"/>
              <a:t>Nähdään sanaa vastaava kuva</a:t>
            </a:r>
          </a:p>
          <a:p>
            <a:r>
              <a:rPr lang="fi-FI" dirty="0" smtClean="0"/>
              <a:t>Lapsille tarjotaan runsaasti kokemuksia ja yrityksiä sanojen lukemiseen ja leikkilukemiseen.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195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Oppimisympäristön rikastaminen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Ilman tavuviivoja kirjoitettua tekstiä eri puolilla oppimisympäristöä.</a:t>
            </a:r>
          </a:p>
          <a:p>
            <a:r>
              <a:rPr lang="fi-FI" dirty="0" smtClean="0"/>
              <a:t>Sanakortit ilmaisevat tavaroiden paikat ja tilojen ja esineiden nimet.</a:t>
            </a:r>
          </a:p>
          <a:p>
            <a:r>
              <a:rPr lang="fi-FI" dirty="0" smtClean="0"/>
              <a:t>Istuinpaikat, naulakot, lasten nimet ja valokuvat pysyvästi seinällä.</a:t>
            </a:r>
          </a:p>
          <a:p>
            <a:r>
              <a:rPr lang="fi-FI" dirty="0" smtClean="0"/>
              <a:t>Kirjoja runsaasti lasten saatavilla.</a:t>
            </a:r>
          </a:p>
          <a:p>
            <a:r>
              <a:rPr lang="fi-FI" dirty="0" smtClean="0"/>
              <a:t>Viikko- ja päiväohjelma ja ruokalista kuvasanakorteilla seinälle.</a:t>
            </a:r>
          </a:p>
          <a:p>
            <a:r>
              <a:rPr lang="fi-FI" dirty="0" smtClean="0"/>
              <a:t>Kirjaimet ja värit kirjoitettuna seinillä.</a:t>
            </a:r>
          </a:p>
          <a:p>
            <a:r>
              <a:rPr lang="fi-FI" dirty="0" smtClean="0"/>
              <a:t>Lasten sovitut tehtävät lyhyinä lauseina/kuvina seinällä. (esim. Ella kastelee kukat)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163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r>
              <a:rPr lang="fi-FI" sz="6000" dirty="0" smtClean="0"/>
              <a:t>lukuleikit</a:t>
            </a:r>
            <a:endParaRPr lang="fi-FI" sz="6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484784"/>
            <a:ext cx="7239000" cy="4846320"/>
          </a:xfrm>
        </p:spPr>
        <p:txBody>
          <a:bodyPr/>
          <a:lstStyle/>
          <a:p>
            <a:r>
              <a:rPr lang="fi-FI" dirty="0" smtClean="0"/>
              <a:t>Ympäristön sanoittaminen ja ympäristössä olevien kylttien havainnoiminen</a:t>
            </a:r>
          </a:p>
          <a:p>
            <a:r>
              <a:rPr lang="fi-FI" dirty="0" smtClean="0"/>
              <a:t>Interaktiivinen kirjoittaminen – lasten omat kirjoitusvihkot.</a:t>
            </a:r>
          </a:p>
          <a:p>
            <a:r>
              <a:rPr lang="fi-FI" dirty="0" smtClean="0"/>
              <a:t>Kirjaimet, äänteet ja  tavut</a:t>
            </a:r>
          </a:p>
          <a:p>
            <a:r>
              <a:rPr lang="fi-FI" dirty="0" smtClean="0"/>
              <a:t>Satujen ja kertomusten lukeminen ja keskusteleminen</a:t>
            </a:r>
          </a:p>
          <a:p>
            <a:r>
              <a:rPr lang="fi-FI" dirty="0" smtClean="0"/>
              <a:t>Pelit, leikit, paperitehtävät, kokonaiset sanat, verbit ja lauseet.</a:t>
            </a:r>
          </a:p>
          <a:p>
            <a:r>
              <a:rPr lang="fi-FI" dirty="0" smtClean="0"/>
              <a:t>Omien tarinoiden tuottaminen ja ryhmän yhteisen kirjan tekeminen.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778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6800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</TotalTime>
  <Words>284</Words>
  <Application>Microsoft Office PowerPoint</Application>
  <PresentationFormat>Näytössä katseltava diaesitys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Koristeellinen</vt:lpstr>
      <vt:lpstr>LUKULEIKIT</vt:lpstr>
      <vt:lpstr>Lähtökohtana lapsen oma kiinnostus kieleen</vt:lpstr>
      <vt:lpstr>LEIKINOMAISET TOIMINTATAVAT</vt:lpstr>
      <vt:lpstr>KOKONAISILLA JA MERKITYKSELLISILLÄ SANOILLA LEIKKIMINEN</vt:lpstr>
      <vt:lpstr>Oppimisympäristön rikastaminen</vt:lpstr>
      <vt:lpstr>Oppimisympäristön rikastaminen</vt:lpstr>
      <vt:lpstr>lukuleikit</vt:lpstr>
      <vt:lpstr>PowerPoint-esitys</vt:lpstr>
    </vt:vector>
  </TitlesOfParts>
  <Company>Lapinlahti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LUKULEIKIT</dc:title>
  <dc:creator>Paananen Mervi</dc:creator>
  <cp:lastModifiedBy>Paananen Mervi</cp:lastModifiedBy>
  <cp:revision>6</cp:revision>
  <dcterms:created xsi:type="dcterms:W3CDTF">2015-10-07T12:03:29Z</dcterms:created>
  <dcterms:modified xsi:type="dcterms:W3CDTF">2015-10-07T12:58:48Z</dcterms:modified>
</cp:coreProperties>
</file>