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4" r:id="rId6"/>
    <p:sldId id="259" r:id="rId7"/>
    <p:sldId id="265" r:id="rId8"/>
    <p:sldId id="261" r:id="rId9"/>
    <p:sldId id="262" r:id="rId10"/>
    <p:sldId id="263" r:id="rId11"/>
    <p:sldId id="267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-432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7200" dirty="0" smtClean="0"/>
              <a:t>LIIKUNTA JA Oppiminen</a:t>
            </a:r>
            <a:endParaRPr lang="fi-FI" sz="72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3600" dirty="0" err="1" smtClean="0"/>
              <a:t>Esi</a:t>
            </a:r>
            <a:r>
              <a:rPr lang="fi-FI" sz="3600" dirty="0" smtClean="0"/>
              <a:t>- ja alkuopetusikäinen liikkuu -  Oppimisvalmiudet paremmiksi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0462816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09003" y="4831004"/>
            <a:ext cx="8534400" cy="1507067"/>
          </a:xfrm>
        </p:spPr>
        <p:txBody>
          <a:bodyPr/>
          <a:lstStyle/>
          <a:p>
            <a:r>
              <a:rPr lang="fi-FI" dirty="0" smtClean="0"/>
              <a:t>LIIKUNTA OSANA PÄIVITTÄISTÄ ARKEA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21967" y="904011"/>
            <a:ext cx="8534400" cy="4560840"/>
          </a:xfrm>
        </p:spPr>
        <p:txBody>
          <a:bodyPr>
            <a:normAutofit fontScale="62500" lnSpcReduction="20000"/>
          </a:bodyPr>
          <a:lstStyle/>
          <a:p>
            <a:r>
              <a:rPr lang="fi-FI" sz="3200" dirty="0" smtClean="0"/>
              <a:t>Sisätiloissakaan ei tarvita suuri investointeja ja saleja liikunnan mahdollistamiseen!</a:t>
            </a:r>
          </a:p>
          <a:p>
            <a:pPr marL="0" indent="0">
              <a:buNone/>
            </a:pPr>
            <a:r>
              <a:rPr lang="fi-FI" sz="3200" dirty="0" smtClean="0"/>
              <a:t>Esim.</a:t>
            </a:r>
          </a:p>
          <a:p>
            <a:r>
              <a:rPr lang="fi-FI" sz="3200" dirty="0" smtClean="0"/>
              <a:t>taituroidaan lankaa/teippiä pitkin lattialla</a:t>
            </a:r>
          </a:p>
          <a:p>
            <a:r>
              <a:rPr lang="fi-FI" sz="3200" dirty="0" smtClean="0"/>
              <a:t>sukelletaan tuoleista ja kankaista tehtyyn tunneliin</a:t>
            </a:r>
          </a:p>
          <a:p>
            <a:r>
              <a:rPr lang="fi-FI" sz="3200" dirty="0"/>
              <a:t>t</a:t>
            </a:r>
            <a:r>
              <a:rPr lang="fi-FI" sz="3200" dirty="0" smtClean="0"/>
              <a:t>ehdään kuperkeikkoja pehmeällä matolla</a:t>
            </a:r>
          </a:p>
          <a:p>
            <a:r>
              <a:rPr lang="fi-FI" sz="3200" dirty="0" smtClean="0"/>
              <a:t>hypellään eteisen hyppymatolla matkalla vessaan</a:t>
            </a:r>
          </a:p>
          <a:p>
            <a:r>
              <a:rPr lang="fi-FI" sz="3200" dirty="0"/>
              <a:t>k</a:t>
            </a:r>
            <a:r>
              <a:rPr lang="fi-FI" sz="3200" dirty="0" smtClean="0"/>
              <a:t>uljetaan ja hypellään ”askelmia” pitkin käytävällä</a:t>
            </a:r>
          </a:p>
          <a:p>
            <a:r>
              <a:rPr lang="fi-FI" sz="3200" b="1" dirty="0" smtClean="0"/>
              <a:t>Siirtymä- ja odottelupaikoissa </a:t>
            </a:r>
            <a:r>
              <a:rPr lang="fi-FI" sz="3200" dirty="0" smtClean="0"/>
              <a:t>matkitaan seinällä olevia </a:t>
            </a:r>
            <a:r>
              <a:rPr lang="fi-FI" sz="3200" b="1" dirty="0" smtClean="0"/>
              <a:t>kuvia eri asennoista</a:t>
            </a:r>
            <a:r>
              <a:rPr lang="fi-FI" sz="3200" dirty="0" smtClean="0"/>
              <a:t>, tehdään jumppapussista nostettuja </a:t>
            </a:r>
            <a:r>
              <a:rPr lang="fi-FI" sz="3200" b="1" dirty="0" smtClean="0"/>
              <a:t>taukojumppatehtäviä</a:t>
            </a:r>
            <a:r>
              <a:rPr lang="fi-FI" sz="3200" dirty="0" smtClean="0"/>
              <a:t>, sisään jonottamisen sijaan leikitään </a:t>
            </a:r>
            <a:r>
              <a:rPr lang="fi-FI" sz="3200" b="1" dirty="0" smtClean="0"/>
              <a:t>odotteluhippaa</a:t>
            </a:r>
            <a:r>
              <a:rPr lang="fi-FI" sz="3200" dirty="0" smtClean="0"/>
              <a:t> jne.</a:t>
            </a:r>
          </a:p>
          <a:p>
            <a:r>
              <a:rPr lang="fi-FI" sz="3200" dirty="0" smtClean="0"/>
              <a:t>Liikuntavälineitä lasten käytössä leikki/käytävätiloissa</a:t>
            </a:r>
          </a:p>
          <a:p>
            <a:endParaRPr lang="fi-FI" sz="2400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0490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53140" y="5350933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RAUHOITTUMISEN IHANTEESTA TOIMINNALLISEEN TARKKAAVAISUUTEEN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4212" y="124691"/>
            <a:ext cx="8534400" cy="5351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 smtClean="0"/>
              <a:t>Esiopetus kamppailee kouluvalmiuden vaatimuksen  rauhoittumisesta ja varhaiskasvatuksen </a:t>
            </a:r>
            <a:r>
              <a:rPr lang="fi-FI" b="1" dirty="0" smtClean="0"/>
              <a:t>lapsikeskeisyyden ja leikin </a:t>
            </a:r>
            <a:r>
              <a:rPr lang="fi-FI" dirty="0" smtClean="0"/>
              <a:t>kautta oppimisen ristitulessa</a:t>
            </a:r>
          </a:p>
          <a:p>
            <a:r>
              <a:rPr lang="fi-FI" sz="1800" dirty="0" smtClean="0"/>
              <a:t>Tuleeko esiopetuksessa pyrkiä toimintoihin, joissa ”työrauha” säilyy parhaiten</a:t>
            </a:r>
            <a:r>
              <a:rPr lang="fi-FI" sz="1800" b="1" dirty="0" smtClean="0"/>
              <a:t>? Kertooko lasten näkyvä rauhoittuminen ja levollisuus lapsen aktiivisesta oppimisesta?</a:t>
            </a:r>
          </a:p>
          <a:p>
            <a:r>
              <a:rPr lang="fi-FI" sz="1800" dirty="0" smtClean="0"/>
              <a:t>Rauhoittuminen ja levollisuus voidaan nähdä myös </a:t>
            </a:r>
            <a:r>
              <a:rPr lang="fi-FI" sz="1800" b="1" dirty="0" smtClean="0"/>
              <a:t>aktiivisuuden vastakohtana, jopa passivoitumisena </a:t>
            </a:r>
            <a:r>
              <a:rPr lang="fi-FI" sz="1800" dirty="0" smtClean="0"/>
              <a:t>(ennen kuin torkahtaa…)</a:t>
            </a:r>
          </a:p>
          <a:p>
            <a:r>
              <a:rPr lang="fi-FI" sz="1800" dirty="0" err="1" smtClean="0"/>
              <a:t>Opsin</a:t>
            </a:r>
            <a:r>
              <a:rPr lang="fi-FI" sz="1800" dirty="0" smtClean="0"/>
              <a:t> oppimiskäsitys korostaa lapsen aktiivista ja vuorovaikutteista oppimista</a:t>
            </a:r>
          </a:p>
          <a:p>
            <a:pPr marL="0" indent="0">
              <a:buNone/>
            </a:pPr>
            <a:r>
              <a:rPr lang="fi-FI" sz="2600" dirty="0" smtClean="0"/>
              <a:t>Esiopettajan kuvaus: </a:t>
            </a:r>
            <a:r>
              <a:rPr lang="fi-FI" sz="2600" b="1" dirty="0" smtClean="0"/>
              <a:t>”Levottomuudesta huolimatta lapset olivat mukana asiassa. Vaadinkohan liikaa hiljaisuutta, rauhallisuutta. He nimittäin suoriutuivat näistä tehtävistä hyörinästä huolimatta. Kun pysytään asiassa, innostus saa näkyä.”</a:t>
            </a:r>
            <a:endParaRPr lang="fi-FI" sz="2600" b="1" dirty="0"/>
          </a:p>
        </p:txBody>
      </p:sp>
    </p:spTree>
    <p:extLst>
      <p:ext uri="{BB962C8B-B14F-4D97-AF65-F5344CB8AC3E}">
        <p14:creationId xmlns:p14="http://schemas.microsoft.com/office/powerpoint/2010/main" val="1037797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5465618"/>
            <a:ext cx="8534400" cy="528781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66103" y="883229"/>
            <a:ext cx="8534400" cy="4155594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LÄHTEET</a:t>
            </a:r>
          </a:p>
          <a:p>
            <a:r>
              <a:rPr lang="fi-FI" dirty="0" smtClean="0"/>
              <a:t>Jantunen, T. &amp; </a:t>
            </a:r>
            <a:r>
              <a:rPr lang="fi-FI" dirty="0" err="1" smtClean="0"/>
              <a:t>Lautela</a:t>
            </a:r>
            <a:r>
              <a:rPr lang="fi-FI" dirty="0" smtClean="0"/>
              <a:t> R. (toim.) 2011. </a:t>
            </a:r>
            <a:r>
              <a:rPr lang="fi-FI" b="1" dirty="0" smtClean="0"/>
              <a:t>Lapsilähtöinen esiopetus</a:t>
            </a:r>
            <a:r>
              <a:rPr lang="fi-FI" dirty="0" smtClean="0"/>
              <a:t>. Helsinki: Tammi.</a:t>
            </a:r>
          </a:p>
          <a:p>
            <a:r>
              <a:rPr lang="fi-FI" dirty="0" smtClean="0"/>
              <a:t>Mäkinen, M. 2002. </a:t>
            </a:r>
            <a:r>
              <a:rPr lang="fi-FI" b="1" dirty="0" smtClean="0"/>
              <a:t>Puheen palat ja sanan </a:t>
            </a:r>
            <a:r>
              <a:rPr lang="fi-FI" b="1" dirty="0" err="1" smtClean="0"/>
              <a:t>salat</a:t>
            </a:r>
            <a:r>
              <a:rPr lang="fi-FI" b="1" dirty="0" smtClean="0"/>
              <a:t> esiopetuksessa</a:t>
            </a:r>
            <a:r>
              <a:rPr lang="fi-FI" dirty="0" smtClean="0"/>
              <a:t>. Tampereen yliopisto, Kasvatustieteen laitos.</a:t>
            </a:r>
          </a:p>
          <a:p>
            <a:r>
              <a:rPr lang="fi-FI" dirty="0" err="1" smtClean="0"/>
              <a:t>Niikko</a:t>
            </a:r>
            <a:r>
              <a:rPr lang="fi-FI" dirty="0" smtClean="0"/>
              <a:t>, A. (toim.) 2002. </a:t>
            </a:r>
            <a:r>
              <a:rPr lang="fi-FI" b="1" dirty="0" smtClean="0"/>
              <a:t>Esiopetusta linnan liepeillä</a:t>
            </a:r>
            <a:r>
              <a:rPr lang="fi-FI" dirty="0" smtClean="0"/>
              <a:t>. Joensuun yliopiston </a:t>
            </a:r>
            <a:r>
              <a:rPr lang="fi-FI" dirty="0" err="1" smtClean="0"/>
              <a:t>Savonllinnan</a:t>
            </a:r>
            <a:r>
              <a:rPr lang="fi-FI" dirty="0" smtClean="0"/>
              <a:t> opettajankoulutuslaitos.</a:t>
            </a:r>
          </a:p>
          <a:p>
            <a:r>
              <a:rPr lang="fi-FI" dirty="0" err="1" smtClean="0"/>
              <a:t>Sääkslahti</a:t>
            </a:r>
            <a:r>
              <a:rPr lang="fi-FI" dirty="0" smtClean="0"/>
              <a:t>, A. 2015. </a:t>
            </a:r>
            <a:r>
              <a:rPr lang="fi-FI" b="1" dirty="0" smtClean="0"/>
              <a:t>Liikunta varhaiskasvatuksessa</a:t>
            </a:r>
            <a:r>
              <a:rPr lang="fi-FI" dirty="0" smtClean="0"/>
              <a:t>. Jyväskylä: PS-kustannus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1937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66103" y="4083628"/>
            <a:ext cx="8534400" cy="2056244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OPPIMISVALMIUKSIEN HARJOITTAMINEN MOTORISTEN TEHTÄVIEN AVULLA ON TEHOKASTA JA INNOSTAVAA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66103" y="592280"/>
            <a:ext cx="8534400" cy="3823856"/>
          </a:xfrm>
        </p:spPr>
        <p:txBody>
          <a:bodyPr>
            <a:normAutofit fontScale="62500" lnSpcReduction="20000"/>
          </a:bodyPr>
          <a:lstStyle/>
          <a:p>
            <a:r>
              <a:rPr lang="fi-FI" sz="3800" b="1" dirty="0" smtClean="0"/>
              <a:t>Motorinen, sosiaalinen ja kognitiivinen </a:t>
            </a:r>
            <a:r>
              <a:rPr lang="fi-FI" sz="3800" dirty="0" smtClean="0"/>
              <a:t>kehitys ovat vuorovaikutuksessa keskenään.</a:t>
            </a:r>
          </a:p>
          <a:p>
            <a:r>
              <a:rPr lang="fi-FI" sz="3800" dirty="0" smtClean="0"/>
              <a:t>Motoriikka on ihmisen </a:t>
            </a:r>
            <a:r>
              <a:rPr lang="fi-FI" sz="3800" b="1" dirty="0" smtClean="0"/>
              <a:t>keskeinen tiedonsaantikeino</a:t>
            </a:r>
            <a:r>
              <a:rPr lang="fi-FI" sz="3800" dirty="0" smtClean="0"/>
              <a:t>: koetaan, kosketetaan, katsellaan ja tutkitaan ympäristöä.</a:t>
            </a:r>
          </a:p>
          <a:p>
            <a:r>
              <a:rPr lang="fi-FI" sz="3800" b="1" dirty="0" smtClean="0"/>
              <a:t>Sensomotorinen</a:t>
            </a:r>
            <a:r>
              <a:rPr lang="fi-FI" sz="3800" dirty="0" smtClean="0"/>
              <a:t> eli aistien ja lihasten yhteistoiminnan </a:t>
            </a:r>
            <a:r>
              <a:rPr lang="fi-FI" sz="3800" b="1" dirty="0" smtClean="0"/>
              <a:t>kehitys</a:t>
            </a:r>
            <a:r>
              <a:rPr lang="fi-FI" sz="3800" dirty="0" smtClean="0"/>
              <a:t> korostuu esiopetusiässä.</a:t>
            </a:r>
          </a:p>
          <a:p>
            <a:r>
              <a:rPr lang="fi-FI" sz="3800" b="1" dirty="0" smtClean="0"/>
              <a:t>Liikkuminen</a:t>
            </a:r>
            <a:r>
              <a:rPr lang="fi-FI" sz="3800" dirty="0" smtClean="0"/>
              <a:t> lapselle luontainen toimintatapa – </a:t>
            </a:r>
            <a:r>
              <a:rPr lang="fi-FI" sz="3800" b="1" dirty="0" smtClean="0"/>
              <a:t>lisää motivaatiota</a:t>
            </a:r>
            <a:r>
              <a:rPr lang="fi-FI" sz="3800" dirty="0" smtClean="0"/>
              <a:t>. Motivaatiolla suuri merkitys uuden taidon oppimisessa!</a:t>
            </a:r>
          </a:p>
          <a:p>
            <a:endParaRPr lang="fi-FI" sz="2800" dirty="0" smtClean="0"/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4158743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23303" y="5141960"/>
            <a:ext cx="8534400" cy="1507067"/>
          </a:xfrm>
        </p:spPr>
        <p:txBody>
          <a:bodyPr>
            <a:normAutofit/>
          </a:bodyPr>
          <a:lstStyle/>
          <a:p>
            <a:r>
              <a:rPr lang="fi-FI" sz="6000" dirty="0" smtClean="0"/>
              <a:t>OPPIMISVALMIUDET</a:t>
            </a:r>
            <a:endParaRPr lang="fi-FI" sz="6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80403" y="497223"/>
            <a:ext cx="8534400" cy="4874877"/>
          </a:xfrm>
        </p:spPr>
        <p:txBody>
          <a:bodyPr>
            <a:normAutofit fontScale="62500" lnSpcReduction="20000"/>
          </a:bodyPr>
          <a:lstStyle/>
          <a:p>
            <a:r>
              <a:rPr lang="fi-FI" sz="2800" dirty="0"/>
              <a:t>a</a:t>
            </a:r>
            <a:r>
              <a:rPr lang="fi-FI" sz="2800" dirty="0" smtClean="0"/>
              <a:t>uditiiviset taidot</a:t>
            </a:r>
          </a:p>
          <a:p>
            <a:r>
              <a:rPr lang="fi-FI" sz="2800" dirty="0"/>
              <a:t>v</a:t>
            </a:r>
            <a:r>
              <a:rPr lang="fi-FI" sz="2800" dirty="0" smtClean="0"/>
              <a:t>isuaaliset prosessit</a:t>
            </a:r>
          </a:p>
          <a:p>
            <a:r>
              <a:rPr lang="fi-FI" sz="2800" dirty="0"/>
              <a:t>m</a:t>
            </a:r>
            <a:r>
              <a:rPr lang="fi-FI" sz="2800" dirty="0" smtClean="0"/>
              <a:t>otoriikan hallinta</a:t>
            </a:r>
          </a:p>
          <a:p>
            <a:r>
              <a:rPr lang="fi-FI" sz="2800" dirty="0"/>
              <a:t>k</a:t>
            </a:r>
            <a:r>
              <a:rPr lang="fi-FI" sz="2800" dirty="0" smtClean="0"/>
              <a:t>ielen hallinta</a:t>
            </a:r>
          </a:p>
          <a:p>
            <a:r>
              <a:rPr lang="fi-FI" sz="2800" dirty="0" smtClean="0"/>
              <a:t>liittyvät </a:t>
            </a:r>
            <a:r>
              <a:rPr lang="fi-FI" sz="2800" b="1" dirty="0" smtClean="0"/>
              <a:t>sosiaaliseen vuorovaikutukseen</a:t>
            </a:r>
          </a:p>
          <a:p>
            <a:endParaRPr lang="fi-FI" sz="2800" b="1" dirty="0" smtClean="0"/>
          </a:p>
          <a:p>
            <a:pPr marL="0" indent="0">
              <a:buNone/>
            </a:pPr>
            <a:r>
              <a:rPr lang="fi-FI" sz="3600" b="1" dirty="0"/>
              <a:t>Tuntuuko oppiminen usein liian työläältä ja vaikealta? </a:t>
            </a:r>
            <a:r>
              <a:rPr lang="fi-FI" sz="3600" dirty="0" err="1"/>
              <a:t>Esi</a:t>
            </a:r>
            <a:r>
              <a:rPr lang="fi-FI" sz="3600" dirty="0"/>
              <a:t>- ja alkuopetusiässä saaduilla oppimiskokemuksilla suuri merkitys myöhemmälle oppimiselle </a:t>
            </a:r>
            <a:r>
              <a:rPr lang="fi-FI" sz="3600" dirty="0" smtClean="0"/>
              <a:t>koulussa.</a:t>
            </a:r>
            <a:endParaRPr lang="fi-FI" sz="3600" dirty="0"/>
          </a:p>
          <a:p>
            <a:r>
              <a:rPr lang="fi-FI" sz="3600" b="1" dirty="0" smtClean="0"/>
              <a:t>Itsetunnon</a:t>
            </a:r>
            <a:r>
              <a:rPr lang="fi-FI" sz="3600" dirty="0" smtClean="0"/>
              <a:t> muodostuminen voimakasta esiopetusiässä – </a:t>
            </a:r>
            <a:r>
              <a:rPr lang="fi-FI" sz="3600" b="1" dirty="0" smtClean="0"/>
              <a:t>liikunta </a:t>
            </a:r>
            <a:r>
              <a:rPr lang="fi-FI" sz="3600" dirty="0" smtClean="0"/>
              <a:t>vaikuttaa lapsen </a:t>
            </a:r>
            <a:r>
              <a:rPr lang="fi-FI" sz="3600" b="1" dirty="0" smtClean="0"/>
              <a:t>minäkuvaan </a:t>
            </a:r>
            <a:r>
              <a:rPr lang="fi-FI" sz="3600" dirty="0" smtClean="0"/>
              <a:t>ja</a:t>
            </a:r>
            <a:r>
              <a:rPr lang="fi-FI" sz="3600" b="1" dirty="0" smtClean="0"/>
              <a:t> itsetunnon </a:t>
            </a:r>
            <a:r>
              <a:rPr lang="fi-FI" sz="3600" dirty="0" smtClean="0"/>
              <a:t>vahvistumiseen</a:t>
            </a:r>
            <a:r>
              <a:rPr lang="fi-FI" sz="3600" b="1" dirty="0" smtClean="0"/>
              <a:t>.</a:t>
            </a:r>
          </a:p>
          <a:p>
            <a:r>
              <a:rPr lang="fi-FI" sz="3600" b="1" dirty="0" smtClean="0"/>
              <a:t>Liikunta tuottaa iloa ja lisää itseluottamusta vahvistuneen kehonhallinnan myötä.</a:t>
            </a:r>
          </a:p>
          <a:p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867113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 dirty="0" smtClean="0"/>
              <a:t>SENSORINEN INTEGRAATIO</a:t>
            </a:r>
            <a:endParaRPr lang="fi-FI" sz="4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Aistitiedon jäsentämistä käyttöä varten. </a:t>
            </a:r>
          </a:p>
          <a:p>
            <a:r>
              <a:rPr lang="fi-FI" sz="2800" dirty="0" smtClean="0"/>
              <a:t>Sen avulla hermoston eri osat toimivat yhdessä – voidaan toimia ympäristössä tehokkaasti ja tarkoituksenmukaisesti.</a:t>
            </a:r>
          </a:p>
          <a:p>
            <a:r>
              <a:rPr lang="fi-FI" sz="2800" dirty="0" smtClean="0"/>
              <a:t>Tämän </a:t>
            </a:r>
            <a:r>
              <a:rPr lang="fi-FI" sz="2800" b="1" dirty="0" smtClean="0"/>
              <a:t>prosessin vaikeudet aiheuttavat usein oppimisvaikeuksia!</a:t>
            </a:r>
            <a:endParaRPr lang="fi-FI" sz="2800" b="1" dirty="0"/>
          </a:p>
        </p:txBody>
      </p:sp>
    </p:spTree>
    <p:extLst>
      <p:ext uri="{BB962C8B-B14F-4D97-AF65-F5344CB8AC3E}">
        <p14:creationId xmlns:p14="http://schemas.microsoft.com/office/powerpoint/2010/main" val="447579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1412" y="5185065"/>
            <a:ext cx="8534400" cy="1507067"/>
          </a:xfrm>
        </p:spPr>
        <p:txBody>
          <a:bodyPr/>
          <a:lstStyle/>
          <a:p>
            <a:r>
              <a:rPr lang="fi-FI" dirty="0" smtClean="0"/>
              <a:t>OPPIMISVAIKEUDET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363683"/>
            <a:ext cx="8534400" cy="482138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sz="2400" dirty="0" smtClean="0"/>
              <a:t>Merkittäviä vaikeuksia kuuntelemisessa, puhumisessa, lukemisessa, laskemisessa, kirjoittamisessa, päättelemisessä, hahmottamisessa, oleellisen tiedon poimimisessa</a:t>
            </a:r>
          </a:p>
          <a:p>
            <a:pPr marL="0" indent="0">
              <a:buNone/>
            </a:pPr>
            <a:r>
              <a:rPr lang="fi-FI" sz="2400" dirty="0" smtClean="0"/>
              <a:t>Taustalla usein </a:t>
            </a:r>
          </a:p>
          <a:p>
            <a:r>
              <a:rPr lang="fi-FI" sz="2400" dirty="0" smtClean="0"/>
              <a:t>heikko kehonhahmotus</a:t>
            </a:r>
          </a:p>
          <a:p>
            <a:r>
              <a:rPr lang="fi-FI" sz="2400" dirty="0"/>
              <a:t>t</a:t>
            </a:r>
            <a:r>
              <a:rPr lang="fi-FI" sz="2400" dirty="0" smtClean="0"/>
              <a:t>asapainon vaikeuksia</a:t>
            </a:r>
          </a:p>
          <a:p>
            <a:r>
              <a:rPr lang="fi-FI" sz="2400" dirty="0"/>
              <a:t>o</a:t>
            </a:r>
            <a:r>
              <a:rPr lang="fi-FI" sz="2400" dirty="0" smtClean="0"/>
              <a:t>ngelmia aivopuoliskojen yhteistyössä</a:t>
            </a:r>
          </a:p>
          <a:p>
            <a:r>
              <a:rPr lang="fi-FI" sz="2400" dirty="0"/>
              <a:t>h</a:t>
            </a:r>
            <a:r>
              <a:rPr lang="fi-FI" sz="2400" dirty="0" smtClean="0"/>
              <a:t>eikot hienomotoriset taidot</a:t>
            </a:r>
          </a:p>
          <a:p>
            <a:r>
              <a:rPr lang="fi-FI" sz="2400" dirty="0"/>
              <a:t>h</a:t>
            </a:r>
            <a:r>
              <a:rPr lang="fi-FI" sz="2400" dirty="0" smtClean="0"/>
              <a:t>eikko tilannehahmotus</a:t>
            </a:r>
          </a:p>
          <a:p>
            <a:r>
              <a:rPr lang="fi-FI" sz="2400" dirty="0"/>
              <a:t>h</a:t>
            </a:r>
            <a:r>
              <a:rPr lang="fi-FI" sz="2400" dirty="0" smtClean="0"/>
              <a:t>eikko silmiä liikuttavien lihasten motoriikka</a:t>
            </a:r>
          </a:p>
          <a:p>
            <a:endParaRPr lang="fi-FI" dirty="0" smtClean="0"/>
          </a:p>
          <a:p>
            <a:pPr marL="0" indent="0">
              <a:buNone/>
            </a:pPr>
            <a:r>
              <a:rPr lang="fi-FI" sz="3300" dirty="0" smtClean="0"/>
              <a:t>Nämä kaikki liittyvät </a:t>
            </a:r>
            <a:r>
              <a:rPr lang="fi-FI" sz="3300" b="1" dirty="0" smtClean="0"/>
              <a:t>lasten havaintomotorisiin taitoihin</a:t>
            </a:r>
            <a:r>
              <a:rPr lang="fi-FI" sz="3300" dirty="0" smtClean="0"/>
              <a:t>, joita kasvattaja voi </a:t>
            </a:r>
            <a:r>
              <a:rPr lang="fi-FI" sz="3300" b="1" dirty="0" smtClean="0"/>
              <a:t>tukea liikuntasisältöjen suunnittelulla </a:t>
            </a:r>
            <a:r>
              <a:rPr lang="fi-FI" sz="3300" dirty="0" smtClean="0"/>
              <a:t>ja</a:t>
            </a:r>
            <a:r>
              <a:rPr lang="fi-FI" sz="3300" b="1" dirty="0" smtClean="0"/>
              <a:t> liikuntamahdollisuuksia lisäämällä!</a:t>
            </a:r>
            <a:endParaRPr lang="fi-FI" sz="3300" b="1" dirty="0"/>
          </a:p>
        </p:txBody>
      </p:sp>
    </p:spTree>
    <p:extLst>
      <p:ext uri="{BB962C8B-B14F-4D97-AF65-F5344CB8AC3E}">
        <p14:creationId xmlns:p14="http://schemas.microsoft.com/office/powerpoint/2010/main" val="1674161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588221" y="4050914"/>
            <a:ext cx="8534400" cy="2297932"/>
          </a:xfrm>
        </p:spPr>
        <p:txBody>
          <a:bodyPr>
            <a:normAutofit/>
          </a:bodyPr>
          <a:lstStyle/>
          <a:p>
            <a:r>
              <a:rPr lang="fi-FI" dirty="0" smtClean="0"/>
              <a:t>LIIKUNTA ON PERUSTA OPPIMISELLE!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LIIKUNTA ON APUVÄLINE OPPIMISVAIKEUKSISSA!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2030" y="435647"/>
            <a:ext cx="8534400" cy="3615267"/>
          </a:xfrm>
        </p:spPr>
        <p:txBody>
          <a:bodyPr>
            <a:normAutofit/>
          </a:bodyPr>
          <a:lstStyle/>
          <a:p>
            <a:r>
              <a:rPr lang="fi-FI" sz="2400" dirty="0" smtClean="0"/>
              <a:t>Lapsille tulee tarjota </a:t>
            </a:r>
            <a:r>
              <a:rPr lang="fi-FI" sz="2400" b="1" dirty="0" smtClean="0"/>
              <a:t>toistuvasti sensomotorisia aistimuksia</a:t>
            </a:r>
            <a:r>
              <a:rPr lang="fi-FI" sz="2400" dirty="0" smtClean="0"/>
              <a:t>, etenkin sellaisia, joiden käsittelyssä heillä on puutteita.</a:t>
            </a:r>
          </a:p>
          <a:p>
            <a:r>
              <a:rPr lang="fi-FI" sz="2400" dirty="0" smtClean="0"/>
              <a:t>Erityisesti </a:t>
            </a:r>
            <a:r>
              <a:rPr lang="fi-FI" sz="2400" b="1" dirty="0" smtClean="0"/>
              <a:t>pään asennon </a:t>
            </a:r>
            <a:r>
              <a:rPr lang="fi-FI" sz="2400" dirty="0" smtClean="0"/>
              <a:t>ja </a:t>
            </a:r>
            <a:r>
              <a:rPr lang="fi-FI" sz="2400" b="1" dirty="0" smtClean="0"/>
              <a:t>painovoiman</a:t>
            </a:r>
            <a:r>
              <a:rPr lang="fi-FI" sz="2400" dirty="0" smtClean="0"/>
              <a:t> suhteen ja </a:t>
            </a:r>
            <a:r>
              <a:rPr lang="fi-FI" sz="2400" b="1" dirty="0" smtClean="0"/>
              <a:t>liikkeen tempovaihteluiden</a:t>
            </a:r>
            <a:r>
              <a:rPr lang="fi-FI" sz="2400" dirty="0" smtClean="0"/>
              <a:t> toimintoja pitää kuntouttaa – helpottaa koulussa lukemaan oppimista!</a:t>
            </a:r>
          </a:p>
        </p:txBody>
      </p:sp>
    </p:spTree>
    <p:extLst>
      <p:ext uri="{BB962C8B-B14F-4D97-AF65-F5344CB8AC3E}">
        <p14:creationId xmlns:p14="http://schemas.microsoft.com/office/powerpoint/2010/main" val="2264584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84312" y="4736714"/>
            <a:ext cx="8534400" cy="1507067"/>
          </a:xfrm>
        </p:spPr>
        <p:txBody>
          <a:bodyPr>
            <a:normAutofit/>
          </a:bodyPr>
          <a:lstStyle/>
          <a:p>
            <a:r>
              <a:rPr lang="fi-FI" sz="6000" dirty="0" smtClean="0"/>
              <a:t>KOULUKYPSYYS</a:t>
            </a:r>
            <a:endParaRPr lang="fi-FI" sz="6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51803" y="571500"/>
            <a:ext cx="8534400" cy="426027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Kun aistitieto jäsentyy ja yhdistyy </a:t>
            </a:r>
            <a:r>
              <a:rPr lang="fi-FI" dirty="0" smtClean="0"/>
              <a:t>onnistuneesti lapsi</a:t>
            </a:r>
          </a:p>
          <a:p>
            <a:r>
              <a:rPr lang="fi-FI" dirty="0" smtClean="0"/>
              <a:t>on keskittymiskykyinen</a:t>
            </a:r>
          </a:p>
          <a:p>
            <a:r>
              <a:rPr lang="fi-FI" dirty="0" smtClean="0"/>
              <a:t>luottaa itseensä</a:t>
            </a:r>
          </a:p>
          <a:p>
            <a:r>
              <a:rPr lang="fi-FI" dirty="0" smtClean="0"/>
              <a:t>pystyy itsehillintään</a:t>
            </a:r>
          </a:p>
          <a:p>
            <a:r>
              <a:rPr lang="fi-FI" dirty="0" smtClean="0"/>
              <a:t>pystyy </a:t>
            </a:r>
            <a:r>
              <a:rPr lang="fi-FI" dirty="0"/>
              <a:t>abstraktiin ajatteluun ja </a:t>
            </a:r>
            <a:r>
              <a:rPr lang="fi-FI" dirty="0" smtClean="0"/>
              <a:t>päättelyyn</a:t>
            </a:r>
          </a:p>
          <a:p>
            <a:r>
              <a:rPr lang="fi-FI" dirty="0"/>
              <a:t>pystyy organisoimaan käytöstään</a:t>
            </a:r>
          </a:p>
          <a:p>
            <a:r>
              <a:rPr lang="fi-FI" dirty="0" smtClean="0"/>
              <a:t>kehon </a:t>
            </a:r>
            <a:r>
              <a:rPr lang="fi-FI" dirty="0"/>
              <a:t>ja aivojen puoliskot alkavat </a:t>
            </a:r>
            <a:r>
              <a:rPr lang="fi-FI" dirty="0" smtClean="0"/>
              <a:t>erikoistua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sz="3200" b="1" dirty="0" smtClean="0"/>
              <a:t>Tätä sensorisen integraation prosessia tuetaan LIIKUNNAN avulla</a:t>
            </a:r>
            <a:endParaRPr lang="fi-FI" sz="3200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2189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59621" y="3865419"/>
            <a:ext cx="8534400" cy="2139372"/>
          </a:xfrm>
        </p:spPr>
        <p:txBody>
          <a:bodyPr>
            <a:normAutofit/>
          </a:bodyPr>
          <a:lstStyle/>
          <a:p>
            <a:r>
              <a:rPr lang="fi-FI" sz="5400" dirty="0" smtClean="0"/>
              <a:t>LIIKE – PUHE - AJATTELU</a:t>
            </a:r>
            <a:endParaRPr lang="fi-FI" sz="5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34931" y="644236"/>
            <a:ext cx="8534400" cy="3834246"/>
          </a:xfrm>
        </p:spPr>
        <p:txBody>
          <a:bodyPr/>
          <a:lstStyle/>
          <a:p>
            <a:pPr lvl="0">
              <a:buClr>
                <a:prstClr val="white"/>
              </a:buClr>
            </a:pPr>
            <a:r>
              <a:rPr lang="fi-FI" sz="2400" b="1" dirty="0">
                <a:solidFill>
                  <a:srgbClr val="146194">
                    <a:lumMod val="75000"/>
                  </a:srgbClr>
                </a:solidFill>
              </a:rPr>
              <a:t>Motorinen kehitys </a:t>
            </a:r>
            <a:r>
              <a:rPr lang="fi-FI" sz="2400" dirty="0">
                <a:solidFill>
                  <a:srgbClr val="146194">
                    <a:lumMod val="75000"/>
                  </a:srgbClr>
                </a:solidFill>
              </a:rPr>
              <a:t>tukee </a:t>
            </a:r>
            <a:r>
              <a:rPr lang="fi-FI" sz="2400" b="1" dirty="0">
                <a:solidFill>
                  <a:srgbClr val="146194">
                    <a:lumMod val="75000"/>
                  </a:srgbClr>
                </a:solidFill>
              </a:rPr>
              <a:t>puheen </a:t>
            </a:r>
            <a:r>
              <a:rPr lang="fi-FI" sz="2400" dirty="0">
                <a:solidFill>
                  <a:srgbClr val="146194">
                    <a:lumMod val="75000"/>
                  </a:srgbClr>
                </a:solidFill>
              </a:rPr>
              <a:t>kehitystä, puheen kehitys </a:t>
            </a:r>
            <a:r>
              <a:rPr lang="fi-FI" sz="2400" b="1" dirty="0">
                <a:solidFill>
                  <a:srgbClr val="146194">
                    <a:lumMod val="75000"/>
                  </a:srgbClr>
                </a:solidFill>
              </a:rPr>
              <a:t>ajattelun </a:t>
            </a:r>
            <a:r>
              <a:rPr lang="fi-FI" sz="2400" dirty="0" smtClean="0">
                <a:solidFill>
                  <a:srgbClr val="146194">
                    <a:lumMod val="75000"/>
                  </a:srgbClr>
                </a:solidFill>
              </a:rPr>
              <a:t>kehitystä</a:t>
            </a:r>
            <a:r>
              <a:rPr lang="fi-FI" sz="2400" dirty="0">
                <a:solidFill>
                  <a:srgbClr val="146194">
                    <a:lumMod val="75000"/>
                  </a:srgbClr>
                </a:solidFill>
              </a:rPr>
              <a:t>. </a:t>
            </a:r>
            <a:endParaRPr lang="fi-FI" sz="2400" dirty="0" smtClean="0">
              <a:solidFill>
                <a:srgbClr val="146194">
                  <a:lumMod val="75000"/>
                </a:srgbClr>
              </a:solidFill>
            </a:endParaRPr>
          </a:p>
          <a:p>
            <a:pPr lvl="0">
              <a:buClr>
                <a:prstClr val="white"/>
              </a:buClr>
            </a:pPr>
            <a:r>
              <a:rPr lang="fi-FI" sz="2400" dirty="0" smtClean="0">
                <a:solidFill>
                  <a:srgbClr val="146194">
                    <a:lumMod val="75000"/>
                  </a:srgbClr>
                </a:solidFill>
              </a:rPr>
              <a:t>Vaikeuksissa </a:t>
            </a:r>
            <a:r>
              <a:rPr lang="fi-FI" sz="2400" dirty="0">
                <a:solidFill>
                  <a:srgbClr val="146194">
                    <a:lumMod val="75000"/>
                  </a:srgbClr>
                </a:solidFill>
              </a:rPr>
              <a:t>harjoitetaan aiemman kehitysvaiheen taitoja</a:t>
            </a:r>
            <a:r>
              <a:rPr lang="fi-FI" sz="2400" dirty="0" smtClean="0">
                <a:solidFill>
                  <a:srgbClr val="146194">
                    <a:lumMod val="75000"/>
                  </a:srgbClr>
                </a:solidFill>
              </a:rPr>
              <a:t>!</a:t>
            </a:r>
          </a:p>
          <a:p>
            <a:pPr lvl="0">
              <a:buClr>
                <a:prstClr val="white"/>
              </a:buClr>
            </a:pPr>
            <a:r>
              <a:rPr lang="fi-FI" sz="2400" dirty="0" smtClean="0">
                <a:solidFill>
                  <a:srgbClr val="146194">
                    <a:lumMod val="75000"/>
                  </a:srgbClr>
                </a:solidFill>
              </a:rPr>
              <a:t>Puhehäiriöissä liikuntaterapialla keskeinen osuus!</a:t>
            </a:r>
            <a:endParaRPr lang="fi-FI" sz="2400" dirty="0">
              <a:solidFill>
                <a:srgbClr val="146194">
                  <a:lumMod val="75000"/>
                </a:srgbClr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81969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97275" y="4726322"/>
            <a:ext cx="8534400" cy="1507067"/>
          </a:xfrm>
        </p:spPr>
        <p:txBody>
          <a:bodyPr/>
          <a:lstStyle/>
          <a:p>
            <a:r>
              <a:rPr lang="fi-FI" b="1" dirty="0" smtClean="0"/>
              <a:t>LIIKE on Lääke levottomuuteen!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82975" y="519546"/>
            <a:ext cx="8534400" cy="4321077"/>
          </a:xfrm>
        </p:spPr>
        <p:txBody>
          <a:bodyPr>
            <a:noAutofit/>
          </a:bodyPr>
          <a:lstStyle/>
          <a:p>
            <a:r>
              <a:rPr lang="fi-FI" dirty="0" smtClean="0"/>
              <a:t>Esiopetusikäisellä raajojen nopea kasvu näkyy levottomuutena.</a:t>
            </a:r>
          </a:p>
          <a:p>
            <a:r>
              <a:rPr lang="fi-FI" dirty="0" smtClean="0"/>
              <a:t>Lapsilähtöinen esiopetus antaa aikaa ja tilaa lapsen OMAEHTOISELLE liikkumiselle!</a:t>
            </a:r>
          </a:p>
          <a:p>
            <a:r>
              <a:rPr lang="fi-FI" dirty="0" smtClean="0"/>
              <a:t>Levottomuus ei katoa pakottamalla paikoilleen, vaan liikkumalla kylliksi.</a:t>
            </a:r>
          </a:p>
          <a:p>
            <a:r>
              <a:rPr lang="fi-FI" b="1" dirty="0" smtClean="0"/>
              <a:t>Liiallinen paikoillaanolon vaatimus </a:t>
            </a:r>
            <a:r>
              <a:rPr lang="fi-FI" dirty="0" smtClean="0"/>
              <a:t>estää motorista kehitystä ja aiheuttaa huonommuuden kokemuksia – </a:t>
            </a:r>
            <a:r>
              <a:rPr lang="fi-FI" b="1" dirty="0" smtClean="0"/>
              <a:t>aiheuttaa oppimisvaikeuksia!</a:t>
            </a:r>
          </a:p>
          <a:p>
            <a:r>
              <a:rPr lang="fi-FI" b="1" dirty="0" smtClean="0"/>
              <a:t>Lapsi rauhoittuu </a:t>
            </a:r>
            <a:r>
              <a:rPr lang="fi-FI" dirty="0" smtClean="0"/>
              <a:t>(yksi koulukypsyyden merkki), kun </a:t>
            </a:r>
            <a:r>
              <a:rPr lang="fi-FI" b="1" dirty="0" smtClean="0"/>
              <a:t>saa kiirehtimättä käydä läpi toiminnallisen vaiheen</a:t>
            </a:r>
            <a:r>
              <a:rPr lang="fi-FI" dirty="0" smtClean="0"/>
              <a:t> tarpeisiin vastaavassa oppimisympäristössä!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2838477"/>
      </p:ext>
    </p:extLst>
  </p:cSld>
  <p:clrMapOvr>
    <a:masterClrMapping/>
  </p:clrMapOvr>
</p:sld>
</file>

<file path=ppt/theme/theme1.xml><?xml version="1.0" encoding="utf-8"?>
<a:theme xmlns:a="http://schemas.openxmlformats.org/drawingml/2006/main" name="Sektori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299</TotalTime>
  <Words>608</Words>
  <Application>Microsoft Office PowerPoint</Application>
  <PresentationFormat>Mukautettu</PresentationFormat>
  <Paragraphs>77</Paragraphs>
  <Slides>12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3" baseType="lpstr">
      <vt:lpstr>Sektori</vt:lpstr>
      <vt:lpstr>LIIKUNTA JA Oppiminen</vt:lpstr>
      <vt:lpstr>OPPIMISVALMIUKSIEN HARJOITTAMINEN MOTORISTEN TEHTÄVIEN AVULLA ON TEHOKASTA JA INNOSTAVAA</vt:lpstr>
      <vt:lpstr>OPPIMISVALMIUDET</vt:lpstr>
      <vt:lpstr>SENSORINEN INTEGRAATIO</vt:lpstr>
      <vt:lpstr>OPPIMISVAIKEUDET</vt:lpstr>
      <vt:lpstr>LIIKUNTA ON PERUSTA OPPIMISELLE!  LIIKUNTA ON APUVÄLINE OPPIMISVAIKEUKSISSA!</vt:lpstr>
      <vt:lpstr>KOULUKYPSYYS</vt:lpstr>
      <vt:lpstr>LIIKE – PUHE - AJATTELU</vt:lpstr>
      <vt:lpstr>LIIKE on Lääke levottomuuteen!</vt:lpstr>
      <vt:lpstr>LIIKUNTA OSANA PÄIVITTÄISTÄ ARKEA</vt:lpstr>
      <vt:lpstr>RAUHOITTUMISEN IHANTEESTA TOIMINNALLISEEN TARKKAAVAISUUTEEN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LIIKUNTA JA Oppiminen</dc:title>
  <dc:creator>Mervin</dc:creator>
  <cp:lastModifiedBy>Paananen Mervi</cp:lastModifiedBy>
  <cp:revision>26</cp:revision>
  <dcterms:created xsi:type="dcterms:W3CDTF">2015-10-06T12:55:42Z</dcterms:created>
  <dcterms:modified xsi:type="dcterms:W3CDTF">2015-10-30T13:04:15Z</dcterms:modified>
</cp:coreProperties>
</file>