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4089C05-68AC-45C4-BFA8-064203C96425}" type="datetimeFigureOut">
              <a:rPr lang="fi-FI" smtClean="0"/>
              <a:t>13.11.2015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EFFD7DF-7B34-4806-9910-CE9F27F11C4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404664"/>
            <a:ext cx="7560840" cy="60896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5100" dirty="0" smtClean="0"/>
              <a:t>Oppimisvaikeudet</a:t>
            </a:r>
            <a:r>
              <a:rPr lang="fi-FI" sz="2400" dirty="0" smtClean="0"/>
              <a:t> </a:t>
            </a:r>
          </a:p>
          <a:p>
            <a:pPr marL="0" indent="0">
              <a:buNone/>
            </a:pPr>
            <a:r>
              <a:rPr lang="fi-FI" sz="2400" dirty="0" smtClean="0"/>
              <a:t>Merkittäviä </a:t>
            </a:r>
            <a:r>
              <a:rPr lang="fi-FI" sz="2400" dirty="0" smtClean="0"/>
              <a:t>vaikeuksia kuuntelemisessa, puhumisessa, lukemisessa, laskemisessa, kirjoittamisessa, päättelemisessä, hahmottamisessa, oleellisen tiedon </a:t>
            </a:r>
            <a:r>
              <a:rPr lang="fi-FI" sz="2400" dirty="0" smtClean="0"/>
              <a:t>poimimisessa</a:t>
            </a:r>
          </a:p>
          <a:p>
            <a:pPr marL="0" indent="0">
              <a:buNone/>
            </a:pPr>
            <a:r>
              <a:rPr lang="fi-FI" dirty="0" smtClean="0"/>
              <a:t>	(Hakkarainen, 2002, Nurmi ym. 205)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Taustalla usein </a:t>
            </a:r>
          </a:p>
          <a:p>
            <a:r>
              <a:rPr lang="fi-FI" sz="2400" dirty="0" smtClean="0"/>
              <a:t>heikko kehonhahmotus</a:t>
            </a:r>
          </a:p>
          <a:p>
            <a:r>
              <a:rPr lang="fi-FI" sz="2400" dirty="0"/>
              <a:t>t</a:t>
            </a:r>
            <a:r>
              <a:rPr lang="fi-FI" sz="2400" dirty="0" smtClean="0"/>
              <a:t>asapainon vaikeuksia</a:t>
            </a:r>
          </a:p>
          <a:p>
            <a:r>
              <a:rPr lang="fi-FI" sz="2400" dirty="0"/>
              <a:t>o</a:t>
            </a:r>
            <a:r>
              <a:rPr lang="fi-FI" sz="2400" dirty="0" smtClean="0"/>
              <a:t>ngelmia aivopuoliskojen yhteistyössä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eikot hienomotoriset taidot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eikko tilannehahmotus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eikko silmiä liikuttavien lihasten </a:t>
            </a:r>
            <a:r>
              <a:rPr lang="fi-FI" sz="2400" dirty="0" smtClean="0"/>
              <a:t>motoriikka</a:t>
            </a:r>
          </a:p>
          <a:p>
            <a:endParaRPr lang="fi-FI" sz="2400" dirty="0" smtClean="0"/>
          </a:p>
          <a:p>
            <a:pPr marL="0" indent="0">
              <a:buNone/>
            </a:pPr>
            <a:r>
              <a:rPr lang="fi-FI" dirty="0" smtClean="0"/>
              <a:t>Edellä mainitut ongelmat </a:t>
            </a:r>
            <a:r>
              <a:rPr lang="fi-FI" dirty="0"/>
              <a:t>liittyvät </a:t>
            </a:r>
            <a:r>
              <a:rPr lang="fi-FI" b="1" dirty="0"/>
              <a:t>lasten havaintomotorisiin taitoihin</a:t>
            </a:r>
            <a:r>
              <a:rPr lang="fi-FI" dirty="0"/>
              <a:t>, joita kasvattaja voi </a:t>
            </a:r>
            <a:r>
              <a:rPr lang="fi-FI" b="1" dirty="0"/>
              <a:t>tukea liikuntasisältöjen suunnittelulla </a:t>
            </a:r>
            <a:r>
              <a:rPr lang="fi-FI" dirty="0"/>
              <a:t>ja</a:t>
            </a:r>
            <a:r>
              <a:rPr lang="fi-FI" b="1" dirty="0"/>
              <a:t> liikuntamahdollisuuksia lisäämällä</a:t>
            </a:r>
            <a:r>
              <a:rPr lang="fi-FI" b="1" dirty="0" smtClean="0"/>
              <a:t>!</a:t>
            </a:r>
          </a:p>
          <a:p>
            <a:pPr marL="0" indent="0">
              <a:buNone/>
            </a:pPr>
            <a:r>
              <a:rPr lang="fi-FI" dirty="0" smtClean="0"/>
              <a:t>	(Reinikka ym. 2014)</a:t>
            </a:r>
            <a:endParaRPr lang="fi-FI" dirty="0"/>
          </a:p>
          <a:p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6059" y="6453336"/>
            <a:ext cx="6400800" cy="238797"/>
          </a:xfrm>
        </p:spPr>
        <p:txBody>
          <a:bodyPr>
            <a:normAutofit fontScale="90000"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fi-FI" sz="2400" dirty="0" err="1">
                <a:solidFill>
                  <a:srgbClr val="073E87"/>
                </a:solidFill>
                <a:ea typeface="+mn-ea"/>
                <a:cs typeface="+mn-cs"/>
              </a:rPr>
              <a:t>Sääkslahti</a:t>
            </a:r>
            <a:r>
              <a:rPr lang="fi-FI" sz="2400" dirty="0">
                <a:solidFill>
                  <a:srgbClr val="073E87"/>
                </a:solidFill>
                <a:ea typeface="+mn-ea"/>
                <a:cs typeface="+mn-cs"/>
              </a:rPr>
              <a:t>, A. 2015. </a:t>
            </a:r>
            <a:r>
              <a:rPr lang="fi-FI" sz="2400" b="1" dirty="0">
                <a:solidFill>
                  <a:srgbClr val="073E87"/>
                </a:solidFill>
                <a:ea typeface="+mn-ea"/>
                <a:cs typeface="+mn-cs"/>
              </a:rPr>
              <a:t>Liikunta varhaiskasvatuksessa</a:t>
            </a:r>
            <a:r>
              <a:rPr lang="fi-FI" sz="2400" dirty="0">
                <a:solidFill>
                  <a:srgbClr val="073E87"/>
                </a:solidFill>
                <a:ea typeface="+mn-ea"/>
                <a:cs typeface="+mn-cs"/>
              </a:rPr>
              <a:t>. Jyväskylä: </a:t>
            </a:r>
            <a:r>
              <a:rPr lang="fi-FI" sz="2400" dirty="0" err="1">
                <a:solidFill>
                  <a:srgbClr val="073E87"/>
                </a:solidFill>
                <a:ea typeface="+mn-ea"/>
                <a:cs typeface="+mn-cs"/>
              </a:rPr>
              <a:t>PS-kustannus</a:t>
            </a:r>
            <a:r>
              <a:rPr lang="fi-FI" sz="2400" dirty="0">
                <a:solidFill>
                  <a:srgbClr val="073E87"/>
                </a:solidFill>
                <a:ea typeface="+mn-ea"/>
                <a:cs typeface="+mn-cs"/>
              </a:rPr>
              <a:t/>
            </a:r>
            <a:br>
              <a:rPr lang="fi-FI" sz="2400" dirty="0">
                <a:solidFill>
                  <a:srgbClr val="073E87"/>
                </a:solidFill>
                <a:ea typeface="+mn-ea"/>
                <a:cs typeface="+mn-cs"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8770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755576" y="1700808"/>
            <a:ext cx="7408333" cy="3450696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Reinikka, O., </a:t>
            </a:r>
            <a:r>
              <a:rPr lang="fi-FI" dirty="0" err="1" smtClean="0"/>
              <a:t>Sääkslahti</a:t>
            </a:r>
            <a:r>
              <a:rPr lang="fi-FI" dirty="0" smtClean="0"/>
              <a:t>, A. &amp; Luukkonen, E. 2014. Ensimmäisellä luokalla motorista lisätukea saaneiden oppilaiden menestys koululiikunnassa sekä kokemuksia oppimisesta ja liikunnasta. Liikunta &amp; Tiede 51 (6) 41-48</a:t>
            </a:r>
          </a:p>
          <a:p>
            <a:endParaRPr lang="fi-FI" dirty="0" smtClean="0"/>
          </a:p>
          <a:p>
            <a:r>
              <a:rPr lang="fi-FI" dirty="0" smtClean="0"/>
              <a:t>Hakkarainen, P. 2002. Kehittävä esiopetus ja oppiminen. Jyväskylä: </a:t>
            </a:r>
            <a:r>
              <a:rPr lang="fi-FI" dirty="0" err="1" smtClean="0"/>
              <a:t>PS-kustannus</a:t>
            </a:r>
            <a:endParaRPr lang="fi-FI" smtClean="0"/>
          </a:p>
          <a:p>
            <a:endParaRPr lang="fi-FI" dirty="0" smtClean="0"/>
          </a:p>
          <a:p>
            <a:r>
              <a:rPr lang="fi-FI" dirty="0" smtClean="0"/>
              <a:t>Nurmi, J-E., Ahonen, T., Lyytinen, H., Lyytinen, P., Pulkkinen, L. &amp; </a:t>
            </a:r>
            <a:r>
              <a:rPr lang="fi-FI" dirty="0" err="1" smtClean="0"/>
              <a:t>Ruoppila</a:t>
            </a:r>
            <a:r>
              <a:rPr lang="fi-FI" dirty="0" smtClean="0"/>
              <a:t>, I. 2015. Ihmisen psykologinen kehitys. Jyväskylä: </a:t>
            </a:r>
            <a:r>
              <a:rPr lang="fi-FI" dirty="0" err="1" smtClean="0"/>
              <a:t>PS-kustannus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935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117</Words>
  <Application>Microsoft Office PowerPoint</Application>
  <PresentationFormat>Näytössä katseltava diaesitys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Aaltomuoto</vt:lpstr>
      <vt:lpstr>Sääkslahti, A. 2015. Liikunta varhaiskasvatuksessa. Jyväskylä: PS-kustannus </vt:lpstr>
      <vt:lpstr>PowerPoint-esitys</vt:lpstr>
    </vt:vector>
  </TitlesOfParts>
  <Company>Lapinlahti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Paananen Mervi</dc:creator>
  <cp:lastModifiedBy>Paananen Mervi</cp:lastModifiedBy>
  <cp:revision>4</cp:revision>
  <dcterms:created xsi:type="dcterms:W3CDTF">2015-11-13T11:59:33Z</dcterms:created>
  <dcterms:modified xsi:type="dcterms:W3CDTF">2015-11-13T12:58:52Z</dcterms:modified>
</cp:coreProperties>
</file>