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75" autoAdjust="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7B4606-CDDD-4D21-92A6-C3BC748C13DC}" type="datetimeFigureOut">
              <a:rPr lang="fi-FI" smtClean="0"/>
              <a:t>29.4.2016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E61674-B258-49AC-9C22-391D2ADC7CC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9898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61674-B258-49AC-9C22-391D2ADC7CC9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9048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0A8EE-3777-41FC-A6EA-070F628CD8CA}" type="datetimeFigureOut">
              <a:rPr lang="fi-FI" smtClean="0"/>
              <a:t>29.4.2016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9957B-3714-4B9F-902E-1C0AE40AAAE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0A8EE-3777-41FC-A6EA-070F628CD8CA}" type="datetimeFigureOut">
              <a:rPr lang="fi-FI" smtClean="0"/>
              <a:t>29.4.2016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9957B-3714-4B9F-902E-1C0AE40AAAE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0A8EE-3777-41FC-A6EA-070F628CD8CA}" type="datetimeFigureOut">
              <a:rPr lang="fi-FI" smtClean="0"/>
              <a:t>29.4.2016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9957B-3714-4B9F-902E-1C0AE40AAAEC}" type="slidenum">
              <a:rPr lang="fi-FI" smtClean="0"/>
              <a:t>‹#›</a:t>
            </a:fld>
            <a:endParaRPr lang="fi-FI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0A8EE-3777-41FC-A6EA-070F628CD8CA}" type="datetimeFigureOut">
              <a:rPr lang="fi-FI" smtClean="0"/>
              <a:t>29.4.2016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9957B-3714-4B9F-902E-1C0AE40AAAEC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0A8EE-3777-41FC-A6EA-070F628CD8CA}" type="datetimeFigureOut">
              <a:rPr lang="fi-FI" smtClean="0"/>
              <a:t>29.4.2016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9957B-3714-4B9F-902E-1C0AE40AAAE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0A8EE-3777-41FC-A6EA-070F628CD8CA}" type="datetimeFigureOut">
              <a:rPr lang="fi-FI" smtClean="0"/>
              <a:t>29.4.2016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9957B-3714-4B9F-902E-1C0AE40AAAEC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0A8EE-3777-41FC-A6EA-070F628CD8CA}" type="datetimeFigureOut">
              <a:rPr lang="fi-FI" smtClean="0"/>
              <a:t>29.4.2016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9957B-3714-4B9F-902E-1C0AE40AAAE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0A8EE-3777-41FC-A6EA-070F628CD8CA}" type="datetimeFigureOut">
              <a:rPr lang="fi-FI" smtClean="0"/>
              <a:t>29.4.2016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9957B-3714-4B9F-902E-1C0AE40AAAE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0A8EE-3777-41FC-A6EA-070F628CD8CA}" type="datetimeFigureOut">
              <a:rPr lang="fi-FI" smtClean="0"/>
              <a:t>29.4.2016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9957B-3714-4B9F-902E-1C0AE40AAAE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0A8EE-3777-41FC-A6EA-070F628CD8CA}" type="datetimeFigureOut">
              <a:rPr lang="fi-FI" smtClean="0"/>
              <a:t>29.4.2016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9957B-3714-4B9F-902E-1C0AE40AAAEC}" type="slidenum">
              <a:rPr lang="fi-FI" smtClean="0"/>
              <a:t>‹#›</a:t>
            </a:fld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0A8EE-3777-41FC-A6EA-070F628CD8CA}" type="datetimeFigureOut">
              <a:rPr lang="fi-FI" smtClean="0"/>
              <a:t>29.4.2016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9957B-3714-4B9F-902E-1C0AE40AAAEC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E70A8EE-3777-41FC-A6EA-070F628CD8CA}" type="datetimeFigureOut">
              <a:rPr lang="fi-FI" smtClean="0"/>
              <a:t>29.4.2016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8B9957B-3714-4B9F-902E-1C0AE40AAAEC}" type="slidenum">
              <a:rPr lang="fi-FI" smtClean="0"/>
              <a:t>‹#›</a:t>
            </a:fld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ESIOPETUKSEN OPETUSSUUNNITELMAN PERUSTEET 2014</a:t>
            </a:r>
            <a:br>
              <a:rPr lang="fi-FI" dirty="0"/>
            </a:b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200000"/>
              </a:lnSpc>
              <a:spcAft>
                <a:spcPts val="1000"/>
              </a:spcAft>
            </a:pPr>
            <a:r>
              <a:rPr lang="fi-FI" sz="2800" dirty="0">
                <a:latin typeface="Arial"/>
                <a:ea typeface="Calibri"/>
                <a:cs typeface="Calibri"/>
              </a:rPr>
              <a:t>Mikä muuttuu/mitä uusia painotuksia</a:t>
            </a:r>
            <a:r>
              <a:rPr lang="fi-FI" sz="2800" dirty="0" smtClean="0">
                <a:latin typeface="Arial"/>
                <a:ea typeface="Calibri"/>
                <a:cs typeface="Calibri"/>
              </a:rPr>
              <a:t>?</a:t>
            </a:r>
          </a:p>
          <a:p>
            <a:pPr>
              <a:lnSpc>
                <a:spcPct val="200000"/>
              </a:lnSpc>
              <a:spcAft>
                <a:spcPts val="1000"/>
              </a:spcAft>
            </a:pPr>
            <a:r>
              <a:rPr lang="fi-FI" sz="2800" smtClean="0">
                <a:latin typeface="Arial"/>
                <a:ea typeface="Calibri"/>
                <a:cs typeface="Calibri"/>
              </a:rPr>
              <a:t>Mervi Paananen</a:t>
            </a:r>
            <a:endParaRPr lang="fi-FI" sz="2800" dirty="0">
              <a:latin typeface="Arial"/>
              <a:ea typeface="Calibri"/>
              <a:cs typeface="Calibri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70134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72067" y="1988840"/>
            <a:ext cx="7408333" cy="4137323"/>
          </a:xfrm>
        </p:spPr>
        <p:txBody>
          <a:bodyPr/>
          <a:lstStyle/>
          <a:p>
            <a:r>
              <a:rPr lang="fi-FI" dirty="0" smtClean="0"/>
              <a:t>Esiopetus on </a:t>
            </a:r>
            <a:r>
              <a:rPr lang="fi-FI" b="1" dirty="0"/>
              <a:t>eheytettyä opetusta</a:t>
            </a:r>
            <a:r>
              <a:rPr lang="fi-FI" dirty="0"/>
              <a:t>: Eheyttävä opetus muotoutuu </a:t>
            </a:r>
            <a:r>
              <a:rPr lang="fi-FI" b="1" dirty="0" smtClean="0"/>
              <a:t>kokonaisuuksista. </a:t>
            </a:r>
            <a:r>
              <a:rPr lang="fi-FI" dirty="0" smtClean="0"/>
              <a:t>Eri </a:t>
            </a:r>
            <a:r>
              <a:rPr lang="fi-FI" dirty="0"/>
              <a:t>tiedonalat </a:t>
            </a:r>
            <a:r>
              <a:rPr lang="fi-FI" dirty="0" smtClean="0"/>
              <a:t> </a:t>
            </a:r>
            <a:r>
              <a:rPr lang="fi-FI" dirty="0"/>
              <a:t>huomioon </a:t>
            </a:r>
            <a:r>
              <a:rPr lang="fi-FI" dirty="0" smtClean="0"/>
              <a:t> </a:t>
            </a:r>
            <a:r>
              <a:rPr lang="fi-FI" dirty="0"/>
              <a:t>osana kulloinkin valittua </a:t>
            </a:r>
            <a:r>
              <a:rPr lang="fi-FI" dirty="0" smtClean="0"/>
              <a:t>teemakokonaisuutta</a:t>
            </a:r>
            <a:r>
              <a:rPr lang="fi-FI" dirty="0"/>
              <a:t>. </a:t>
            </a: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Perusopetuksessa sama pyrkimys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b="1" dirty="0" smtClean="0"/>
              <a:t>Leikki </a:t>
            </a:r>
            <a:r>
              <a:rPr lang="fi-FI" b="1" dirty="0"/>
              <a:t>ja lapselle ominaiset </a:t>
            </a:r>
            <a:r>
              <a:rPr lang="fi-FI" b="1" dirty="0" smtClean="0"/>
              <a:t>tavat toimia </a:t>
            </a:r>
            <a:r>
              <a:rPr lang="fi-FI" dirty="0" smtClean="0"/>
              <a:t>lähtökohtana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Sisältöalueista oppimiskokonaisuuksiin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998434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72067" y="1700808"/>
            <a:ext cx="7408333" cy="4425355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i-FI" dirty="0" smtClean="0"/>
              <a:t>Ilmaisun monet muodot (</a:t>
            </a:r>
            <a:r>
              <a:rPr lang="fi-FI" b="1" dirty="0" smtClean="0"/>
              <a:t>taide ja kulttuuri</a:t>
            </a:r>
            <a:r>
              <a:rPr lang="fi-FI" dirty="0" smtClean="0"/>
              <a:t>, musiikki, kuvataide, käsityöt, suullinen ja kehollinen ilmaisu)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 smtClean="0"/>
              <a:t>Kielen rikas maailma (</a:t>
            </a:r>
            <a:r>
              <a:rPr lang="fi-FI" b="1" dirty="0" smtClean="0"/>
              <a:t>kieli ja vuorovaikutus</a:t>
            </a:r>
            <a:r>
              <a:rPr lang="fi-FI" dirty="0" smtClean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 smtClean="0"/>
              <a:t>Minä ja meidän yhteisömme (</a:t>
            </a:r>
            <a:r>
              <a:rPr lang="fi-FI" b="1" dirty="0" smtClean="0"/>
              <a:t>etiikka ja katsomus</a:t>
            </a:r>
            <a:r>
              <a:rPr lang="fi-FI" dirty="0" smtClean="0"/>
              <a:t>, historia, yhteiskunta)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 smtClean="0"/>
              <a:t>Tutkin ja toimin ympäristössäni (</a:t>
            </a:r>
            <a:r>
              <a:rPr lang="fi-FI" b="1" dirty="0" smtClean="0"/>
              <a:t>ympäristö- ja luonnontieto</a:t>
            </a:r>
            <a:r>
              <a:rPr lang="fi-FI" dirty="0" smtClean="0"/>
              <a:t>, matematiikka, teknologia)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 smtClean="0"/>
              <a:t>Kasvan ja kehityn (</a:t>
            </a:r>
            <a:r>
              <a:rPr lang="fi-FI" b="1" dirty="0" smtClean="0"/>
              <a:t>terveys, fyysinen ja motorinen kehitys, </a:t>
            </a:r>
            <a:r>
              <a:rPr lang="fi-FI" dirty="0" smtClean="0"/>
              <a:t>liikunta, ruoka, </a:t>
            </a:r>
            <a:r>
              <a:rPr lang="fi-FI" dirty="0" err="1" smtClean="0"/>
              <a:t>kuluttajuus</a:t>
            </a:r>
            <a:r>
              <a:rPr lang="fi-FI" dirty="0" smtClean="0"/>
              <a:t>, terveys ja turvallisuus)</a:t>
            </a:r>
            <a:endParaRPr lang="fi-FI" b="1" dirty="0" smtClean="0"/>
          </a:p>
          <a:p>
            <a:pPr marL="457200" indent="-457200">
              <a:buFont typeface="+mj-lt"/>
              <a:buAutoNum type="arabicPeriod"/>
            </a:pPr>
            <a:endParaRPr lang="fi-FI" dirty="0" smtClean="0"/>
          </a:p>
          <a:p>
            <a:pPr marL="457200" indent="-457200">
              <a:buFont typeface="+mj-lt"/>
              <a:buAutoNum type="arabicPeriod"/>
            </a:pP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Oppimiskokonaisuudet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486682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72067" y="1628800"/>
            <a:ext cx="7408333" cy="4497363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Riittävä tuki heti tarpeen ilmetessä (</a:t>
            </a:r>
            <a:r>
              <a:rPr lang="fi-FI" b="1" dirty="0" smtClean="0"/>
              <a:t>varhainen tuki</a:t>
            </a:r>
            <a:r>
              <a:rPr lang="fi-FI" dirty="0" smtClean="0"/>
              <a:t>, arviot, ratkaisut ja päätökset mahdollisimman pian esiopetusvuoden alettua)</a:t>
            </a:r>
          </a:p>
          <a:p>
            <a:r>
              <a:rPr lang="fi-FI" dirty="0" smtClean="0"/>
              <a:t>3 tuen tasoa: yleinen, tehostettu ja erityinen tuki</a:t>
            </a:r>
          </a:p>
          <a:p>
            <a:r>
              <a:rPr lang="fi-FI" b="1" dirty="0" smtClean="0"/>
              <a:t>Yhteisöllisiä ja oppimisympäristöön </a:t>
            </a:r>
            <a:r>
              <a:rPr lang="fi-FI" dirty="0" smtClean="0"/>
              <a:t>liittyviä ratkaisuja!</a:t>
            </a:r>
          </a:p>
          <a:p>
            <a:r>
              <a:rPr lang="fi-FI" dirty="0" smtClean="0"/>
              <a:t>Ensin tarkastellaan </a:t>
            </a:r>
            <a:r>
              <a:rPr lang="fi-FI" b="1" dirty="0" smtClean="0"/>
              <a:t>toimintatapoja, opetusjärjestelyjä ja oppimisympäristöä</a:t>
            </a:r>
            <a:r>
              <a:rPr lang="fi-FI" dirty="0" smtClean="0"/>
              <a:t> – näitä </a:t>
            </a:r>
            <a:r>
              <a:rPr lang="fi-FI" b="1" dirty="0" smtClean="0"/>
              <a:t>muuttamalla</a:t>
            </a:r>
            <a:r>
              <a:rPr lang="fi-FI" dirty="0" smtClean="0"/>
              <a:t> lapselle sopivia pedagogisia ratkaisuja!</a:t>
            </a:r>
          </a:p>
          <a:p>
            <a:r>
              <a:rPr lang="fi-FI" dirty="0" err="1" smtClean="0"/>
              <a:t>HOPPI:n</a:t>
            </a:r>
            <a:r>
              <a:rPr lang="fi-FI" dirty="0" smtClean="0"/>
              <a:t> ja </a:t>
            </a:r>
            <a:r>
              <a:rPr lang="fi-FI" dirty="0" err="1" smtClean="0"/>
              <a:t>HOJKS:n</a:t>
            </a:r>
            <a:r>
              <a:rPr lang="fi-FI" dirty="0" smtClean="0"/>
              <a:t> pedagogisissa ratkaisussa </a:t>
            </a:r>
            <a:r>
              <a:rPr lang="fi-FI" b="1" dirty="0" smtClean="0"/>
              <a:t>kuvataan ensimmäisenä oppimisympäristöihin liittyvät ratkaisut!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Kasvun ja oppimisen tuki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131605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72067" y="1628800"/>
            <a:ext cx="7408333" cy="4680520"/>
          </a:xfrm>
        </p:spPr>
        <p:txBody>
          <a:bodyPr>
            <a:normAutofit fontScale="92500"/>
          </a:bodyPr>
          <a:lstStyle/>
          <a:p>
            <a:r>
              <a:rPr lang="fi-FI" b="1" dirty="0"/>
              <a:t>T</a:t>
            </a:r>
            <a:r>
              <a:rPr lang="fi-FI" b="1" dirty="0" smtClean="0"/>
              <a:t>uen </a:t>
            </a:r>
            <a:r>
              <a:rPr lang="fi-FI" b="1" dirty="0"/>
              <a:t>tarpeessa olevien lasten tarvitsemat ratkaisut tukevat kaikkien ryhmän </a:t>
            </a:r>
            <a:r>
              <a:rPr lang="fi-FI" b="1"/>
              <a:t>lasten </a:t>
            </a:r>
            <a:r>
              <a:rPr lang="fi-FI" b="1" smtClean="0"/>
              <a:t>oppimista. </a:t>
            </a:r>
            <a:endParaRPr lang="fi-FI" b="1" dirty="0" smtClean="0"/>
          </a:p>
          <a:p>
            <a:r>
              <a:rPr lang="fi-FI" b="1" dirty="0" smtClean="0"/>
              <a:t>kuvaohjaus</a:t>
            </a:r>
            <a:r>
              <a:rPr lang="fi-FI" b="1" dirty="0"/>
              <a:t>, leikkivalikot, </a:t>
            </a:r>
            <a:r>
              <a:rPr lang="fi-FI" b="1" dirty="0" smtClean="0"/>
              <a:t>tukiviittomat </a:t>
            </a:r>
            <a:r>
              <a:rPr lang="fi-FI" dirty="0" smtClean="0"/>
              <a:t>jne.</a:t>
            </a:r>
          </a:p>
          <a:p>
            <a:r>
              <a:rPr lang="fi-FI" dirty="0" smtClean="0"/>
              <a:t>siirtymätilanteiden </a:t>
            </a:r>
            <a:r>
              <a:rPr lang="fi-FI" dirty="0"/>
              <a:t>huolellinen </a:t>
            </a:r>
            <a:r>
              <a:rPr lang="fi-FI" dirty="0" smtClean="0"/>
              <a:t>suunnittelu</a:t>
            </a:r>
          </a:p>
          <a:p>
            <a:r>
              <a:rPr lang="fi-FI" dirty="0"/>
              <a:t>p</a:t>
            </a:r>
            <a:r>
              <a:rPr lang="fi-FI" dirty="0" smtClean="0"/>
              <a:t>ienryhmiin jakaminen</a:t>
            </a:r>
          </a:p>
          <a:p>
            <a:r>
              <a:rPr lang="fi-FI" b="1" dirty="0" smtClean="0"/>
              <a:t>leikkiminen, liikkuminen – lapselle ominainen tapa toimia </a:t>
            </a:r>
            <a:r>
              <a:rPr lang="fi-FI" dirty="0" smtClean="0"/>
              <a:t>– motivaatio, keskittyminen ja oppiminen tehostuu</a:t>
            </a:r>
          </a:p>
          <a:p>
            <a:r>
              <a:rPr lang="fi-FI" dirty="0"/>
              <a:t>l</a:t>
            </a:r>
            <a:r>
              <a:rPr lang="fi-FI" dirty="0" smtClean="0"/>
              <a:t>eikki ja liikkuminen osaksi jatkuvaa arjen toimintaa (esim. siirtymätilanteiden ja pienienkin tilojen suomien liikuntamahdollisuuksien hyödyntäminen)</a:t>
            </a:r>
          </a:p>
          <a:p>
            <a:r>
              <a:rPr lang="fi-FI" b="1" dirty="0"/>
              <a:t>a</a:t>
            </a:r>
            <a:r>
              <a:rPr lang="fi-FI" b="1" dirty="0" smtClean="0"/>
              <a:t>ikuisen rooli </a:t>
            </a:r>
            <a:r>
              <a:rPr lang="fi-FI" dirty="0" smtClean="0"/>
              <a:t>lasten leikkitaitojen kehittämisessä – kaiken oppimisen tukeminen.</a:t>
            </a:r>
            <a:endParaRPr lang="fi-FI" dirty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Oppimisympäristön tuki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22174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72067" y="1628800"/>
            <a:ext cx="7408333" cy="5040560"/>
          </a:xfrm>
        </p:spPr>
        <p:txBody>
          <a:bodyPr>
            <a:noAutofit/>
          </a:bodyPr>
          <a:lstStyle/>
          <a:p>
            <a:pPr lvl="0"/>
            <a:r>
              <a:rPr lang="fi-FI" sz="1800" dirty="0"/>
              <a:t>Paikallisesti päätettävät asiat aina jokaisen luvun lopussa erikseen.</a:t>
            </a:r>
          </a:p>
          <a:p>
            <a:r>
              <a:rPr lang="fi-FI" sz="1800" dirty="0"/>
              <a:t>Painottuu entistä enemmän </a:t>
            </a:r>
            <a:r>
              <a:rPr lang="fi-FI" sz="1800" b="1" dirty="0"/>
              <a:t>arvoperusta, oppimisympäristö ja esiopetus osana oppimisen polkua. </a:t>
            </a:r>
            <a:r>
              <a:rPr lang="fi-FI" sz="1800" dirty="0"/>
              <a:t>17 sivua käytetään jo laajempaan perustan kuvaukseen. Aikaisemmin 17 sivua oli jo käyty läpi tavoitteet ja sisällöt.</a:t>
            </a:r>
          </a:p>
          <a:p>
            <a:pPr lvl="0"/>
            <a:r>
              <a:rPr lang="fi-FI" sz="1800" dirty="0" smtClean="0"/>
              <a:t>Sisältöalueista </a:t>
            </a:r>
            <a:r>
              <a:rPr lang="fi-FI" sz="1800" dirty="0"/>
              <a:t>on siirrytty </a:t>
            </a:r>
            <a:r>
              <a:rPr lang="fi-FI" sz="1800" b="1" dirty="0"/>
              <a:t>oppimiskokonaisuuksiin</a:t>
            </a:r>
            <a:r>
              <a:rPr lang="fi-FI" sz="1800" dirty="0"/>
              <a:t> (ei ”oppiainejakoa”). Sama pyrkimys myös perusopetuksessa!</a:t>
            </a:r>
          </a:p>
          <a:p>
            <a:pPr lvl="0"/>
            <a:r>
              <a:rPr lang="fi-FI" sz="1800" b="1" dirty="0"/>
              <a:t>Laaja-alainen osaaminen </a:t>
            </a:r>
            <a:r>
              <a:rPr lang="fi-FI" sz="1800" dirty="0"/>
              <a:t>uutena. Huomioidaan kaikessa esiopetuksen toiminnassa. Laaja-alaiset oppimiskokonaisuudet ovat </a:t>
            </a:r>
            <a:r>
              <a:rPr lang="fi-FI" sz="1800" b="1" dirty="0"/>
              <a:t>myös perusopetuksen opetussuunnitelmassa</a:t>
            </a:r>
            <a:r>
              <a:rPr lang="fi-FI" sz="1800" dirty="0"/>
              <a:t>.</a:t>
            </a:r>
          </a:p>
          <a:p>
            <a:pPr lvl="0"/>
            <a:r>
              <a:rPr lang="fi-FI" sz="1800" b="1" dirty="0" smtClean="0"/>
              <a:t>Oppimiskäsitys </a:t>
            </a:r>
            <a:r>
              <a:rPr lang="fi-FI" sz="1800" b="1" dirty="0"/>
              <a:t>laajempi</a:t>
            </a:r>
            <a:endParaRPr lang="fi-FI" sz="1800" dirty="0"/>
          </a:p>
          <a:p>
            <a:pPr lvl="0"/>
            <a:r>
              <a:rPr lang="fi-FI" sz="1800" b="1" dirty="0"/>
              <a:t>Leikin, lapsilähtöisyyden </a:t>
            </a:r>
            <a:r>
              <a:rPr lang="fi-FI" sz="1800" dirty="0"/>
              <a:t>ja monipuolisen</a:t>
            </a:r>
            <a:r>
              <a:rPr lang="fi-FI" sz="1800" b="1" dirty="0"/>
              <a:t> vuorovaikutuksen </a:t>
            </a:r>
            <a:r>
              <a:rPr lang="fi-FI" sz="1800" dirty="0"/>
              <a:t>korostaminen.</a:t>
            </a:r>
          </a:p>
          <a:p>
            <a:pPr lvl="0"/>
            <a:r>
              <a:rPr lang="fi-FI" sz="1800" dirty="0"/>
              <a:t>Lapsen</a:t>
            </a:r>
            <a:r>
              <a:rPr lang="fi-FI" sz="1800" b="1" dirty="0"/>
              <a:t> osallisuus </a:t>
            </a:r>
            <a:r>
              <a:rPr lang="fi-FI" sz="1800" dirty="0" smtClean="0"/>
              <a:t>korostuu (laaja-alainen oppimiskokonaisuus, toimintakulttuurin kehittämistä ohjaava periaate)</a:t>
            </a:r>
            <a:endParaRPr lang="fi-FI" sz="1800" dirty="0"/>
          </a:p>
          <a:p>
            <a:endParaRPr lang="fi-FI" sz="1800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Yleistä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28400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72067" y="1412776"/>
            <a:ext cx="7408333" cy="5112568"/>
          </a:xfrm>
        </p:spPr>
        <p:txBody>
          <a:bodyPr>
            <a:noAutofit/>
          </a:bodyPr>
          <a:lstStyle/>
          <a:p>
            <a:pPr lvl="0"/>
            <a:r>
              <a:rPr lang="fi-FI" sz="1600" b="1" dirty="0" smtClean="0"/>
              <a:t>Lapsilähtöisyyden</a:t>
            </a:r>
            <a:r>
              <a:rPr lang="fi-FI" sz="1600" b="1" dirty="0"/>
              <a:t>,</a:t>
            </a:r>
            <a:r>
              <a:rPr lang="fi-FI" sz="1600" dirty="0"/>
              <a:t> </a:t>
            </a:r>
            <a:r>
              <a:rPr lang="fi-FI" sz="1600" b="1" dirty="0"/>
              <a:t>lapsen osallisuuden</a:t>
            </a:r>
            <a:r>
              <a:rPr lang="fi-FI" sz="1600" dirty="0"/>
              <a:t>, yksilöllisyyden, yhteisöllisyyden, vuorovaikutuksen ja </a:t>
            </a:r>
            <a:r>
              <a:rPr lang="fi-FI" sz="1600" b="1" dirty="0"/>
              <a:t>leikin</a:t>
            </a:r>
            <a:r>
              <a:rPr lang="fi-FI" sz="1600" dirty="0"/>
              <a:t> korostaminen.</a:t>
            </a:r>
          </a:p>
          <a:p>
            <a:pPr lvl="0"/>
            <a:r>
              <a:rPr lang="fi-FI" sz="1600" dirty="0"/>
              <a:t>SOOL näkee erittäin hyvänä siirtymisen </a:t>
            </a:r>
            <a:r>
              <a:rPr lang="fi-FI" sz="1600" b="1" dirty="0"/>
              <a:t>sisältöalueista oppimiskokonaisuuksiin</a:t>
            </a:r>
            <a:r>
              <a:rPr lang="fi-FI" sz="1600" dirty="0"/>
              <a:t>. Myös perusopetuksessa pyritään tulevaisuudessa </a:t>
            </a:r>
            <a:r>
              <a:rPr lang="fi-FI" sz="1600" b="1" dirty="0"/>
              <a:t>oppiainerajojen ylittämiseen</a:t>
            </a:r>
            <a:r>
              <a:rPr lang="fi-FI" sz="1600" dirty="0"/>
              <a:t>, joten tämä on tärkeää huomioida myös esiopetuksessa.</a:t>
            </a:r>
          </a:p>
          <a:p>
            <a:pPr lvl="0"/>
            <a:r>
              <a:rPr lang="fi-FI" sz="1600" b="1" dirty="0"/>
              <a:t>Laaja-alainen</a:t>
            </a:r>
            <a:r>
              <a:rPr lang="fi-FI" sz="1600" dirty="0"/>
              <a:t> osaaminen on tärkeä uusi lisäys luonnoksessa.</a:t>
            </a:r>
          </a:p>
          <a:p>
            <a:pPr lvl="0"/>
            <a:r>
              <a:rPr lang="fi-FI" sz="1600" b="1" dirty="0"/>
              <a:t>Oppimisympäristöjä </a:t>
            </a:r>
            <a:r>
              <a:rPr lang="fi-FI" sz="1600" dirty="0"/>
              <a:t>ja niiden merkitystä, </a:t>
            </a:r>
            <a:r>
              <a:rPr lang="fi-FI" sz="1600" b="1" dirty="0"/>
              <a:t>arvoperustaa</a:t>
            </a:r>
            <a:r>
              <a:rPr lang="fi-FI" sz="1600" dirty="0"/>
              <a:t> sekä </a:t>
            </a:r>
            <a:r>
              <a:rPr lang="fi-FI" sz="1600" b="1" dirty="0"/>
              <a:t>toimintakulttuuria</a:t>
            </a:r>
            <a:r>
              <a:rPr lang="fi-FI" sz="1600" dirty="0"/>
              <a:t> on avattu aikaisempaa enemmän.</a:t>
            </a:r>
          </a:p>
          <a:p>
            <a:pPr lvl="0"/>
            <a:r>
              <a:rPr lang="fi-FI" sz="1600" dirty="0"/>
              <a:t>Lisäksi </a:t>
            </a:r>
            <a:r>
              <a:rPr lang="fi-FI" sz="1600" b="1" dirty="0"/>
              <a:t>vanhempien</a:t>
            </a:r>
            <a:r>
              <a:rPr lang="fi-FI" sz="1600" dirty="0"/>
              <a:t> kanssa tehtävä yhteistyö ja heidän </a:t>
            </a:r>
            <a:r>
              <a:rPr lang="fi-FI" sz="1600" b="1" dirty="0"/>
              <a:t>osallisuutensa</a:t>
            </a:r>
            <a:r>
              <a:rPr lang="fi-FI" sz="1600" dirty="0"/>
              <a:t> on otettu aiempaa paremmin huomioon.</a:t>
            </a:r>
          </a:p>
          <a:p>
            <a:pPr lvl="0"/>
            <a:r>
              <a:rPr lang="fi-FI" sz="1600" dirty="0"/>
              <a:t>Perusteet on tuotu hyvin tähän aikaan huomioimalla entistä enemmän esimerkiksi </a:t>
            </a:r>
            <a:r>
              <a:rPr lang="fi-FI" sz="1600" b="1" dirty="0"/>
              <a:t>tieto- ja viestintäteknologia, monilukutaito </a:t>
            </a:r>
            <a:r>
              <a:rPr lang="fi-FI" sz="1600" dirty="0"/>
              <a:t>sekä </a:t>
            </a:r>
            <a:r>
              <a:rPr lang="fi-FI" sz="1600" b="1" dirty="0"/>
              <a:t>erilaiset perheet, katsomukset ja kulttuurit.</a:t>
            </a:r>
            <a:endParaRPr lang="fi-FI" sz="1600" dirty="0"/>
          </a:p>
          <a:p>
            <a:pPr lvl="0"/>
            <a:r>
              <a:rPr lang="fi-FI" sz="1600" dirty="0"/>
              <a:t>Toimintaympäristön ja yhteiskunnan muutos on otettu huomioon ja uusin tutkimustieto hyödynnetty.</a:t>
            </a:r>
          </a:p>
          <a:p>
            <a:pPr lvl="0"/>
            <a:r>
              <a:rPr lang="fi-FI" sz="1600" dirty="0"/>
              <a:t>On myös hyvä, että </a:t>
            </a:r>
            <a:r>
              <a:rPr lang="fi-FI" sz="1600" dirty="0" err="1"/>
              <a:t>konkretiaa</a:t>
            </a:r>
            <a:r>
              <a:rPr lang="fi-FI" sz="1600" dirty="0"/>
              <a:t> on huomattavasti aikaisempaa enemmän.</a:t>
            </a:r>
          </a:p>
          <a:p>
            <a:r>
              <a:rPr lang="fi-FI" sz="1600" dirty="0"/>
              <a:t>Luonnoksessa ei ole määritelty riittävästi, </a:t>
            </a:r>
            <a:r>
              <a:rPr lang="fi-FI" sz="1600" b="1" dirty="0"/>
              <a:t>miten valvotaan esiopetuksen tavoitteiden toteutuminen</a:t>
            </a:r>
            <a:r>
              <a:rPr lang="fi-FI" sz="1600" dirty="0"/>
              <a:t>, mikäli lapsi ei osallistu koulutuksen järjestäjän järjestämään esiopetukseen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/>
              <a:t>SOOL:n</a:t>
            </a:r>
            <a:r>
              <a:rPr lang="fi-FI" dirty="0"/>
              <a:t> </a:t>
            </a:r>
            <a:r>
              <a:rPr lang="fi-FI" sz="2000" dirty="0"/>
              <a:t>(Suomen opettajaksi opiskelevien liitto) lausunnosta koottua uudesta esiopetussuunnitelmasta</a:t>
            </a:r>
            <a:br>
              <a:rPr lang="fi-FI" sz="2000" dirty="0"/>
            </a:b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1842845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72067" y="1916832"/>
            <a:ext cx="7408333" cy="4320480"/>
          </a:xfrm>
        </p:spPr>
        <p:txBody>
          <a:bodyPr>
            <a:normAutofit lnSpcReduction="10000"/>
          </a:bodyPr>
          <a:lstStyle/>
          <a:p>
            <a:pPr lvl="0"/>
            <a:r>
              <a:rPr lang="fi-FI" b="1" dirty="0"/>
              <a:t>Oppiminen nähdään kokonaisvaltaisena tapahtumana</a:t>
            </a:r>
            <a:r>
              <a:rPr lang="fi-FI" dirty="0"/>
              <a:t>, jossa toiminta, tunteet, aistit, keholliset tuntemukset ja ajattelu yhdistyvät</a:t>
            </a:r>
            <a:r>
              <a:rPr lang="fi-FI" dirty="0" smtClean="0"/>
              <a:t>.</a:t>
            </a:r>
          </a:p>
          <a:p>
            <a:pPr marL="0" lvl="0" indent="0">
              <a:buNone/>
            </a:pPr>
            <a:endParaRPr lang="fi-FI" dirty="0" smtClean="0"/>
          </a:p>
          <a:p>
            <a:pPr lvl="0"/>
            <a:r>
              <a:rPr lang="fi-FI" b="1" dirty="0" smtClean="0"/>
              <a:t>Vuorovaikutus</a:t>
            </a:r>
            <a:r>
              <a:rPr lang="fi-FI" dirty="0" smtClean="0"/>
              <a:t> toisten lasten, opettajien, yhteisöjen ja lähiympäristöjen kanssa.</a:t>
            </a:r>
          </a:p>
          <a:p>
            <a:pPr marL="0" lvl="0" indent="0">
              <a:buNone/>
            </a:pPr>
            <a:endParaRPr lang="fi-FI" dirty="0"/>
          </a:p>
          <a:p>
            <a:pPr lvl="0"/>
            <a:r>
              <a:rPr lang="fi-FI" dirty="0" smtClean="0"/>
              <a:t>Lapsi oppii </a:t>
            </a:r>
            <a:r>
              <a:rPr lang="fi-FI" b="1" dirty="0" smtClean="0"/>
              <a:t>leikkien</a:t>
            </a:r>
            <a:r>
              <a:rPr lang="fi-FI" b="1" dirty="0"/>
              <a:t>, liikkuen, tutkien</a:t>
            </a:r>
            <a:r>
              <a:rPr lang="fi-FI" dirty="0"/>
              <a:t>, erilaisia </a:t>
            </a:r>
            <a:r>
              <a:rPr lang="fi-FI" b="1" dirty="0"/>
              <a:t>työtehtäviä</a:t>
            </a:r>
            <a:r>
              <a:rPr lang="fi-FI" dirty="0"/>
              <a:t> tehden, itseään </a:t>
            </a:r>
            <a:r>
              <a:rPr lang="fi-FI" b="1" dirty="0"/>
              <a:t>ilmaisten</a:t>
            </a:r>
            <a:r>
              <a:rPr lang="fi-FI" dirty="0"/>
              <a:t> ja </a:t>
            </a:r>
            <a:r>
              <a:rPr lang="fi-FI" b="1" dirty="0" smtClean="0"/>
              <a:t>taiteillen</a:t>
            </a:r>
            <a:r>
              <a:rPr lang="fi-FI" dirty="0" smtClean="0"/>
              <a:t>.</a:t>
            </a:r>
          </a:p>
          <a:p>
            <a:pPr marL="0" lvl="0" indent="0">
              <a:buNone/>
            </a:pPr>
            <a:endParaRPr lang="fi-FI" dirty="0"/>
          </a:p>
          <a:p>
            <a:pPr lvl="0"/>
            <a:r>
              <a:rPr lang="fi-FI" dirty="0"/>
              <a:t>Myönteiset </a:t>
            </a:r>
            <a:r>
              <a:rPr lang="fi-FI" b="1" dirty="0"/>
              <a:t>tunnekokemukset, ilo ja luovuus</a:t>
            </a:r>
            <a:r>
              <a:rPr lang="fi-FI" b="1" dirty="0" smtClean="0"/>
              <a:t>.</a:t>
            </a:r>
            <a:endParaRPr lang="fi-FI" b="1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Oppimiskäsitys</a:t>
            </a:r>
          </a:p>
        </p:txBody>
      </p:sp>
    </p:spTree>
    <p:extLst>
      <p:ext uri="{BB962C8B-B14F-4D97-AF65-F5344CB8AC3E}">
        <p14:creationId xmlns:p14="http://schemas.microsoft.com/office/powerpoint/2010/main" val="2347283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27584" y="1628800"/>
            <a:ext cx="7408333" cy="4497363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Uusilla tiedoilla ja taidoilla oltava yhteys lapsen </a:t>
            </a:r>
            <a:r>
              <a:rPr lang="fi-FI" b="1" dirty="0"/>
              <a:t>arkeen ja kokemusmaailmaan</a:t>
            </a:r>
            <a:r>
              <a:rPr lang="fi-FI" b="1" dirty="0" smtClean="0"/>
              <a:t>.</a:t>
            </a:r>
          </a:p>
          <a:p>
            <a:endParaRPr lang="fi-FI" b="1" dirty="0" smtClean="0"/>
          </a:p>
          <a:p>
            <a:r>
              <a:rPr lang="fi-FI" b="1" dirty="0" smtClean="0"/>
              <a:t>Aiemmat kokemukset ja osaaminen </a:t>
            </a:r>
            <a:r>
              <a:rPr lang="fi-FI" dirty="0" smtClean="0"/>
              <a:t>lähtökohtana.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Yhteisyötaitojen </a:t>
            </a:r>
            <a:r>
              <a:rPr lang="fi-FI" dirty="0" smtClean="0"/>
              <a:t>oppiminen. Omalle </a:t>
            </a:r>
            <a:r>
              <a:rPr lang="fi-FI" dirty="0"/>
              <a:t>ja yhteiselle toiminnalle </a:t>
            </a:r>
            <a:r>
              <a:rPr lang="fi-FI" b="1" dirty="0"/>
              <a:t>tavoitteiden asettamisen </a:t>
            </a:r>
            <a:r>
              <a:rPr lang="fi-FI" dirty="0"/>
              <a:t>oppiminen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Lapsia </a:t>
            </a:r>
            <a:r>
              <a:rPr lang="fi-FI" b="1" dirty="0"/>
              <a:t>kuunnellaan, kuullaan </a:t>
            </a:r>
            <a:r>
              <a:rPr lang="fi-FI" dirty="0"/>
              <a:t>ja heidän kanssaan </a:t>
            </a:r>
            <a:r>
              <a:rPr lang="fi-FI" b="1" dirty="0"/>
              <a:t>keskustellaan</a:t>
            </a:r>
            <a:r>
              <a:rPr lang="fi-FI" dirty="0"/>
              <a:t> ohjaten ottamaan toiset huomioon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 smtClean="0"/>
              <a:t>Lapselle </a:t>
            </a:r>
            <a:r>
              <a:rPr lang="fi-FI" dirty="0"/>
              <a:t>tulisi herätä </a:t>
            </a:r>
            <a:r>
              <a:rPr lang="fi-FI" b="1" dirty="0"/>
              <a:t>halu oppia </a:t>
            </a:r>
            <a:r>
              <a:rPr lang="fi-FI" dirty="0"/>
              <a:t>lisää.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Oppimiskäsitys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38730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72067" y="1844824"/>
            <a:ext cx="7408333" cy="4281339"/>
          </a:xfrm>
        </p:spPr>
        <p:txBody>
          <a:bodyPr>
            <a:normAutofit/>
          </a:bodyPr>
          <a:lstStyle/>
          <a:p>
            <a:r>
              <a:rPr lang="fi-FI" dirty="0"/>
              <a:t>Uusi </a:t>
            </a:r>
            <a:r>
              <a:rPr lang="fi-FI" dirty="0" smtClean="0"/>
              <a:t>lisäys! Kulkee </a:t>
            </a:r>
            <a:r>
              <a:rPr lang="fi-FI" dirty="0"/>
              <a:t>punaisena lankana läpi </a:t>
            </a:r>
            <a:r>
              <a:rPr lang="fi-FI" b="1" dirty="0" smtClean="0"/>
              <a:t>myös perusopetussuunnitelman </a:t>
            </a:r>
            <a:r>
              <a:rPr lang="fi-FI" b="1" dirty="0"/>
              <a:t>perusteissa! </a:t>
            </a:r>
            <a:r>
              <a:rPr lang="fi-FI" dirty="0"/>
              <a:t>O</a:t>
            </a:r>
            <a:r>
              <a:rPr lang="fi-FI" dirty="0" smtClean="0"/>
              <a:t>ppiaineiden tavoitteissa laaja-alaisen osaamisen tavoitteet.</a:t>
            </a:r>
            <a:endParaRPr lang="fi-FI" dirty="0"/>
          </a:p>
          <a:p>
            <a:r>
              <a:rPr lang="fi-FI" dirty="0"/>
              <a:t>Perusopetuksen opetussuunnitelman perusteissa painotetaan, että </a:t>
            </a:r>
            <a:r>
              <a:rPr lang="fi-FI" b="1" dirty="0"/>
              <a:t>laaja-alaisen osaamisen perusta luodaan esiopetuksessa</a:t>
            </a:r>
            <a:r>
              <a:rPr lang="fi-FI" dirty="0"/>
              <a:t> ja sitä edeltävässä </a:t>
            </a:r>
            <a:r>
              <a:rPr lang="fi-FI" b="1" dirty="0"/>
              <a:t>varhaiskasvatuksessa</a:t>
            </a:r>
            <a:r>
              <a:rPr lang="fi-FI" dirty="0"/>
              <a:t>.</a:t>
            </a:r>
          </a:p>
          <a:p>
            <a:r>
              <a:rPr lang="fi-FI" dirty="0"/>
              <a:t>Esiopetussuunnitelmassa on </a:t>
            </a:r>
            <a:r>
              <a:rPr lang="fi-FI" b="1" dirty="0"/>
              <a:t>kuusi laaja-alaisen oppimisen osaamiskokonaisuutta</a:t>
            </a:r>
            <a:r>
              <a:rPr lang="fi-FI" dirty="0"/>
              <a:t>, perusopetuksen suunnitelmassa seitsemän. P</a:t>
            </a:r>
            <a:r>
              <a:rPr lang="fi-FI" dirty="0" smtClean="0"/>
              <a:t>uuttuva </a:t>
            </a:r>
            <a:r>
              <a:rPr lang="fi-FI" dirty="0"/>
              <a:t>kokonaisuus on työelämätaidot ja yrittäjyys- osio.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LAAJA-ALAINEN OSAAMINEN ESIOPETUKSESSA </a:t>
            </a:r>
          </a:p>
        </p:txBody>
      </p:sp>
    </p:spTree>
    <p:extLst>
      <p:ext uri="{BB962C8B-B14F-4D97-AF65-F5344CB8AC3E}">
        <p14:creationId xmlns:p14="http://schemas.microsoft.com/office/powerpoint/2010/main" val="700088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72067" y="1916832"/>
            <a:ext cx="7408333" cy="4536504"/>
          </a:xfrm>
        </p:spPr>
        <p:txBody>
          <a:bodyPr>
            <a:normAutofit/>
          </a:bodyPr>
          <a:lstStyle/>
          <a:p>
            <a:pPr lvl="0"/>
            <a:r>
              <a:rPr lang="fi-FI" dirty="0"/>
              <a:t>Tarkoitetaan </a:t>
            </a:r>
            <a:r>
              <a:rPr lang="fi-FI" b="1" dirty="0"/>
              <a:t>tietojen, taitojen, arvojen, asenteiden ja tahdon</a:t>
            </a:r>
            <a:r>
              <a:rPr lang="fi-FI" dirty="0"/>
              <a:t> muodostamaa kokonaisuutta.</a:t>
            </a:r>
          </a:p>
          <a:p>
            <a:pPr lvl="0"/>
            <a:r>
              <a:rPr lang="fi-FI" b="1" dirty="0"/>
              <a:t>Kykyä käyttää tietoja ja </a:t>
            </a:r>
            <a:r>
              <a:rPr lang="fi-FI" b="1" dirty="0" smtClean="0"/>
              <a:t>taitoja</a:t>
            </a:r>
            <a:r>
              <a:rPr lang="fi-FI" dirty="0" smtClean="0"/>
              <a:t> </a:t>
            </a:r>
            <a:r>
              <a:rPr lang="fi-FI" dirty="0"/>
              <a:t>tilanteiden edellyttämällä tavalla</a:t>
            </a:r>
            <a:r>
              <a:rPr lang="fi-FI" dirty="0" smtClean="0"/>
              <a:t>.</a:t>
            </a:r>
            <a:endParaRPr lang="fi-FI" dirty="0"/>
          </a:p>
          <a:p>
            <a:pPr lvl="0"/>
            <a:r>
              <a:rPr lang="fi-FI" b="1" dirty="0"/>
              <a:t>Ihmisenä kasvaminen, opiskelu, työteko ja kansalaisena</a:t>
            </a:r>
            <a:r>
              <a:rPr lang="fi-FI" dirty="0"/>
              <a:t> toimiminen edellyttää </a:t>
            </a:r>
            <a:r>
              <a:rPr lang="fi-FI" b="1" dirty="0"/>
              <a:t>laaja-alaista, tiedonalanrajat ylittävää </a:t>
            </a:r>
            <a:r>
              <a:rPr lang="fi-FI" dirty="0"/>
              <a:t>osaamista.</a:t>
            </a:r>
          </a:p>
          <a:p>
            <a:pPr lvl="0"/>
            <a:r>
              <a:rPr lang="fi-FI" dirty="0"/>
              <a:t>Edistää lapsen </a:t>
            </a:r>
            <a:r>
              <a:rPr lang="fi-FI" b="1" dirty="0"/>
              <a:t>kasvua yksilönä ja yhteisön jäsenenä</a:t>
            </a:r>
            <a:r>
              <a:rPr lang="fi-FI" dirty="0"/>
              <a:t>.</a:t>
            </a:r>
          </a:p>
          <a:p>
            <a:pPr lvl="0"/>
            <a:r>
              <a:rPr lang="fi-FI" dirty="0"/>
              <a:t>Tukee lapsen valmiuksia</a:t>
            </a:r>
            <a:r>
              <a:rPr lang="fi-FI" b="1" dirty="0"/>
              <a:t> elinikäisen oppimisen </a:t>
            </a:r>
            <a:r>
              <a:rPr lang="fi-FI" dirty="0"/>
              <a:t>polulle ja </a:t>
            </a:r>
            <a:r>
              <a:rPr lang="fi-FI" b="1" dirty="0"/>
              <a:t>kestävän elämäntavan </a:t>
            </a:r>
            <a:r>
              <a:rPr lang="fi-FI" dirty="0"/>
              <a:t>omaksumiselle.</a:t>
            </a:r>
          </a:p>
          <a:p>
            <a:endParaRPr lang="fi-FI" b="1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LAAJA-ALAINEN OSAAMINEN ESIOPETUKSESSA </a:t>
            </a:r>
          </a:p>
        </p:txBody>
      </p:sp>
    </p:spTree>
    <p:extLst>
      <p:ext uri="{BB962C8B-B14F-4D97-AF65-F5344CB8AC3E}">
        <p14:creationId xmlns:p14="http://schemas.microsoft.com/office/powerpoint/2010/main" val="2511838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72067" y="1772816"/>
            <a:ext cx="7408333" cy="4353347"/>
          </a:xfrm>
        </p:spPr>
        <p:txBody>
          <a:bodyPr>
            <a:normAutofit/>
          </a:bodyPr>
          <a:lstStyle/>
          <a:p>
            <a:pPr lvl="0"/>
            <a:r>
              <a:rPr lang="fi-FI" dirty="0" smtClean="0"/>
              <a:t>Kestävän elämäntavan </a:t>
            </a:r>
            <a:r>
              <a:rPr lang="fi-FI" b="1" dirty="0" smtClean="0"/>
              <a:t>sosiaaliset </a:t>
            </a:r>
            <a:r>
              <a:rPr lang="fi-FI" b="1" dirty="0"/>
              <a:t>ja kulttuuriset </a:t>
            </a:r>
            <a:r>
              <a:rPr lang="fi-FI" dirty="0"/>
              <a:t>näkökulmat</a:t>
            </a:r>
            <a:r>
              <a:rPr lang="fi-FI" dirty="0" smtClean="0"/>
              <a:t>.</a:t>
            </a:r>
          </a:p>
          <a:p>
            <a:pPr lvl="0"/>
            <a:endParaRPr lang="fi-FI" dirty="0"/>
          </a:p>
          <a:p>
            <a:pPr lvl="0"/>
            <a:r>
              <a:rPr lang="fi-FI" b="1" dirty="0" smtClean="0"/>
              <a:t>Otetaan </a:t>
            </a:r>
            <a:r>
              <a:rPr lang="fi-FI" b="1" dirty="0"/>
              <a:t>huomioon kaikessa esiopetuksen toiminnassa!</a:t>
            </a:r>
            <a:r>
              <a:rPr lang="fi-FI" dirty="0"/>
              <a:t> Huomioidaan toimintakulttuurissa, oppimisympäristöissä ja kasvatus- ja opetustyössä</a:t>
            </a:r>
            <a:r>
              <a:rPr lang="fi-FI" dirty="0" smtClean="0"/>
              <a:t>!</a:t>
            </a:r>
          </a:p>
          <a:p>
            <a:pPr marL="0" lvl="0" indent="0">
              <a:buNone/>
            </a:pPr>
            <a:endParaRPr lang="fi-FI" dirty="0"/>
          </a:p>
          <a:p>
            <a:pPr lvl="0"/>
            <a:r>
              <a:rPr lang="fi-FI" dirty="0"/>
              <a:t>Perustuu valtioneuvoston asetuksen periaatteelle </a:t>
            </a:r>
            <a:r>
              <a:rPr lang="fi-FI" b="1" dirty="0"/>
              <a:t>tarkastella opetusta kokonaisuutena! </a:t>
            </a:r>
            <a:r>
              <a:rPr lang="fi-FI" dirty="0"/>
              <a:t>(valtioneuvoston asetus (422/2012</a:t>
            </a:r>
            <a:r>
              <a:rPr lang="fi-FI" dirty="0" smtClean="0"/>
              <a:t>))</a:t>
            </a:r>
            <a:endParaRPr lang="fi-FI" dirty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Esiopetuksen painopisteenä laaja-alaisissa osaamiskokonaisuuksissa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70196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72067" y="1988840"/>
            <a:ext cx="7516357" cy="4137323"/>
          </a:xfrm>
        </p:spPr>
        <p:txBody>
          <a:bodyPr>
            <a:normAutofit fontScale="92500"/>
          </a:bodyPr>
          <a:lstStyle/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fi-FI" dirty="0" smtClean="0">
                <a:latin typeface="Arial"/>
                <a:ea typeface="Calibri"/>
                <a:cs typeface="Calibri"/>
              </a:rPr>
              <a:t>Ajattelu </a:t>
            </a:r>
            <a:r>
              <a:rPr lang="fi-FI" dirty="0">
                <a:latin typeface="Arial"/>
                <a:ea typeface="Calibri"/>
                <a:cs typeface="Calibri"/>
              </a:rPr>
              <a:t>ja oppiminen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fi-FI" dirty="0">
                <a:latin typeface="Arial"/>
                <a:ea typeface="Calibri"/>
                <a:cs typeface="Calibri"/>
              </a:rPr>
              <a:t>Kulttuurinen osaaminen, vuorovaikutus ja ilmaisu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fi-FI" dirty="0">
                <a:latin typeface="Arial"/>
                <a:ea typeface="Calibri"/>
                <a:cs typeface="Calibri"/>
              </a:rPr>
              <a:t>Itsestä huolehtiminen ja arjen taidot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fi-FI" b="1" dirty="0" smtClean="0">
                <a:latin typeface="Arial"/>
                <a:ea typeface="Calibri"/>
                <a:cs typeface="Calibri"/>
              </a:rPr>
              <a:t>Monilukutaito </a:t>
            </a:r>
            <a:r>
              <a:rPr lang="fi-FI" dirty="0" smtClean="0">
                <a:latin typeface="Arial"/>
                <a:ea typeface="Calibri"/>
                <a:cs typeface="Calibri"/>
              </a:rPr>
              <a:t>(viestien tulkinnan ja tuottamisen taitoja: perus-, </a:t>
            </a:r>
            <a:r>
              <a:rPr lang="fi-FI" dirty="0" err="1" smtClean="0">
                <a:latin typeface="Arial"/>
                <a:ea typeface="Calibri"/>
                <a:cs typeface="Calibri"/>
              </a:rPr>
              <a:t>numeerinen-</a:t>
            </a:r>
            <a:r>
              <a:rPr lang="fi-FI" dirty="0" smtClean="0">
                <a:latin typeface="Arial"/>
                <a:ea typeface="Calibri"/>
                <a:cs typeface="Calibri"/>
              </a:rPr>
              <a:t>, kuva- ja medialukutaito)</a:t>
            </a:r>
            <a:endParaRPr lang="fi-FI" dirty="0">
              <a:latin typeface="Arial"/>
              <a:ea typeface="Calibri"/>
              <a:cs typeface="Calibri"/>
            </a:endParaRPr>
          </a:p>
          <a:p>
            <a:pPr marL="342900" lvl="0" indent="-34290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i-FI" b="1" dirty="0">
                <a:latin typeface="Arial"/>
                <a:ea typeface="Calibri"/>
                <a:cs typeface="Calibri"/>
              </a:rPr>
              <a:t>Tieto- ja viestintäteknologinen </a:t>
            </a:r>
            <a:r>
              <a:rPr lang="fi-FI" b="1" dirty="0" smtClean="0">
                <a:latin typeface="Arial"/>
                <a:ea typeface="Calibri"/>
                <a:cs typeface="Calibri"/>
              </a:rPr>
              <a:t>osaaminen</a:t>
            </a:r>
          </a:p>
          <a:p>
            <a:pPr marL="342900" lvl="0" indent="-34290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i-FI" dirty="0" smtClean="0">
                <a:latin typeface="Arial"/>
                <a:ea typeface="Calibri"/>
                <a:cs typeface="Calibri"/>
              </a:rPr>
              <a:t>Osallistuminen </a:t>
            </a:r>
            <a:r>
              <a:rPr lang="fi-FI" dirty="0">
                <a:latin typeface="Arial"/>
                <a:ea typeface="Calibri"/>
                <a:cs typeface="Calibri"/>
              </a:rPr>
              <a:t>ja vaikuttaminen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Laaja-alaiset osaamiskokonaisuudet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045813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altomuoto">
  <a:themeElements>
    <a:clrScheme name="Aaltomuoto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Aaltomuoto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Aaltomuoto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206</TotalTime>
  <Words>790</Words>
  <Application>Microsoft Office PowerPoint</Application>
  <PresentationFormat>Näytössä katseltava diaesitys (4:3)</PresentationFormat>
  <Paragraphs>89</Paragraphs>
  <Slides>13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8" baseType="lpstr">
      <vt:lpstr>Arial</vt:lpstr>
      <vt:lpstr>Calibri</vt:lpstr>
      <vt:lpstr>Candara</vt:lpstr>
      <vt:lpstr>Symbol</vt:lpstr>
      <vt:lpstr>Aaltomuoto</vt:lpstr>
      <vt:lpstr>ESIOPETUKSEN OPETUSSUUNNITELMAN PERUSTEET 2014 </vt:lpstr>
      <vt:lpstr>Yleistä</vt:lpstr>
      <vt:lpstr>SOOL:n (Suomen opettajaksi opiskelevien liitto) lausunnosta koottua uudesta esiopetussuunnitelmasta </vt:lpstr>
      <vt:lpstr>Oppimiskäsitys</vt:lpstr>
      <vt:lpstr>Oppimiskäsitys</vt:lpstr>
      <vt:lpstr>LAAJA-ALAINEN OSAAMINEN ESIOPETUKSESSA </vt:lpstr>
      <vt:lpstr>LAAJA-ALAINEN OSAAMINEN ESIOPETUKSESSA </vt:lpstr>
      <vt:lpstr>Esiopetuksen painopisteenä laaja-alaisissa osaamiskokonaisuuksissa</vt:lpstr>
      <vt:lpstr>Laaja-alaiset osaamiskokonaisuudet</vt:lpstr>
      <vt:lpstr>Sisältöalueista oppimiskokonaisuuksiin</vt:lpstr>
      <vt:lpstr>Oppimiskokonaisuudet</vt:lpstr>
      <vt:lpstr>Kasvun ja oppimisen tuki</vt:lpstr>
      <vt:lpstr>Oppimisympäristön tuki</vt:lpstr>
    </vt:vector>
  </TitlesOfParts>
  <Company>Lapinlahti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ESIOPETUKSEN OPETUSSUUNNITELMAN PERUSTEET 2014</dc:title>
  <dc:creator>Paananen Mervi</dc:creator>
  <cp:lastModifiedBy>Mervin</cp:lastModifiedBy>
  <cp:revision>20</cp:revision>
  <cp:lastPrinted>2015-09-29T08:28:54Z</cp:lastPrinted>
  <dcterms:created xsi:type="dcterms:W3CDTF">2015-09-29T05:58:33Z</dcterms:created>
  <dcterms:modified xsi:type="dcterms:W3CDTF">2016-04-29T09:11:11Z</dcterms:modified>
</cp:coreProperties>
</file>