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6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9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44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4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46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78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9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3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6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2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3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8A2A-C125-4546-AA69-422B4A7E5BE9}" type="datetimeFigureOut">
              <a:rPr lang="fi-FI" smtClean="0"/>
              <a:t>27.8.2018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21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6. Havaitseminen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(s. 64-73)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7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Havainnon </a:t>
            </a:r>
            <a:r>
              <a:rPr lang="fi-FI" b="1" dirty="0"/>
              <a:t>pysyvyys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 </a:t>
            </a:r>
            <a:r>
              <a:rPr lang="fi-FI" b="1" dirty="0"/>
              <a:t>h</a:t>
            </a:r>
            <a:r>
              <a:rPr lang="fi-FI" b="1" dirty="0" smtClean="0"/>
              <a:t>avaintokonstanssi</a:t>
            </a:r>
            <a:r>
              <a:rPr lang="fi-FI" dirty="0" smtClean="0"/>
              <a:t> </a:t>
            </a:r>
            <a:r>
              <a:rPr lang="fi-FI" dirty="0"/>
              <a:t>= havainnon </a:t>
            </a:r>
            <a:r>
              <a:rPr lang="fi-FI" dirty="0" smtClean="0"/>
              <a:t>vakioisuus </a:t>
            </a:r>
            <a:r>
              <a:rPr lang="fi-FI" dirty="0"/>
              <a:t>ja </a:t>
            </a:r>
            <a:r>
              <a:rPr lang="fi-FI" dirty="0" smtClean="0"/>
              <a:t>pysyvyys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aikka </a:t>
            </a:r>
            <a:r>
              <a:rPr lang="fi-FI" dirty="0"/>
              <a:t>havainto-olosuhteet muuttuvat, havaitun kohteen   ominaisuuksien tulkitaan pysyvän suunnilleen </a:t>
            </a:r>
            <a:r>
              <a:rPr lang="fi-FI" dirty="0" smtClean="0"/>
              <a:t>samoina</a:t>
            </a:r>
          </a:p>
          <a:p>
            <a:pPr lvl="1"/>
            <a:r>
              <a:rPr lang="fi-FI" dirty="0"/>
              <a:t>i</a:t>
            </a:r>
            <a:r>
              <a:rPr lang="fi-FI" dirty="0" smtClean="0"/>
              <a:t>hmisten </a:t>
            </a:r>
            <a:r>
              <a:rPr lang="fi-FI" dirty="0"/>
              <a:t>ja esineiden ei koeta muuttuvan jatkuvasti, vaikka aistitieto muuttuisi eri konteksteissa</a:t>
            </a:r>
            <a:endParaRPr lang="fi-FI" dirty="0" smtClean="0"/>
          </a:p>
          <a:p>
            <a:r>
              <a:rPr lang="fi-FI" dirty="0"/>
              <a:t>t</a:t>
            </a:r>
            <a:r>
              <a:rPr lang="fi-FI" dirty="0" smtClean="0"/>
              <a:t>ärkeimpiä havaintokonstansseja:</a:t>
            </a:r>
            <a:endParaRPr lang="fi-FI" dirty="0"/>
          </a:p>
          <a:p>
            <a:pPr lvl="1"/>
            <a:r>
              <a:rPr lang="fi-FI" dirty="0"/>
              <a:t>k</a:t>
            </a:r>
            <a:r>
              <a:rPr lang="fi-FI" dirty="0" smtClean="0"/>
              <a:t>oon </a:t>
            </a:r>
            <a:r>
              <a:rPr lang="fi-FI" dirty="0"/>
              <a:t>konstanssi – havainto esineen koosta pysyy samana, vaikka katseluetäisyys </a:t>
            </a:r>
            <a:r>
              <a:rPr lang="fi-FI" dirty="0" smtClean="0"/>
              <a:t>vaihtelee</a:t>
            </a:r>
            <a:endParaRPr lang="fi-FI" dirty="0"/>
          </a:p>
          <a:p>
            <a:pPr lvl="1"/>
            <a:r>
              <a:rPr lang="fi-FI" dirty="0"/>
              <a:t>m</a:t>
            </a:r>
            <a:r>
              <a:rPr lang="fi-FI" dirty="0" smtClean="0"/>
              <a:t>uodon </a:t>
            </a:r>
            <a:r>
              <a:rPr lang="fi-FI" dirty="0"/>
              <a:t>konstanssi – esineen muoto havaitaan samana riippumatta </a:t>
            </a:r>
            <a:r>
              <a:rPr lang="fi-FI" dirty="0" smtClean="0"/>
              <a:t>katselukulmasta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aaleuskonstanssi </a:t>
            </a:r>
            <a:r>
              <a:rPr lang="fi-FI" dirty="0"/>
              <a:t>– kohteen vaaleusaste havaitaan samana eri </a:t>
            </a:r>
            <a:r>
              <a:rPr lang="fi-FI" dirty="0" smtClean="0"/>
              <a:t>valaistuksissa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ärikonstanssi </a:t>
            </a:r>
            <a:r>
              <a:rPr lang="fi-FI" dirty="0"/>
              <a:t>– kohde näyttää eri valaistuksessa </a:t>
            </a:r>
            <a:r>
              <a:rPr lang="fi-FI" dirty="0" smtClean="0"/>
              <a:t>samansävyiseltä</a:t>
            </a:r>
          </a:p>
          <a:p>
            <a:r>
              <a:rPr lang="fi-FI" dirty="0"/>
              <a:t>n</a:t>
            </a:r>
            <a:r>
              <a:rPr lang="fi-FI" dirty="0" smtClean="0"/>
              <a:t>äköaistin </a:t>
            </a:r>
            <a:r>
              <a:rPr lang="fi-FI" dirty="0"/>
              <a:t>lisäksi konstanssin periaate toimii myös muissa </a:t>
            </a:r>
            <a:r>
              <a:rPr lang="fi-FI" dirty="0" smtClean="0"/>
              <a:t>aisteissa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53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Havaitsemisen häiriöitä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</a:t>
            </a:r>
            <a:r>
              <a:rPr lang="fi-FI" b="1" dirty="0" smtClean="0"/>
              <a:t>gnosia</a:t>
            </a:r>
            <a:r>
              <a:rPr lang="fi-FI" dirty="0" smtClean="0"/>
              <a:t> </a:t>
            </a:r>
            <a:r>
              <a:rPr lang="fi-FI" dirty="0"/>
              <a:t>= aivoperäinen havaitsemisen häiriö, joka ilmenee kyvyttömyytenä tunnistaa tai tulkita sensorista ärsykettä, kuten esineitä, ihmisiä, ääniä, muotoja tai </a:t>
            </a:r>
            <a:r>
              <a:rPr lang="fi-FI" dirty="0" smtClean="0"/>
              <a:t>hajuja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oi </a:t>
            </a:r>
            <a:r>
              <a:rPr lang="fi-FI" dirty="0"/>
              <a:t>aiheutua esimerkiksi aivovamman, kehityshäiriön tai aivojen rappeutumisen seurauksena </a:t>
            </a:r>
            <a:endParaRPr lang="fi-FI" dirty="0" smtClean="0"/>
          </a:p>
          <a:p>
            <a:r>
              <a:rPr lang="fi-FI" dirty="0"/>
              <a:t>kasvosokeus eli </a:t>
            </a:r>
            <a:r>
              <a:rPr lang="fi-FI" dirty="0" err="1"/>
              <a:t>prosopagnosia</a:t>
            </a:r>
            <a:r>
              <a:rPr lang="fi-FI" dirty="0"/>
              <a:t> = häiriö, jossa ihminen ei pysty tunnistamaan ja erottamaan kasvoja </a:t>
            </a:r>
            <a:r>
              <a:rPr lang="fi-FI" dirty="0" smtClean="0"/>
              <a:t>toisistaan</a:t>
            </a:r>
            <a:endParaRPr lang="fi-FI" dirty="0"/>
          </a:p>
          <a:p>
            <a:pPr lvl="1"/>
            <a:r>
              <a:rPr lang="fi-FI" dirty="0"/>
              <a:t>t</a:t>
            </a:r>
            <a:r>
              <a:rPr lang="fi-FI" dirty="0" smtClean="0"/>
              <a:t>yypillinen </a:t>
            </a:r>
            <a:r>
              <a:rPr lang="fi-FI" dirty="0"/>
              <a:t>syy vaurio ohimolohkon alaosassa</a:t>
            </a:r>
          </a:p>
        </p:txBody>
      </p:sp>
    </p:spTree>
    <p:extLst>
      <p:ext uri="{BB962C8B-B14F-4D97-AF65-F5344CB8AC3E}">
        <p14:creationId xmlns:p14="http://schemas.microsoft.com/office/powerpoint/2010/main" val="35199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Aistiminen ja havaitseminen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a</a:t>
            </a:r>
            <a:r>
              <a:rPr lang="fi-FI" b="1" dirty="0" smtClean="0"/>
              <a:t>isti</a:t>
            </a:r>
            <a:r>
              <a:rPr lang="fi-FI" dirty="0" smtClean="0"/>
              <a:t> </a:t>
            </a:r>
            <a:r>
              <a:rPr lang="fi-FI" dirty="0"/>
              <a:t>= eliön kyky tehdä </a:t>
            </a:r>
            <a:r>
              <a:rPr lang="fi-FI" dirty="0" smtClean="0"/>
              <a:t>havaintoja</a:t>
            </a:r>
          </a:p>
          <a:p>
            <a:r>
              <a:rPr lang="fi-FI" b="1" dirty="0"/>
              <a:t>a</a:t>
            </a:r>
            <a:r>
              <a:rPr lang="fi-FI" b="1" dirty="0" smtClean="0"/>
              <a:t>istiminen</a:t>
            </a:r>
            <a:r>
              <a:rPr lang="fi-FI" dirty="0" smtClean="0"/>
              <a:t> </a:t>
            </a:r>
            <a:r>
              <a:rPr lang="fi-FI" dirty="0"/>
              <a:t>= jonkin ärsykkeen vastaanottaminen aistinelimillä, kuten </a:t>
            </a:r>
            <a:r>
              <a:rPr lang="fi-FI" dirty="0" smtClean="0"/>
              <a:t>korvilla silmillä </a:t>
            </a:r>
            <a:r>
              <a:rPr lang="fi-FI" dirty="0"/>
              <a:t>tai </a:t>
            </a:r>
            <a:r>
              <a:rPr lang="fi-FI" dirty="0" smtClean="0"/>
              <a:t>iholla</a:t>
            </a:r>
          </a:p>
          <a:p>
            <a:r>
              <a:rPr lang="fi-FI" b="1" dirty="0"/>
              <a:t>h</a:t>
            </a:r>
            <a:r>
              <a:rPr lang="fi-FI" b="1" dirty="0" smtClean="0"/>
              <a:t>avaitseminen</a:t>
            </a:r>
            <a:r>
              <a:rPr lang="fi-FI" dirty="0" smtClean="0"/>
              <a:t> </a:t>
            </a:r>
            <a:r>
              <a:rPr lang="fi-FI" dirty="0"/>
              <a:t>= merkityksen ja tulkintojen antaminen aistinelinten vastaanottamalle </a:t>
            </a:r>
            <a:r>
              <a:rPr lang="fi-FI" dirty="0" smtClean="0"/>
              <a:t>tiedolle</a:t>
            </a:r>
            <a:endParaRPr lang="fi-FI" dirty="0"/>
          </a:p>
          <a:p>
            <a:r>
              <a:rPr lang="fi-FI" b="1" dirty="0"/>
              <a:t>h</a:t>
            </a:r>
            <a:r>
              <a:rPr lang="fi-FI" b="1" dirty="0" smtClean="0"/>
              <a:t>avainto</a:t>
            </a:r>
            <a:r>
              <a:rPr lang="fi-FI" dirty="0" smtClean="0"/>
              <a:t> </a:t>
            </a:r>
            <a:r>
              <a:rPr lang="fi-FI" dirty="0"/>
              <a:t>= tulkinta, joka syntyy, kun aistien vastaanottamaa tietoa käsitellään </a:t>
            </a:r>
            <a:r>
              <a:rPr lang="fi-FI" dirty="0" smtClean="0"/>
              <a:t>aivoissa</a:t>
            </a:r>
          </a:p>
          <a:p>
            <a:r>
              <a:rPr lang="fi-FI" dirty="0"/>
              <a:t>h</a:t>
            </a:r>
            <a:r>
              <a:rPr lang="fi-FI" dirty="0" smtClean="0"/>
              <a:t>avaitsemme </a:t>
            </a:r>
            <a:r>
              <a:rPr lang="fi-FI" dirty="0"/>
              <a:t>asioita aistitiedon ja aiempien kokemusten </a:t>
            </a:r>
            <a:r>
              <a:rPr lang="fi-FI" dirty="0" smtClean="0"/>
              <a:t>perusteella</a:t>
            </a:r>
          </a:p>
          <a:p>
            <a:r>
              <a:rPr lang="fi-FI" dirty="0"/>
              <a:t>e</a:t>
            </a:r>
            <a:r>
              <a:rPr lang="fi-FI" dirty="0" smtClean="0"/>
              <a:t>rottelu aistimiseen ja havaitsemiseen auttaa ymmärtämään, miksi ihmiset havaitsevat asioita eri tavalla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istitiedon </a:t>
            </a:r>
            <a:r>
              <a:rPr lang="fi-FI" dirty="0"/>
              <a:t>lisäksi havaitsemiseen vaikuttavat esimerkiksi skeemat, muistot ja autonomisen hermoston reaktiot</a:t>
            </a:r>
          </a:p>
        </p:txBody>
      </p:sp>
    </p:spTree>
    <p:extLst>
      <p:ext uri="{BB962C8B-B14F-4D97-AF65-F5344CB8AC3E}">
        <p14:creationId xmlns:p14="http://schemas.microsoft.com/office/powerpoint/2010/main" val="19127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16095" r="19404" b="18191"/>
          <a:stretch/>
        </p:blipFill>
        <p:spPr>
          <a:xfrm>
            <a:off x="1466850" y="571499"/>
            <a:ext cx="8787104" cy="54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Aistimisen ja havaitsemisen hermostollinen perusta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</a:t>
            </a:r>
            <a:r>
              <a:rPr lang="fi-FI" b="1" dirty="0" smtClean="0"/>
              <a:t>istinelin</a:t>
            </a:r>
            <a:r>
              <a:rPr lang="fi-FI" dirty="0" smtClean="0"/>
              <a:t> </a:t>
            </a:r>
            <a:r>
              <a:rPr lang="fi-FI" dirty="0"/>
              <a:t>= sellainen ihmisen kehon osa, joka vastaanottaa </a:t>
            </a:r>
            <a:r>
              <a:rPr lang="fi-FI" dirty="0" smtClean="0"/>
              <a:t>aistitietoa</a:t>
            </a:r>
          </a:p>
          <a:p>
            <a:r>
              <a:rPr lang="fi-FI" b="1" dirty="0"/>
              <a:t>a</a:t>
            </a:r>
            <a:r>
              <a:rPr lang="fi-FI" b="1" dirty="0" smtClean="0"/>
              <a:t>istinreseptori</a:t>
            </a:r>
            <a:r>
              <a:rPr lang="fi-FI" dirty="0" smtClean="0"/>
              <a:t> </a:t>
            </a:r>
            <a:r>
              <a:rPr lang="fi-FI" dirty="0"/>
              <a:t>= solu, joka ottaa vastaan ärsykkeitä ja muuntaa ne </a:t>
            </a:r>
            <a:r>
              <a:rPr lang="fi-FI" dirty="0" smtClean="0"/>
              <a:t>hermoimpulsseiksi</a:t>
            </a:r>
          </a:p>
          <a:p>
            <a:r>
              <a:rPr lang="fi-FI" b="1" dirty="0"/>
              <a:t>s</a:t>
            </a:r>
            <a:r>
              <a:rPr lang="fi-FI" b="1" dirty="0" smtClean="0"/>
              <a:t>ensorinen </a:t>
            </a:r>
            <a:r>
              <a:rPr lang="fi-FI" b="1" dirty="0"/>
              <a:t>tieto </a:t>
            </a:r>
            <a:r>
              <a:rPr lang="fi-FI" dirty="0"/>
              <a:t>= aisteihin tai aistimuksiin liittyvä </a:t>
            </a:r>
            <a:r>
              <a:rPr lang="fi-FI" dirty="0" smtClean="0"/>
              <a:t>tieto</a:t>
            </a:r>
          </a:p>
          <a:p>
            <a:r>
              <a:rPr lang="fi-FI" dirty="0" smtClean="0"/>
              <a:t>aistinreseptorit muuttavat aistitiedon hermoimpulsseiksi, joiden avulla tieto kulkee hermoja pitkin aivoihin joko suoraan tai selkäytimen kautta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ivoissa aistitieto kulkee useimmiten aivorungon ja talamuksen kautta aivokuoren aistialueelle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Moniaistinen havaitseminen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istit eivät toimi toisistaan erillään</a:t>
            </a:r>
          </a:p>
          <a:p>
            <a:r>
              <a:rPr lang="fi-FI" b="1" dirty="0"/>
              <a:t>m</a:t>
            </a:r>
            <a:r>
              <a:rPr lang="fi-FI" b="1" dirty="0" smtClean="0"/>
              <a:t>oniaistinen</a:t>
            </a:r>
            <a:r>
              <a:rPr lang="fi-FI" dirty="0" smtClean="0"/>
              <a:t> </a:t>
            </a:r>
            <a:r>
              <a:rPr lang="fi-FI" b="1" dirty="0"/>
              <a:t>havaitseminen</a:t>
            </a:r>
            <a:r>
              <a:rPr lang="fi-FI" dirty="0"/>
              <a:t> = havaitsemisessa hyödynnetään jatkuvasti useita aisteja </a:t>
            </a:r>
            <a:endParaRPr lang="fi-FI" dirty="0" smtClean="0"/>
          </a:p>
          <a:p>
            <a:r>
              <a:rPr lang="fi-FI" dirty="0"/>
              <a:t>e</a:t>
            </a:r>
            <a:r>
              <a:rPr lang="fi-FI" dirty="0" smtClean="0"/>
              <a:t>rilaisten </a:t>
            </a:r>
            <a:r>
              <a:rPr lang="fi-FI" dirty="0"/>
              <a:t>aistitietojen yhdistämisestä on paljon </a:t>
            </a:r>
            <a:r>
              <a:rPr lang="fi-FI" dirty="0" smtClean="0"/>
              <a:t>hyötyä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oniaistisen </a:t>
            </a:r>
            <a:r>
              <a:rPr lang="fi-FI" dirty="0"/>
              <a:t>havaitsemisen tuottama kokonaishavainto on monipuolisempi, tarkempi ja nopeampi kuin yhden aistin avulla luotu havainto </a:t>
            </a:r>
          </a:p>
        </p:txBody>
      </p:sp>
    </p:spTree>
    <p:extLst>
      <p:ext uri="{BB962C8B-B14F-4D97-AF65-F5344CB8AC3E}">
        <p14:creationId xmlns:p14="http://schemas.microsoft.com/office/powerpoint/2010/main" val="19081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 ja kiteytä…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1) Miten konteksti vaikuttaa havaitsemiseen? (s.70- 71)</a:t>
            </a:r>
          </a:p>
          <a:p>
            <a:pPr marL="0" indent="0">
              <a:buNone/>
            </a:pPr>
            <a:r>
              <a:rPr lang="fi-FI" dirty="0" smtClean="0"/>
              <a:t>2) Mitä tarkoitetaan muutossokeudella ja havaintoharhoilla? (s.71)</a:t>
            </a:r>
          </a:p>
          <a:p>
            <a:pPr marL="0" indent="0">
              <a:buNone/>
            </a:pPr>
            <a:r>
              <a:rPr lang="fi-FI" dirty="0" smtClean="0"/>
              <a:t>3) Mitä tarkoitetaan havaintokonstanssilla? (s.72)</a:t>
            </a:r>
          </a:p>
          <a:p>
            <a:pPr marL="0" indent="0">
              <a:buNone/>
            </a:pPr>
            <a:r>
              <a:rPr lang="fi-FI" dirty="0" smtClean="0"/>
              <a:t>4) Anna esimerkkejä erilaisista havaitsemisen häiriöistä? </a:t>
            </a:r>
            <a:r>
              <a:rPr lang="fi-FI" dirty="0"/>
              <a:t>(</a:t>
            </a:r>
            <a:r>
              <a:rPr lang="fi-FI" dirty="0" smtClean="0"/>
              <a:t>s.72)</a:t>
            </a:r>
          </a:p>
          <a:p>
            <a:pPr marL="0" indent="0">
              <a:buNone/>
            </a:pPr>
            <a:r>
              <a:rPr lang="fi-FI" dirty="0" smtClean="0"/>
              <a:t>5) Millaiset asiat vaikuttavat havaintojen jäsentymisessä? – Kuvio/tausta ja syvyysnäkeminen? (s.65)</a:t>
            </a:r>
          </a:p>
          <a:p>
            <a:pPr marL="0" indent="0">
              <a:buNone/>
            </a:pPr>
            <a:r>
              <a:rPr lang="fi-FI" dirty="0" smtClean="0"/>
              <a:t>6)Millä tavoin ihminen havaitsee kasvoja? (s.67)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Kontekstin vaikutus havaintoihin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</a:t>
            </a:r>
            <a:r>
              <a:rPr lang="fi-FI" dirty="0" smtClean="0"/>
              <a:t>onteksti </a:t>
            </a:r>
            <a:r>
              <a:rPr lang="fi-FI" dirty="0"/>
              <a:t>= ympäristö ja olosuhteet, joissa havaitsemisen kohde </a:t>
            </a:r>
            <a:r>
              <a:rPr lang="fi-FI" dirty="0" smtClean="0"/>
              <a:t>on</a:t>
            </a:r>
          </a:p>
          <a:p>
            <a:r>
              <a:rPr lang="fi-FI" dirty="0"/>
              <a:t>s</a:t>
            </a:r>
            <a:r>
              <a:rPr lang="fi-FI" dirty="0" smtClean="0"/>
              <a:t>keemojen merkitys havaitsemiselle korostuu konteksteissa, jossa havainnon kohde on moniselitteinen tai kohteen havaitseminen on vaikeaa.</a:t>
            </a:r>
          </a:p>
          <a:p>
            <a:r>
              <a:rPr lang="fi-FI" dirty="0"/>
              <a:t>k</a:t>
            </a:r>
            <a:r>
              <a:rPr lang="fi-FI" dirty="0" smtClean="0"/>
              <a:t>ontekstissa </a:t>
            </a:r>
            <a:r>
              <a:rPr lang="fi-FI" dirty="0"/>
              <a:t>ei ole kyse ainoastaan ulkoisista ympäristötekijöistä, kuten paikasta tai </a:t>
            </a:r>
            <a:r>
              <a:rPr lang="fi-FI" dirty="0" smtClean="0"/>
              <a:t>kulttuurista</a:t>
            </a:r>
            <a:r>
              <a:rPr lang="fi-FI" dirty="0"/>
              <a:t>, vaan myös esim. oma olo- ja tunnetila vaikuttavat </a:t>
            </a:r>
            <a:r>
              <a:rPr lang="fi-FI" dirty="0" smtClean="0"/>
              <a:t>havaintoihin</a:t>
            </a:r>
            <a:endParaRPr lang="fi-FI" dirty="0"/>
          </a:p>
          <a:p>
            <a:pPr lvl="1"/>
            <a:r>
              <a:rPr lang="fi-FI" dirty="0"/>
              <a:t>e</a:t>
            </a:r>
            <a:r>
              <a:rPr lang="fi-FI" dirty="0" smtClean="0"/>
              <a:t>sim</a:t>
            </a:r>
            <a:r>
              <a:rPr lang="fi-FI" dirty="0"/>
              <a:t>. väsymyksen, terveydentilan ja kunnon on havaittu vaikuttavan arvioon </a:t>
            </a:r>
            <a:r>
              <a:rPr lang="fi-FI" dirty="0" smtClean="0"/>
              <a:t>ympäristöstä</a:t>
            </a:r>
            <a:endParaRPr lang="fi-FI" dirty="0"/>
          </a:p>
          <a:p>
            <a:pPr lvl="1"/>
            <a:r>
              <a:rPr lang="fi-FI" dirty="0"/>
              <a:t>m</a:t>
            </a:r>
            <a:r>
              <a:rPr lang="fi-FI" dirty="0" smtClean="0"/>
              <a:t>yös </a:t>
            </a:r>
            <a:r>
              <a:rPr lang="fi-FI" dirty="0"/>
              <a:t>tunteet ja mieliala vaikuttavat havaitsemiseen 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</a:t>
            </a:r>
            <a:r>
              <a:rPr lang="fi-FI" dirty="0"/>
              <a:t>. surullisuus saa koehenkilöt arvioimaan olosuhteet ja ympäristön kielteisempinä kuin iloisuus</a:t>
            </a:r>
          </a:p>
        </p:txBody>
      </p:sp>
    </p:spTree>
    <p:extLst>
      <p:ext uri="{BB962C8B-B14F-4D97-AF65-F5344CB8AC3E}">
        <p14:creationId xmlns:p14="http://schemas.microsoft.com/office/powerpoint/2010/main" val="3152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209550"/>
            <a:ext cx="10058400" cy="63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Havaitsemisen ilmiöitä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</a:t>
            </a:r>
            <a:r>
              <a:rPr lang="fi-FI" b="1" dirty="0" smtClean="0"/>
              <a:t>uutossokeus</a:t>
            </a:r>
            <a:r>
              <a:rPr lang="fi-FI" dirty="0" smtClean="0"/>
              <a:t> </a:t>
            </a:r>
            <a:r>
              <a:rPr lang="fi-FI" dirty="0"/>
              <a:t>= näköhavaintoon liittyvä yleinen ilmiö, jossa ihminen ei huomaa suuria ja ilmeisiäkään muutoksia </a:t>
            </a:r>
            <a:r>
              <a:rPr lang="fi-FI" dirty="0" smtClean="0"/>
              <a:t>ympäristössään.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uutossokeus tapahtuu usein silloin, jos muutos ajoittuu samaan aikaan häiriötekijän, kuten silmänräpäyksen tai muun häiriötekijän kanssa</a:t>
            </a:r>
            <a:endParaRPr lang="fi-FI" dirty="0"/>
          </a:p>
          <a:p>
            <a:pPr lvl="1"/>
            <a:r>
              <a:rPr lang="fi-FI" dirty="0"/>
              <a:t>m</a:t>
            </a:r>
            <a:r>
              <a:rPr lang="fi-FI" dirty="0" smtClean="0"/>
              <a:t>uutokset </a:t>
            </a:r>
            <a:r>
              <a:rPr lang="fi-FI" dirty="0"/>
              <a:t>aistitiedossa jäävät huomaamatta, jos ihminen ei keskity tarkkaavaisesti </a:t>
            </a:r>
            <a:r>
              <a:rPr lang="fi-FI" dirty="0" smtClean="0"/>
              <a:t>kohteeseen</a:t>
            </a:r>
          </a:p>
          <a:p>
            <a:r>
              <a:rPr lang="fi-FI" b="1" dirty="0"/>
              <a:t>h</a:t>
            </a:r>
            <a:r>
              <a:rPr lang="fi-FI" b="1" dirty="0" smtClean="0"/>
              <a:t>avaintoharha</a:t>
            </a:r>
            <a:r>
              <a:rPr lang="fi-FI" dirty="0" smtClean="0"/>
              <a:t> </a:t>
            </a:r>
            <a:r>
              <a:rPr lang="fi-FI" dirty="0"/>
              <a:t>eli havaintoilluusio = todellisuuden ja havainnon välinen eroavuus </a:t>
            </a:r>
            <a:endParaRPr lang="fi-FI" dirty="0" smtClean="0"/>
          </a:p>
          <a:p>
            <a:pPr lvl="1"/>
            <a:r>
              <a:rPr lang="fi-FI" dirty="0"/>
              <a:t>h</a:t>
            </a:r>
            <a:r>
              <a:rPr lang="fi-FI" dirty="0" smtClean="0"/>
              <a:t>avainnot voivat johtaa harhaan, mutta ovat suurimmilta osin toiminnan ja selviytymisen kannalta riittävän tarkkoja.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6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398</Words>
  <Application>Microsoft Office PowerPoint</Application>
  <PresentationFormat>Laajakuva</PresentationFormat>
  <Paragraphs>56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6. Havaitseminen</vt:lpstr>
      <vt:lpstr>Aistiminen ja havaitseminen </vt:lpstr>
      <vt:lpstr>PowerPoint-esitys</vt:lpstr>
      <vt:lpstr>Aistimisen ja havaitsemisen hermostollinen perusta </vt:lpstr>
      <vt:lpstr>Moniaistinen havaitseminen</vt:lpstr>
      <vt:lpstr>Tutki ja kiteytä…</vt:lpstr>
      <vt:lpstr>Kontekstin vaikutus havaintoihin</vt:lpstr>
      <vt:lpstr>PowerPoint-esitys</vt:lpstr>
      <vt:lpstr>Havaitsemisen ilmiöitä </vt:lpstr>
      <vt:lpstr>Havainnon pysyvyys</vt:lpstr>
      <vt:lpstr>Havaitsemisen häiriöitä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Havaitseminen</dc:title>
  <dc:creator>Åhs, Vesa A A</dc:creator>
  <cp:lastModifiedBy>Ikonen Marko</cp:lastModifiedBy>
  <cp:revision>8</cp:revision>
  <dcterms:created xsi:type="dcterms:W3CDTF">2017-08-31T07:19:38Z</dcterms:created>
  <dcterms:modified xsi:type="dcterms:W3CDTF">2018-08-27T07:47:30Z</dcterms:modified>
</cp:coreProperties>
</file>