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57" r:id="rId5"/>
    <p:sldId id="262" r:id="rId6"/>
    <p:sldId id="263" r:id="rId7"/>
    <p:sldId id="264" r:id="rId8"/>
    <p:sldId id="259" r:id="rId9"/>
    <p:sldId id="258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8" autoAdjust="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11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4959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359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13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079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8374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753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94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81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193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734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909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DFACE-C86E-2B4E-B235-F61D93EF702F}" type="datetimeFigureOut">
              <a:rPr lang="fi-FI" smtClean="0"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9C201-D490-7346-916B-06B016C399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534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A</a:t>
            </a:r>
            <a:r>
              <a:rPr lang="fi-FI" b="1" dirty="0" smtClean="0"/>
              <a:t>ivotutkimusmenetelmiä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2. Tiedonkäsittelyn tutkimus</a:t>
            </a:r>
          </a:p>
          <a:p>
            <a:r>
              <a:rPr lang="fi-FI" dirty="0" smtClean="0"/>
              <a:t>s. 16-27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5993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000" b="1" dirty="0" smtClean="0"/>
              <a:t>TMS (</a:t>
            </a:r>
            <a:r>
              <a:rPr lang="fi-FI" sz="4000" b="1" dirty="0" err="1" smtClean="0"/>
              <a:t>transkraniaalinen</a:t>
            </a:r>
            <a:r>
              <a:rPr lang="fi-FI" sz="4000" b="1" dirty="0" smtClean="0"/>
              <a:t> magneettistimulaatio)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500" dirty="0"/>
              <a:t>a</a:t>
            </a:r>
            <a:r>
              <a:rPr lang="fi-FI" sz="2500" dirty="0" smtClean="0"/>
              <a:t>ivojen stimulointimenetelmä</a:t>
            </a:r>
            <a:endParaRPr lang="fi-FI" sz="2500" dirty="0"/>
          </a:p>
          <a:p>
            <a:r>
              <a:rPr lang="fi-FI" sz="2500" dirty="0" smtClean="0"/>
              <a:t>tutkimusmenetelmä</a:t>
            </a:r>
            <a:r>
              <a:rPr lang="fi-FI" sz="2500" dirty="0"/>
              <a:t>, jossa voimakkaalla magneettisella pulssilla häiritään, muunnetaan tai kiihdytetään jonkin rajatun aivoalueen toimintaa </a:t>
            </a:r>
            <a:r>
              <a:rPr lang="fi-FI" sz="2500" dirty="0" smtClean="0"/>
              <a:t>hetkellisesti</a:t>
            </a:r>
            <a:endParaRPr lang="fi-FI" sz="2500" dirty="0"/>
          </a:p>
          <a:p>
            <a:pPr lvl="1"/>
            <a:r>
              <a:rPr lang="fi-FI" sz="2100" dirty="0"/>
              <a:t>e</a:t>
            </a:r>
            <a:r>
              <a:rPr lang="fi-FI" sz="2100" dirty="0" smtClean="0"/>
              <a:t>sim. liikeaivokuorta stimuloimalla voidaan saada liikkeitä raajoissa</a:t>
            </a:r>
          </a:p>
          <a:p>
            <a:r>
              <a:rPr lang="fi-FI" sz="2500" dirty="0"/>
              <a:t>k</a:t>
            </a:r>
            <a:r>
              <a:rPr lang="fi-FI" sz="2500" dirty="0" smtClean="0"/>
              <a:t>äytetään tutkimuksen lisäksi myös hoitomenetelmänä esim. masennuksen hoidossa</a:t>
            </a:r>
            <a:r>
              <a:rPr lang="fi-FI" sz="25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5504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Aivotutkimusmenetelmät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500" dirty="0" smtClean="0"/>
              <a:t>= tiedonkeruumenetelmiä, joiden avulla tutkitaan aivojen rakennetta ja </a:t>
            </a:r>
            <a:r>
              <a:rPr lang="fi-FI" sz="2500" dirty="0" smtClean="0"/>
              <a:t>toimintaa </a:t>
            </a:r>
            <a:endParaRPr lang="fi-FI" sz="2500" dirty="0" smtClean="0"/>
          </a:p>
          <a:p>
            <a:endParaRPr lang="fi-FI" sz="2500" dirty="0" smtClean="0"/>
          </a:p>
          <a:p>
            <a:r>
              <a:rPr lang="fi-FI" sz="2500" dirty="0"/>
              <a:t>r</a:t>
            </a:r>
            <a:r>
              <a:rPr lang="fi-FI" sz="2500" dirty="0" smtClean="0"/>
              <a:t>akenteelliset </a:t>
            </a:r>
            <a:r>
              <a:rPr lang="fi-FI" sz="2500" dirty="0" smtClean="0"/>
              <a:t>aivotutkimusmenetelmät (</a:t>
            </a:r>
            <a:r>
              <a:rPr lang="fi-FI" sz="2500" b="1" dirty="0" smtClean="0"/>
              <a:t>MRI</a:t>
            </a:r>
            <a:r>
              <a:rPr lang="fi-FI" sz="2500" dirty="0" smtClean="0"/>
              <a:t>)</a:t>
            </a:r>
            <a:endParaRPr lang="fi-FI" sz="2500" dirty="0" smtClean="0"/>
          </a:p>
          <a:p>
            <a:r>
              <a:rPr lang="fi-FI" sz="2500" dirty="0"/>
              <a:t>t</a:t>
            </a:r>
            <a:r>
              <a:rPr lang="fi-FI" sz="2500" dirty="0" smtClean="0"/>
              <a:t>oiminnalliset </a:t>
            </a:r>
            <a:r>
              <a:rPr lang="fi-FI" sz="2500" dirty="0" smtClean="0"/>
              <a:t>aivotutkimusmenetelmät (</a:t>
            </a:r>
            <a:r>
              <a:rPr lang="fi-FI" sz="2500" b="1" dirty="0" smtClean="0"/>
              <a:t>EEG</a:t>
            </a:r>
            <a:r>
              <a:rPr lang="fi-FI" sz="2500" dirty="0" smtClean="0"/>
              <a:t>, </a:t>
            </a:r>
            <a:r>
              <a:rPr lang="fi-FI" sz="2500" b="1" dirty="0" smtClean="0"/>
              <a:t>MEG</a:t>
            </a:r>
            <a:r>
              <a:rPr lang="fi-FI" sz="2500" dirty="0" smtClean="0"/>
              <a:t>, </a:t>
            </a:r>
            <a:r>
              <a:rPr lang="fi-FI" sz="2500" b="1" dirty="0" err="1" smtClean="0"/>
              <a:t>fMRI</a:t>
            </a:r>
            <a:r>
              <a:rPr lang="fi-FI" sz="2500" dirty="0" smtClean="0"/>
              <a:t>)</a:t>
            </a:r>
            <a:endParaRPr lang="fi-FI" sz="2500" dirty="0" smtClean="0"/>
          </a:p>
          <a:p>
            <a:r>
              <a:rPr lang="fi-FI" sz="2500" dirty="0"/>
              <a:t>m</a:t>
            </a:r>
            <a:r>
              <a:rPr lang="fi-FI" sz="2500" dirty="0" smtClean="0"/>
              <a:t>uita </a:t>
            </a:r>
            <a:r>
              <a:rPr lang="fi-FI" sz="2500" dirty="0" smtClean="0"/>
              <a:t>aivotutkimusmenetelmiä (</a:t>
            </a:r>
            <a:r>
              <a:rPr lang="fi-FI" sz="2500" b="1" dirty="0" smtClean="0"/>
              <a:t>TMS</a:t>
            </a:r>
            <a:r>
              <a:rPr lang="fi-FI" sz="2500" dirty="0" smtClean="0"/>
              <a:t>)</a:t>
            </a:r>
          </a:p>
          <a:p>
            <a:r>
              <a:rPr lang="fi-FI" sz="2500" dirty="0" smtClean="0"/>
              <a:t>TEE EDELLISISTÄ lista vihkoon, jossa tulevat esille:</a:t>
            </a:r>
          </a:p>
          <a:p>
            <a:pPr marL="0" indent="0">
              <a:buNone/>
            </a:pPr>
            <a:r>
              <a:rPr lang="fi-FI" sz="2500" dirty="0" smtClean="0"/>
              <a:t>a) Miten tutkitaan?</a:t>
            </a:r>
          </a:p>
          <a:p>
            <a:pPr marL="0" indent="0">
              <a:buNone/>
            </a:pPr>
            <a:r>
              <a:rPr lang="fi-FI" sz="2500" dirty="0" smtClean="0"/>
              <a:t>b) Edut? </a:t>
            </a:r>
          </a:p>
          <a:p>
            <a:pPr marL="0" indent="0">
              <a:buNone/>
            </a:pPr>
            <a:r>
              <a:rPr lang="fi-FI" sz="2500" smtClean="0"/>
              <a:t>c) Haitat</a:t>
            </a:r>
            <a:r>
              <a:rPr lang="fi-FI" sz="2500" dirty="0" smtClean="0"/>
              <a:t>?</a:t>
            </a:r>
            <a:endParaRPr lang="fi-FI" sz="2500" dirty="0" smtClean="0"/>
          </a:p>
        </p:txBody>
      </p:sp>
    </p:spTree>
    <p:extLst>
      <p:ext uri="{BB962C8B-B14F-4D97-AF65-F5344CB8AC3E}">
        <p14:creationId xmlns:p14="http://schemas.microsoft.com/office/powerpoint/2010/main" val="3731851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MRI</a:t>
            </a:r>
            <a:r>
              <a:rPr lang="fi-FI" sz="4000" dirty="0" smtClean="0"/>
              <a:t> </a:t>
            </a:r>
            <a:r>
              <a:rPr lang="fi-FI" sz="4000" b="1" dirty="0" smtClean="0"/>
              <a:t>(magneettikuvantaminen)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500" dirty="0"/>
              <a:t>r</a:t>
            </a:r>
            <a:r>
              <a:rPr lang="fi-FI" sz="2500" dirty="0" smtClean="0"/>
              <a:t>akenteellinen magneettikuvaus </a:t>
            </a:r>
          </a:p>
          <a:p>
            <a:r>
              <a:rPr lang="fi-FI" sz="2500" dirty="0" smtClean="0"/>
              <a:t>hyödynnetään ihmisen elimistön magneettisia ominaisuuksia</a:t>
            </a:r>
          </a:p>
          <a:p>
            <a:pPr lvl="1"/>
            <a:r>
              <a:rPr lang="fi-FI" sz="2200" dirty="0"/>
              <a:t>s</a:t>
            </a:r>
            <a:r>
              <a:rPr lang="fi-FI" sz="2200" dirty="0" smtClean="0"/>
              <a:t>aadaan tuotettua kolmiulotteinen kuva, josta aivojen eri kudokset voidaan erottaa erittäin tarkasti</a:t>
            </a:r>
          </a:p>
          <a:p>
            <a:r>
              <a:rPr lang="fi-FI" sz="2500" dirty="0" smtClean="0"/>
              <a:t>tämänhetkisistä menetelmistä paras aivojen rakenteen tarkkaan kuvantamiseen</a:t>
            </a:r>
            <a:br>
              <a:rPr lang="fi-FI" sz="2500" dirty="0" smtClean="0"/>
            </a:br>
            <a:endParaRPr lang="fi-FI" sz="2500" dirty="0" smtClean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95437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TT </a:t>
            </a:r>
            <a:r>
              <a:rPr lang="fi-FI" sz="4000" dirty="0"/>
              <a:t>(</a:t>
            </a:r>
            <a:r>
              <a:rPr lang="fi-FI" sz="4000" b="1" dirty="0" smtClean="0"/>
              <a:t>tietokonetomografia) 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700" dirty="0" smtClean="0"/>
              <a:t>aivojen </a:t>
            </a:r>
            <a:r>
              <a:rPr lang="fi-FI" sz="2700" dirty="0"/>
              <a:t>rakenteen kuvantamismenetelmä, jossa hyödynnetään </a:t>
            </a:r>
            <a:r>
              <a:rPr lang="fi-FI" sz="2700" dirty="0" smtClean="0"/>
              <a:t>röntgensäteilyä</a:t>
            </a:r>
          </a:p>
          <a:p>
            <a:r>
              <a:rPr lang="fi-FI" sz="2700" dirty="0" smtClean="0"/>
              <a:t>laajasti </a:t>
            </a:r>
            <a:r>
              <a:rPr lang="fi-FI" sz="2700" dirty="0"/>
              <a:t>kliinisessä </a:t>
            </a:r>
            <a:r>
              <a:rPr lang="fi-FI" sz="2700" dirty="0" smtClean="0"/>
              <a:t>käytössä: </a:t>
            </a:r>
          </a:p>
          <a:p>
            <a:pPr lvl="1"/>
            <a:r>
              <a:rPr lang="fi-FI" sz="2400" dirty="0" smtClean="0"/>
              <a:t>voidaan </a:t>
            </a:r>
            <a:r>
              <a:rPr lang="fi-FI" sz="2400" dirty="0"/>
              <a:t>havaita </a:t>
            </a:r>
            <a:r>
              <a:rPr lang="fi-FI" sz="2400" dirty="0" smtClean="0"/>
              <a:t>esim. </a:t>
            </a:r>
            <a:r>
              <a:rPr lang="fi-FI" sz="2400" dirty="0"/>
              <a:t>verenkierron häiriöitä ja </a:t>
            </a:r>
            <a:r>
              <a:rPr lang="fi-FI" sz="2400" dirty="0" smtClean="0"/>
              <a:t>kasvaimia</a:t>
            </a:r>
          </a:p>
          <a:p>
            <a:pPr lvl="1"/>
            <a:r>
              <a:rPr lang="fi-FI" sz="2400" dirty="0" smtClean="0"/>
              <a:t>melko nopea ja edullinen menetelmä</a:t>
            </a:r>
          </a:p>
          <a:p>
            <a:r>
              <a:rPr lang="fi-FI" sz="2700" dirty="0"/>
              <a:t>p</a:t>
            </a:r>
            <a:r>
              <a:rPr lang="fi-FI" sz="2700" dirty="0" smtClean="0"/>
              <a:t>sykologian alan tutkimuskäytössä ei juuri käytetä seuraavien heikkouksien vuoksi:</a:t>
            </a:r>
          </a:p>
          <a:p>
            <a:pPr lvl="1"/>
            <a:r>
              <a:rPr lang="fi-FI" sz="2400" dirty="0" smtClean="0"/>
              <a:t>haitallinen röntgensäteily</a:t>
            </a:r>
          </a:p>
          <a:p>
            <a:pPr lvl="1"/>
            <a:r>
              <a:rPr lang="fi-FI" sz="2400" dirty="0" smtClean="0"/>
              <a:t>TT:n tuottamista kuvista ei pystytä kunnolla erottamaan valkoista ja harmaata ainetta toisistaan; hermoston toiminnan kannalta saadaan vain harvoin tietoa kysymyksiin, joihin psykologiassa halutaan vastauksia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874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EEG</a:t>
            </a:r>
            <a:r>
              <a:rPr lang="fi-FI" sz="4000" dirty="0" smtClean="0"/>
              <a:t> </a:t>
            </a:r>
            <a:r>
              <a:rPr lang="fi-FI" sz="4000" b="1" dirty="0" smtClean="0"/>
              <a:t>(elektroenkefalografia)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500" dirty="0"/>
              <a:t>t</a:t>
            </a:r>
            <a:r>
              <a:rPr lang="fi-FI" sz="2500" dirty="0" smtClean="0"/>
              <a:t>oiminnallinen aivotutkimusmenetelmä</a:t>
            </a:r>
          </a:p>
          <a:p>
            <a:r>
              <a:rPr lang="fi-FI" sz="2500" dirty="0" smtClean="0"/>
              <a:t>mitataan hermosolujen sähköistä toimintaa pään pinnalta </a:t>
            </a:r>
          </a:p>
          <a:p>
            <a:r>
              <a:rPr lang="fi-FI" sz="2500" dirty="0" smtClean="0"/>
              <a:t>aivosähkökäyrä = EEG:n tuottama tieto</a:t>
            </a:r>
          </a:p>
          <a:p>
            <a:r>
              <a:rPr lang="fi-FI" sz="2500" dirty="0" smtClean="0"/>
              <a:t>melko edullinen ja vaivaton mittausmenetelmä</a:t>
            </a:r>
          </a:p>
          <a:p>
            <a:r>
              <a:rPr lang="fi-FI" sz="2500" dirty="0" smtClean="0"/>
              <a:t>saadaan millisekuntien tarkkuudella tietoa aivojen hermosolujen aktivaatiosta</a:t>
            </a:r>
          </a:p>
          <a:p>
            <a:r>
              <a:rPr lang="fi-FI" sz="2500" dirty="0" smtClean="0"/>
              <a:t>ei mahdollista aivojen toiminnan tarkkaa paikantamista</a:t>
            </a:r>
          </a:p>
          <a:p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13634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MEG</a:t>
            </a:r>
            <a:r>
              <a:rPr lang="fi-FI" sz="4000" dirty="0" smtClean="0"/>
              <a:t> </a:t>
            </a:r>
            <a:r>
              <a:rPr lang="fi-FI" sz="4000" b="1" dirty="0" smtClean="0"/>
              <a:t>(</a:t>
            </a:r>
            <a:r>
              <a:rPr lang="fi-FI" sz="4000" b="1" dirty="0" err="1" smtClean="0"/>
              <a:t>magnetoenkefalografia</a:t>
            </a:r>
            <a:r>
              <a:rPr lang="fi-FI" sz="4000" b="1" dirty="0" smtClean="0"/>
              <a:t>)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500" dirty="0"/>
              <a:t>t</a:t>
            </a:r>
            <a:r>
              <a:rPr lang="fi-FI" sz="2500" dirty="0" smtClean="0"/>
              <a:t>oiminnallinen aivotutkimusmenetelmä</a:t>
            </a:r>
          </a:p>
          <a:p>
            <a:r>
              <a:rPr lang="fi-FI" sz="2500" dirty="0" smtClean="0"/>
              <a:t>kuvannetaan aivokuoren sähköisen hermosolutoiminnan synnyttämiä heikkoja magneettikenttiä</a:t>
            </a:r>
          </a:p>
          <a:p>
            <a:r>
              <a:rPr lang="fi-FI" sz="2500" dirty="0" smtClean="0"/>
              <a:t>MEG tarkastelee hermosolujen sähköistä toimintaa magneettikenttien kautta</a:t>
            </a:r>
          </a:p>
          <a:p>
            <a:r>
              <a:rPr lang="fi-FI" sz="2500" dirty="0"/>
              <a:t>e</a:t>
            </a:r>
            <a:r>
              <a:rPr lang="fi-FI" sz="2500" dirty="0" smtClean="0"/>
              <a:t>rittäin hyvä ajallinen tarkkuus, hyvä paikallinen tarkkuus</a:t>
            </a:r>
          </a:p>
          <a:p>
            <a:r>
              <a:rPr lang="fi-FI" sz="2500" dirty="0" smtClean="0"/>
              <a:t>paikallinen tarkkuus heikkenee, mitä syvemmälle aivoihin mennään</a:t>
            </a:r>
          </a:p>
          <a:p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141638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err="1" smtClean="0"/>
              <a:t>fMRI</a:t>
            </a:r>
            <a:r>
              <a:rPr lang="fi-FI" b="1" dirty="0" smtClean="0"/>
              <a:t> (toiminnallinen magneettikuvantaminen)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500" dirty="0" smtClean="0"/>
              <a:t>toiminnallinen aivotutkimusmenetelmä</a:t>
            </a:r>
          </a:p>
          <a:p>
            <a:r>
              <a:rPr lang="fi-FI" sz="2500" dirty="0" smtClean="0"/>
              <a:t>tarkastellaan aivojen toimintaa verenkierrossa tapahtuvien muutosten avulla</a:t>
            </a:r>
          </a:p>
          <a:p>
            <a:pPr lvl="1"/>
            <a:r>
              <a:rPr lang="fi-FI" sz="2100" dirty="0" smtClean="0"/>
              <a:t>perustuu veren happipitoisuuden ja sen muutosten mittaamiseen</a:t>
            </a:r>
          </a:p>
          <a:p>
            <a:pPr lvl="1"/>
            <a:r>
              <a:rPr lang="fi-FI" sz="2100" dirty="0" smtClean="0"/>
              <a:t>happipitoisuuden muutokset erityisen suuria niillä aivoalueilla, jotka ovat aktiivisina </a:t>
            </a:r>
          </a:p>
          <a:p>
            <a:r>
              <a:rPr lang="fi-FI" sz="2500" dirty="0"/>
              <a:t>e</a:t>
            </a:r>
            <a:r>
              <a:rPr lang="fi-FI" sz="2500" dirty="0" smtClean="0"/>
              <a:t>rittäin hyvä paikallinen erottelukyky</a:t>
            </a:r>
          </a:p>
          <a:p>
            <a:r>
              <a:rPr lang="fi-FI" sz="2500" dirty="0"/>
              <a:t>a</a:t>
            </a:r>
            <a:r>
              <a:rPr lang="fi-FI" sz="2500" dirty="0" smtClean="0"/>
              <a:t>jallinen tarkkuus heikko verrattuna </a:t>
            </a:r>
            <a:r>
              <a:rPr lang="fi-FI" sz="2500" dirty="0" err="1" smtClean="0"/>
              <a:t>EEG:aan</a:t>
            </a:r>
            <a:r>
              <a:rPr lang="fi-FI" sz="2500" dirty="0" smtClean="0"/>
              <a:t> ja </a:t>
            </a:r>
            <a:r>
              <a:rPr lang="fi-FI" sz="2500" dirty="0" err="1" smtClean="0"/>
              <a:t>MEG:aan</a:t>
            </a:r>
            <a:endParaRPr lang="fi-FI" sz="2500" dirty="0" smtClean="0"/>
          </a:p>
          <a:p>
            <a:pPr lvl="1"/>
            <a:r>
              <a:rPr lang="fi-FI" sz="2100" dirty="0"/>
              <a:t>v</a:t>
            </a:r>
            <a:r>
              <a:rPr lang="fi-FI" sz="2100" dirty="0" smtClean="0"/>
              <a:t>eren happipitoisuuden muutokset tapahtuvat vasta sekuntien kuluttua siitä, kun tietyn aivoalueen toiminta on kiihtynyt</a:t>
            </a:r>
          </a:p>
          <a:p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3586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PET </a:t>
            </a:r>
            <a:r>
              <a:rPr lang="fi-FI" sz="4000" dirty="0"/>
              <a:t>(</a:t>
            </a:r>
            <a:r>
              <a:rPr lang="fi-FI" sz="4000" b="1" dirty="0" smtClean="0"/>
              <a:t>positroniemissiotomografia) 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569737"/>
            <a:ext cx="8229600" cy="4525963"/>
          </a:xfrm>
        </p:spPr>
        <p:txBody>
          <a:bodyPr>
            <a:noAutofit/>
          </a:bodyPr>
          <a:lstStyle/>
          <a:p>
            <a:r>
              <a:rPr lang="fi-FI" sz="2500" dirty="0"/>
              <a:t>t</a:t>
            </a:r>
            <a:r>
              <a:rPr lang="fi-FI" sz="2500" dirty="0" smtClean="0"/>
              <a:t>oiminnallinen aivotutkimusmenetelmä</a:t>
            </a:r>
          </a:p>
          <a:p>
            <a:r>
              <a:rPr lang="fi-FI" sz="2500" dirty="0" smtClean="0"/>
              <a:t>kuvannetaan </a:t>
            </a:r>
            <a:r>
              <a:rPr lang="fi-FI" sz="2500" dirty="0"/>
              <a:t>aivojen sisäistä aineenvaihduntaa ja verenvirtausta radioaktiivisten merkkiaineiden </a:t>
            </a:r>
            <a:r>
              <a:rPr lang="fi-FI" sz="2500" dirty="0" smtClean="0"/>
              <a:t>avulla</a:t>
            </a:r>
          </a:p>
          <a:p>
            <a:pPr lvl="1"/>
            <a:r>
              <a:rPr lang="fi-FI" sz="2000" dirty="0" smtClean="0"/>
              <a:t>aivoista </a:t>
            </a:r>
            <a:r>
              <a:rPr lang="fi-FI" sz="2000" dirty="0"/>
              <a:t>voidaan paikantaa alueita, joilla verenkierto on </a:t>
            </a:r>
            <a:r>
              <a:rPr lang="fi-FI" sz="2000" dirty="0" smtClean="0"/>
              <a:t>vilkastunut; tapahtuu </a:t>
            </a:r>
            <a:r>
              <a:rPr lang="fi-FI" sz="2000" dirty="0"/>
              <a:t>runsaasti happea ja ravinteita vaativaa </a:t>
            </a:r>
            <a:r>
              <a:rPr lang="fi-FI" sz="2000" dirty="0" smtClean="0"/>
              <a:t>toimintaa</a:t>
            </a:r>
          </a:p>
          <a:p>
            <a:r>
              <a:rPr lang="fi-FI" sz="2500" dirty="0" smtClean="0"/>
              <a:t>paikalliselta </a:t>
            </a:r>
            <a:r>
              <a:rPr lang="fi-FI" sz="2500" dirty="0"/>
              <a:t>erottelutarkkuudeltaan </a:t>
            </a:r>
            <a:r>
              <a:rPr lang="fi-FI" sz="2500" dirty="0" smtClean="0"/>
              <a:t>varsin hyvä</a:t>
            </a:r>
          </a:p>
          <a:p>
            <a:r>
              <a:rPr lang="fi-FI" sz="2500" dirty="0" smtClean="0"/>
              <a:t>voidaan </a:t>
            </a:r>
            <a:r>
              <a:rPr lang="fi-FI" sz="2500" dirty="0"/>
              <a:t>mitata </a:t>
            </a:r>
            <a:r>
              <a:rPr lang="fi-FI" sz="2500" dirty="0" smtClean="0"/>
              <a:t>välittäjäainereseptorien </a:t>
            </a:r>
            <a:r>
              <a:rPr lang="fi-FI" sz="2500" dirty="0"/>
              <a:t>määrää sekä välittäjäaineiden </a:t>
            </a:r>
            <a:r>
              <a:rPr lang="fi-FI" sz="2500" dirty="0" smtClean="0"/>
              <a:t>pitoisuuksia</a:t>
            </a:r>
          </a:p>
          <a:p>
            <a:pPr lvl="1"/>
            <a:r>
              <a:rPr lang="fi-FI" sz="2100" dirty="0"/>
              <a:t>t</a:t>
            </a:r>
            <a:r>
              <a:rPr lang="fi-FI" sz="2100" dirty="0" smtClean="0"/>
              <a:t>ämä ei ole mahdollista muilla menetelmillä </a:t>
            </a:r>
            <a:r>
              <a:rPr lang="fi-FI" sz="2100" dirty="0"/>
              <a:t>tällä </a:t>
            </a:r>
            <a:r>
              <a:rPr lang="fi-FI" sz="2100" dirty="0" smtClean="0"/>
              <a:t>hetkellä</a:t>
            </a:r>
          </a:p>
          <a:p>
            <a:r>
              <a:rPr lang="fi-FI" sz="2500" dirty="0" smtClean="0"/>
              <a:t>ajallista tarkkuutta rajoittaa käytetyn radioaktiivisen leimaaja-aineen puoliintumisaika</a:t>
            </a:r>
          </a:p>
        </p:txBody>
      </p:sp>
    </p:spTree>
    <p:extLst>
      <p:ext uri="{BB962C8B-B14F-4D97-AF65-F5344CB8AC3E}">
        <p14:creationId xmlns:p14="http://schemas.microsoft.com/office/powerpoint/2010/main" val="187653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DTI </a:t>
            </a:r>
            <a:r>
              <a:rPr lang="fi-FI" sz="3600" dirty="0"/>
              <a:t>(</a:t>
            </a:r>
            <a:r>
              <a:rPr lang="fi-FI" sz="3600" b="1" dirty="0" smtClean="0"/>
              <a:t>diffuusiotensorikuvantaminen)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500" dirty="0"/>
              <a:t>perustuu toiminnalliseen </a:t>
            </a:r>
            <a:r>
              <a:rPr lang="fi-FI" sz="2500" dirty="0" smtClean="0"/>
              <a:t>magneettikuvantamiseen</a:t>
            </a:r>
          </a:p>
          <a:p>
            <a:r>
              <a:rPr lang="fi-FI" sz="2500" dirty="0" smtClean="0"/>
              <a:t>jäljitetään </a:t>
            </a:r>
            <a:r>
              <a:rPr lang="fi-FI" sz="2500" dirty="0"/>
              <a:t>hermosäikeitä </a:t>
            </a:r>
            <a:r>
              <a:rPr lang="fi-FI" sz="2500" dirty="0" smtClean="0"/>
              <a:t>ympäröivien </a:t>
            </a:r>
            <a:r>
              <a:rPr lang="fi-FI" sz="2500" dirty="0"/>
              <a:t>vesimolekyylien liikettä </a:t>
            </a:r>
            <a:r>
              <a:rPr lang="fi-FI" sz="2500" dirty="0" smtClean="0"/>
              <a:t>magneettisesti</a:t>
            </a:r>
          </a:p>
          <a:p>
            <a:r>
              <a:rPr lang="fi-FI" sz="2500" dirty="0" smtClean="0"/>
              <a:t>voidaan </a:t>
            </a:r>
            <a:r>
              <a:rPr lang="fi-FI" sz="2500" dirty="0"/>
              <a:t>havainnollistaa valkean aineen muodostamia ratoja eli eri aivoalueiden välisiä </a:t>
            </a:r>
            <a:r>
              <a:rPr lang="fi-FI" sz="2500" dirty="0" smtClean="0"/>
              <a:t>yhteyksiä</a:t>
            </a:r>
          </a:p>
          <a:p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339544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493</Words>
  <Application>Microsoft Office PowerPoint</Application>
  <PresentationFormat>Näytössä katseltava diaesitys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Aivotutkimusmenetelmiä </vt:lpstr>
      <vt:lpstr>Aivotutkimusmenetelmät</vt:lpstr>
      <vt:lpstr>MRI (magneettikuvantaminen)</vt:lpstr>
      <vt:lpstr>TT (tietokonetomografia) </vt:lpstr>
      <vt:lpstr>EEG (elektroenkefalografia)</vt:lpstr>
      <vt:lpstr>MEG (magnetoenkefalografia)</vt:lpstr>
      <vt:lpstr>fMRI (toiminnallinen magneettikuvantaminen)</vt:lpstr>
      <vt:lpstr>PET (positroniemissiotomografia) </vt:lpstr>
      <vt:lpstr>DTI (diffuusiotensorikuvantaminen)</vt:lpstr>
      <vt:lpstr>TMS (transkraniaalinen magneettistimulaatio)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Aivotutkimusmenetelmiä</dc:title>
  <dc:creator>Holm-Willberg</dc:creator>
  <cp:lastModifiedBy>Ikonen Marko</cp:lastModifiedBy>
  <cp:revision>9</cp:revision>
  <dcterms:created xsi:type="dcterms:W3CDTF">2017-09-27T20:36:06Z</dcterms:created>
  <dcterms:modified xsi:type="dcterms:W3CDTF">2018-08-13T08:01:26Z</dcterms:modified>
</cp:coreProperties>
</file>