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6"/>
  </p:notesMasterIdLst>
  <p:sldIdLst>
    <p:sldId id="256" r:id="rId2"/>
    <p:sldId id="274" r:id="rId3"/>
    <p:sldId id="257" r:id="rId4"/>
    <p:sldId id="272" r:id="rId5"/>
    <p:sldId id="259" r:id="rId6"/>
    <p:sldId id="266" r:id="rId7"/>
    <p:sldId id="260" r:id="rId8"/>
    <p:sldId id="268" r:id="rId9"/>
    <p:sldId id="261" r:id="rId10"/>
    <p:sldId id="264" r:id="rId11"/>
    <p:sldId id="271" r:id="rId12"/>
    <p:sldId id="265" r:id="rId13"/>
    <p:sldId id="269" r:id="rId14"/>
    <p:sldId id="273" r:id="rId1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a Degerman" initials="PD" lastIdx="3" clrIdx="0">
    <p:extLst/>
  </p:cmAuthor>
  <p:cmAuthor id="2" name="Paula Degerman" initials="PD [2]" lastIdx="0" clrIdx="1">
    <p:extLst/>
  </p:cmAuthor>
  <p:cmAuthor id="3" name="Paula Degerman" initials="PD [3]" lastIdx="0" clrIdx="2">
    <p:extLst/>
  </p:cmAuthor>
  <p:cmAuthor id="4" name="Paula Degerman" initials="PD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8640"/>
    <p:restoredTop sz="94674"/>
  </p:normalViewPr>
  <p:slideViewPr>
    <p:cSldViewPr snapToGrid="0" snapToObjects="1">
      <p:cViewPr varScale="1">
        <p:scale>
          <a:sx n="69" d="100"/>
          <a:sy n="69" d="100"/>
        </p:scale>
        <p:origin x="77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F589FA-5F87-2540-86BB-BA600D640F33}" type="doc">
      <dgm:prSet loTypeId="urn:microsoft.com/office/officeart/2008/layout/RadialCluster" loCatId="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fi-FI"/>
        </a:p>
      </dgm:t>
    </dgm:pt>
    <dgm:pt modelId="{95CD7801-FD36-CF4D-AEC7-23548917DFFB}">
      <dgm:prSet phldrT="[Teksti]"/>
      <dgm:spPr/>
      <dgm:t>
        <a:bodyPr/>
        <a:lstStyle/>
        <a:p>
          <a:r>
            <a:rPr lang="fi-FI" dirty="0"/>
            <a:t>Oppimisen psykologinen perusta</a:t>
          </a:r>
        </a:p>
      </dgm:t>
    </dgm:pt>
    <dgm:pt modelId="{B94DEE91-4D9D-5044-8B38-B0C6F755DB7D}" type="parTrans" cxnId="{775C098C-CE84-D542-9C48-B75E4D382969}">
      <dgm:prSet/>
      <dgm:spPr/>
      <dgm:t>
        <a:bodyPr/>
        <a:lstStyle/>
        <a:p>
          <a:endParaRPr lang="fi-FI"/>
        </a:p>
      </dgm:t>
    </dgm:pt>
    <dgm:pt modelId="{D61405CC-1659-1346-810B-65B14CE95EB9}" type="sibTrans" cxnId="{775C098C-CE84-D542-9C48-B75E4D382969}">
      <dgm:prSet/>
      <dgm:spPr/>
      <dgm:t>
        <a:bodyPr/>
        <a:lstStyle/>
        <a:p>
          <a:endParaRPr lang="fi-FI"/>
        </a:p>
      </dgm:t>
    </dgm:pt>
    <dgm:pt modelId="{E94AE977-645D-7C4C-8889-941911B53847}">
      <dgm:prSet phldrT="[Teksti]" custT="1"/>
      <dgm:spPr/>
      <dgm:t>
        <a:bodyPr/>
        <a:lstStyle/>
        <a:p>
          <a:r>
            <a:rPr lang="fi-FI" sz="2000" b="1" u="sng" dirty="0"/>
            <a:t>Biologinen perusta</a:t>
          </a:r>
        </a:p>
      </dgm:t>
    </dgm:pt>
    <dgm:pt modelId="{1E007DA9-3BD5-9C43-8E67-C02FB416D96A}" type="parTrans" cxnId="{7C6026FA-58F0-7743-B76B-2465448BA669}">
      <dgm:prSet/>
      <dgm:spPr>
        <a:ln w="28575"/>
      </dgm:spPr>
      <dgm:t>
        <a:bodyPr/>
        <a:lstStyle/>
        <a:p>
          <a:endParaRPr lang="fi-FI"/>
        </a:p>
      </dgm:t>
    </dgm:pt>
    <dgm:pt modelId="{3852A6E1-02B3-D74A-85DB-CD4965BA9557}" type="sibTrans" cxnId="{7C6026FA-58F0-7743-B76B-2465448BA669}">
      <dgm:prSet/>
      <dgm:spPr/>
      <dgm:t>
        <a:bodyPr/>
        <a:lstStyle/>
        <a:p>
          <a:endParaRPr lang="fi-FI"/>
        </a:p>
      </dgm:t>
    </dgm:pt>
    <dgm:pt modelId="{990203B2-5353-0B4B-B0D8-7D85F54C9B49}">
      <dgm:prSet phldrT="[Teksti]" custT="1"/>
      <dgm:spPr/>
      <dgm:t>
        <a:bodyPr/>
        <a:lstStyle/>
        <a:p>
          <a:r>
            <a:rPr lang="fi-FI" sz="2000" b="1" u="sng" dirty="0"/>
            <a:t>Sosiokulttuurinen</a:t>
          </a:r>
          <a:r>
            <a:rPr lang="fi-FI" sz="2000" dirty="0"/>
            <a:t> perusta</a:t>
          </a:r>
        </a:p>
      </dgm:t>
    </dgm:pt>
    <dgm:pt modelId="{48329974-625A-C44E-A484-32D016B6A0B3}" type="parTrans" cxnId="{E2242F66-60FF-264C-AA80-3666463420F0}">
      <dgm:prSet/>
      <dgm:spPr>
        <a:ln w="38100">
          <a:solidFill>
            <a:srgbClr val="FF0000"/>
          </a:solidFill>
        </a:ln>
      </dgm:spPr>
      <dgm:t>
        <a:bodyPr/>
        <a:lstStyle/>
        <a:p>
          <a:endParaRPr lang="fi-FI"/>
        </a:p>
      </dgm:t>
    </dgm:pt>
    <dgm:pt modelId="{1193FC39-E26C-AA43-AA87-3D794F7F9EB7}" type="sibTrans" cxnId="{E2242F66-60FF-264C-AA80-3666463420F0}">
      <dgm:prSet/>
      <dgm:spPr/>
      <dgm:t>
        <a:bodyPr/>
        <a:lstStyle/>
        <a:p>
          <a:endParaRPr lang="fi-FI"/>
        </a:p>
      </dgm:t>
    </dgm:pt>
    <dgm:pt modelId="{CCAF475E-98EF-D04B-BD25-EB47DAFC4B7F}">
      <dgm:prSet phldrT="[Teksti]" custT="1"/>
      <dgm:spPr/>
      <dgm:t>
        <a:bodyPr/>
        <a:lstStyle/>
        <a:p>
          <a:r>
            <a:rPr lang="fi-FI" sz="2000" b="1" u="sng" dirty="0" smtClean="0"/>
            <a:t>Psyykkinen </a:t>
          </a:r>
          <a:r>
            <a:rPr lang="fi-FI" sz="2000" dirty="0" smtClean="0"/>
            <a:t>Kognitiivinen </a:t>
          </a:r>
          <a:r>
            <a:rPr lang="fi-FI" sz="2000" dirty="0"/>
            <a:t>perusta</a:t>
          </a:r>
        </a:p>
      </dgm:t>
    </dgm:pt>
    <dgm:pt modelId="{3DCFBE67-0D41-D747-B21D-E3BB4478BCD7}" type="parTrans" cxnId="{B4EAA234-B97D-3844-8DF6-04565C85290D}">
      <dgm:prSet/>
      <dgm:spPr>
        <a:ln w="38100">
          <a:solidFill>
            <a:schemeClr val="accent1"/>
          </a:solidFill>
        </a:ln>
      </dgm:spPr>
      <dgm:t>
        <a:bodyPr/>
        <a:lstStyle/>
        <a:p>
          <a:endParaRPr lang="fi-FI"/>
        </a:p>
      </dgm:t>
    </dgm:pt>
    <dgm:pt modelId="{80E62E3B-7383-7744-B87D-077FF647B01B}" type="sibTrans" cxnId="{B4EAA234-B97D-3844-8DF6-04565C85290D}">
      <dgm:prSet/>
      <dgm:spPr/>
      <dgm:t>
        <a:bodyPr/>
        <a:lstStyle/>
        <a:p>
          <a:endParaRPr lang="fi-FI"/>
        </a:p>
      </dgm:t>
    </dgm:pt>
    <dgm:pt modelId="{CD16AC5A-DE8D-C74F-B410-CA3D28A0A01C}" type="pres">
      <dgm:prSet presAssocID="{43F589FA-5F87-2540-86BB-BA600D640F33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fi-FI"/>
        </a:p>
      </dgm:t>
    </dgm:pt>
    <dgm:pt modelId="{93A88419-D192-2E44-93F7-6BE6C850733B}" type="pres">
      <dgm:prSet presAssocID="{95CD7801-FD36-CF4D-AEC7-23548917DFFB}" presName="singleCycle" presStyleCnt="0"/>
      <dgm:spPr/>
    </dgm:pt>
    <dgm:pt modelId="{83457974-54BD-4F49-AB83-F8B221724910}" type="pres">
      <dgm:prSet presAssocID="{95CD7801-FD36-CF4D-AEC7-23548917DFFB}" presName="singleCenter" presStyleLbl="node1" presStyleIdx="0" presStyleCnt="4" custScaleX="148069" custScaleY="149807" custLinFactNeighborY="-5340">
        <dgm:presLayoutVars>
          <dgm:chMax val="7"/>
          <dgm:chPref val="7"/>
        </dgm:presLayoutVars>
      </dgm:prSet>
      <dgm:spPr/>
      <dgm:t>
        <a:bodyPr/>
        <a:lstStyle/>
        <a:p>
          <a:endParaRPr lang="fi-FI"/>
        </a:p>
      </dgm:t>
    </dgm:pt>
    <dgm:pt modelId="{3D577D41-331C-514C-987D-525A143C2894}" type="pres">
      <dgm:prSet presAssocID="{1E007DA9-3BD5-9C43-8E67-C02FB416D96A}" presName="Name56" presStyleLbl="parChTrans1D2" presStyleIdx="0" presStyleCnt="3"/>
      <dgm:spPr/>
      <dgm:t>
        <a:bodyPr/>
        <a:lstStyle/>
        <a:p>
          <a:endParaRPr lang="fi-FI"/>
        </a:p>
      </dgm:t>
    </dgm:pt>
    <dgm:pt modelId="{130C524D-3377-9243-91EF-EAACC98EF741}" type="pres">
      <dgm:prSet presAssocID="{E94AE977-645D-7C4C-8889-941911B53847}" presName="text0" presStyleLbl="node1" presStyleIdx="1" presStyleCnt="4" custScaleX="251229" custScaleY="117375" custRadScaleRad="107982" custRadScaleInc="6916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23171455-532F-FA43-93ED-ECF28F38FE15}" type="pres">
      <dgm:prSet presAssocID="{48329974-625A-C44E-A484-32D016B6A0B3}" presName="Name56" presStyleLbl="parChTrans1D2" presStyleIdx="1" presStyleCnt="3"/>
      <dgm:spPr/>
      <dgm:t>
        <a:bodyPr/>
        <a:lstStyle/>
        <a:p>
          <a:endParaRPr lang="fi-FI"/>
        </a:p>
      </dgm:t>
    </dgm:pt>
    <dgm:pt modelId="{EEA6476A-0B93-9B46-A713-9DFB3A84B19F}" type="pres">
      <dgm:prSet presAssocID="{990203B2-5353-0B4B-B0D8-7D85F54C9B49}" presName="text0" presStyleLbl="node1" presStyleIdx="2" presStyleCnt="4" custScaleX="264967" custScaleY="116793" custRadScaleRad="137815" custRadScaleInc="-14049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EDA7047-C72A-824E-AD52-E5E22752D2DA}" type="pres">
      <dgm:prSet presAssocID="{3DCFBE67-0D41-D747-B21D-E3BB4478BCD7}" presName="Name56" presStyleLbl="parChTrans1D2" presStyleIdx="2" presStyleCnt="3"/>
      <dgm:spPr/>
      <dgm:t>
        <a:bodyPr/>
        <a:lstStyle/>
        <a:p>
          <a:endParaRPr lang="fi-FI"/>
        </a:p>
      </dgm:t>
    </dgm:pt>
    <dgm:pt modelId="{4A1A7CF3-87C7-F245-A02B-BDF284DEA57B}" type="pres">
      <dgm:prSet presAssocID="{CCAF475E-98EF-D04B-BD25-EB47DAFC4B7F}" presName="text0" presStyleLbl="node1" presStyleIdx="3" presStyleCnt="4" custScaleX="250970" custScaleY="119063" custRadScaleRad="137091" custRadScaleInc="15346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775C098C-CE84-D542-9C48-B75E4D382969}" srcId="{43F589FA-5F87-2540-86BB-BA600D640F33}" destId="{95CD7801-FD36-CF4D-AEC7-23548917DFFB}" srcOrd="0" destOrd="0" parTransId="{B94DEE91-4D9D-5044-8B38-B0C6F755DB7D}" sibTransId="{D61405CC-1659-1346-810B-65B14CE95EB9}"/>
    <dgm:cxn modelId="{EF4F87A0-D7DF-41A9-AB51-B19C2CBC758A}" type="presOf" srcId="{E94AE977-645D-7C4C-8889-941911B53847}" destId="{130C524D-3377-9243-91EF-EAACC98EF741}" srcOrd="0" destOrd="0" presId="urn:microsoft.com/office/officeart/2008/layout/RadialCluster"/>
    <dgm:cxn modelId="{536E8479-6B9D-40A6-838D-4C4E6391BA6D}" type="presOf" srcId="{48329974-625A-C44E-A484-32D016B6A0B3}" destId="{23171455-532F-FA43-93ED-ECF28F38FE15}" srcOrd="0" destOrd="0" presId="urn:microsoft.com/office/officeart/2008/layout/RadialCluster"/>
    <dgm:cxn modelId="{E2242F66-60FF-264C-AA80-3666463420F0}" srcId="{95CD7801-FD36-CF4D-AEC7-23548917DFFB}" destId="{990203B2-5353-0B4B-B0D8-7D85F54C9B49}" srcOrd="1" destOrd="0" parTransId="{48329974-625A-C44E-A484-32D016B6A0B3}" sibTransId="{1193FC39-E26C-AA43-AA87-3D794F7F9EB7}"/>
    <dgm:cxn modelId="{D81DF109-946A-455C-814F-CF18D6F63942}" type="presOf" srcId="{1E007DA9-3BD5-9C43-8E67-C02FB416D96A}" destId="{3D577D41-331C-514C-987D-525A143C2894}" srcOrd="0" destOrd="0" presId="urn:microsoft.com/office/officeart/2008/layout/RadialCluster"/>
    <dgm:cxn modelId="{6CAA4227-1FF1-40E1-95C3-00BB56FC6F1F}" type="presOf" srcId="{95CD7801-FD36-CF4D-AEC7-23548917DFFB}" destId="{83457974-54BD-4F49-AB83-F8B221724910}" srcOrd="0" destOrd="0" presId="urn:microsoft.com/office/officeart/2008/layout/RadialCluster"/>
    <dgm:cxn modelId="{99E12D8D-95BC-4D0A-BF05-99D79A0C713D}" type="presOf" srcId="{CCAF475E-98EF-D04B-BD25-EB47DAFC4B7F}" destId="{4A1A7CF3-87C7-F245-A02B-BDF284DEA57B}" srcOrd="0" destOrd="0" presId="urn:microsoft.com/office/officeart/2008/layout/RadialCluster"/>
    <dgm:cxn modelId="{73434A0C-52E8-4C8E-AA45-C09AEFB491FD}" type="presOf" srcId="{43F589FA-5F87-2540-86BB-BA600D640F33}" destId="{CD16AC5A-DE8D-C74F-B410-CA3D28A0A01C}" srcOrd="0" destOrd="0" presId="urn:microsoft.com/office/officeart/2008/layout/RadialCluster"/>
    <dgm:cxn modelId="{9FCADBCC-96EB-4882-92D7-6610B4F410BC}" type="presOf" srcId="{990203B2-5353-0B4B-B0D8-7D85F54C9B49}" destId="{EEA6476A-0B93-9B46-A713-9DFB3A84B19F}" srcOrd="0" destOrd="0" presId="urn:microsoft.com/office/officeart/2008/layout/RadialCluster"/>
    <dgm:cxn modelId="{1B01A036-3531-4998-8F6C-A827EDFBDD6A}" type="presOf" srcId="{3DCFBE67-0D41-D747-B21D-E3BB4478BCD7}" destId="{CEDA7047-C72A-824E-AD52-E5E22752D2DA}" srcOrd="0" destOrd="0" presId="urn:microsoft.com/office/officeart/2008/layout/RadialCluster"/>
    <dgm:cxn modelId="{7C6026FA-58F0-7743-B76B-2465448BA669}" srcId="{95CD7801-FD36-CF4D-AEC7-23548917DFFB}" destId="{E94AE977-645D-7C4C-8889-941911B53847}" srcOrd="0" destOrd="0" parTransId="{1E007DA9-3BD5-9C43-8E67-C02FB416D96A}" sibTransId="{3852A6E1-02B3-D74A-85DB-CD4965BA9557}"/>
    <dgm:cxn modelId="{B4EAA234-B97D-3844-8DF6-04565C85290D}" srcId="{95CD7801-FD36-CF4D-AEC7-23548917DFFB}" destId="{CCAF475E-98EF-D04B-BD25-EB47DAFC4B7F}" srcOrd="2" destOrd="0" parTransId="{3DCFBE67-0D41-D747-B21D-E3BB4478BCD7}" sibTransId="{80E62E3B-7383-7744-B87D-077FF647B01B}"/>
    <dgm:cxn modelId="{AD275509-800C-459D-AC20-8568B7EA0576}" type="presParOf" srcId="{CD16AC5A-DE8D-C74F-B410-CA3D28A0A01C}" destId="{93A88419-D192-2E44-93F7-6BE6C850733B}" srcOrd="0" destOrd="0" presId="urn:microsoft.com/office/officeart/2008/layout/RadialCluster"/>
    <dgm:cxn modelId="{4BC3D589-741D-46E4-AB41-271378161416}" type="presParOf" srcId="{93A88419-D192-2E44-93F7-6BE6C850733B}" destId="{83457974-54BD-4F49-AB83-F8B221724910}" srcOrd="0" destOrd="0" presId="urn:microsoft.com/office/officeart/2008/layout/RadialCluster"/>
    <dgm:cxn modelId="{AEA685A3-596C-4535-884F-2F80B69844D8}" type="presParOf" srcId="{93A88419-D192-2E44-93F7-6BE6C850733B}" destId="{3D577D41-331C-514C-987D-525A143C2894}" srcOrd="1" destOrd="0" presId="urn:microsoft.com/office/officeart/2008/layout/RadialCluster"/>
    <dgm:cxn modelId="{F2CFAC6E-D092-4F03-B94D-56B53A3928C5}" type="presParOf" srcId="{93A88419-D192-2E44-93F7-6BE6C850733B}" destId="{130C524D-3377-9243-91EF-EAACC98EF741}" srcOrd="2" destOrd="0" presId="urn:microsoft.com/office/officeart/2008/layout/RadialCluster"/>
    <dgm:cxn modelId="{F74093D0-3D51-460D-8A88-0227F9F050DC}" type="presParOf" srcId="{93A88419-D192-2E44-93F7-6BE6C850733B}" destId="{23171455-532F-FA43-93ED-ECF28F38FE15}" srcOrd="3" destOrd="0" presId="urn:microsoft.com/office/officeart/2008/layout/RadialCluster"/>
    <dgm:cxn modelId="{FD2FD828-32F0-4FEA-B0BD-CD7BDC499721}" type="presParOf" srcId="{93A88419-D192-2E44-93F7-6BE6C850733B}" destId="{EEA6476A-0B93-9B46-A713-9DFB3A84B19F}" srcOrd="4" destOrd="0" presId="urn:microsoft.com/office/officeart/2008/layout/RadialCluster"/>
    <dgm:cxn modelId="{72CA244A-5BB2-4681-A93D-1A729485084A}" type="presParOf" srcId="{93A88419-D192-2E44-93F7-6BE6C850733B}" destId="{CEDA7047-C72A-824E-AD52-E5E22752D2DA}" srcOrd="5" destOrd="0" presId="urn:microsoft.com/office/officeart/2008/layout/RadialCluster"/>
    <dgm:cxn modelId="{9D3E9C3D-FFC5-40EC-B079-EBAA0D0A3597}" type="presParOf" srcId="{93A88419-D192-2E44-93F7-6BE6C850733B}" destId="{4A1A7CF3-87C7-F245-A02B-BDF284DEA57B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457974-54BD-4F49-AB83-F8B221724910}">
      <dsp:nvSpPr>
        <dsp:cNvPr id="0" name=""/>
        <dsp:cNvSpPr/>
      </dsp:nvSpPr>
      <dsp:spPr>
        <a:xfrm>
          <a:off x="3053008" y="1692819"/>
          <a:ext cx="2208746" cy="2234672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dk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300" kern="1200" dirty="0"/>
            <a:t>Oppimisen psykologinen perusta</a:t>
          </a:r>
        </a:p>
      </dsp:txBody>
      <dsp:txXfrm>
        <a:off x="3160830" y="1800641"/>
        <a:ext cx="1993102" cy="2019028"/>
      </dsp:txXfrm>
    </dsp:sp>
    <dsp:sp modelId="{3D577D41-331C-514C-987D-525A143C2894}">
      <dsp:nvSpPr>
        <dsp:cNvPr id="0" name=""/>
        <dsp:cNvSpPr/>
      </dsp:nvSpPr>
      <dsp:spPr>
        <a:xfrm rot="16476272">
          <a:off x="4007593" y="1432956"/>
          <a:ext cx="52141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21410" y="0"/>
              </a:lnTo>
            </a:path>
          </a:pathLst>
        </a:custGeom>
        <a:noFill/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0C524D-3377-9243-91EF-EAACC98EF741}">
      <dsp:nvSpPr>
        <dsp:cNvPr id="0" name=""/>
        <dsp:cNvSpPr/>
      </dsp:nvSpPr>
      <dsp:spPr>
        <a:xfrm>
          <a:off x="3081025" y="0"/>
          <a:ext cx="2510882" cy="1173092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dk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b="1" u="sng" kern="1200" dirty="0"/>
            <a:t>Biologinen perusta</a:t>
          </a:r>
        </a:p>
      </dsp:txBody>
      <dsp:txXfrm>
        <a:off x="3138291" y="57266"/>
        <a:ext cx="2396350" cy="1058560"/>
      </dsp:txXfrm>
    </dsp:sp>
    <dsp:sp modelId="{23171455-532F-FA43-93ED-ECF28F38FE15}">
      <dsp:nvSpPr>
        <dsp:cNvPr id="0" name=""/>
        <dsp:cNvSpPr/>
      </dsp:nvSpPr>
      <dsp:spPr>
        <a:xfrm rot="1550459">
          <a:off x="5228772" y="3488783"/>
          <a:ext cx="65971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59716" y="0"/>
              </a:lnTo>
            </a:path>
          </a:pathLst>
        </a:custGeom>
        <a:noFill/>
        <a:ln w="38100" cap="flat" cmpd="sng" algn="ctr">
          <a:solidFill>
            <a:srgbClr val="FF00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A6476A-0B93-9B46-A713-9DFB3A84B19F}">
      <dsp:nvSpPr>
        <dsp:cNvPr id="0" name=""/>
        <dsp:cNvSpPr/>
      </dsp:nvSpPr>
      <dsp:spPr>
        <a:xfrm>
          <a:off x="5736524" y="3632560"/>
          <a:ext cx="2648185" cy="1167275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dk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b="1" u="sng" kern="1200" dirty="0"/>
            <a:t>Sosiokulttuurinen</a:t>
          </a:r>
          <a:r>
            <a:rPr lang="fi-FI" sz="2000" kern="1200" dirty="0"/>
            <a:t> perusta</a:t>
          </a:r>
        </a:p>
      </dsp:txBody>
      <dsp:txXfrm>
        <a:off x="5793506" y="3689542"/>
        <a:ext cx="2534221" cy="1053311"/>
      </dsp:txXfrm>
    </dsp:sp>
    <dsp:sp modelId="{CEDA7047-C72A-824E-AD52-E5E22752D2DA}">
      <dsp:nvSpPr>
        <dsp:cNvPr id="0" name=""/>
        <dsp:cNvSpPr/>
      </dsp:nvSpPr>
      <dsp:spPr>
        <a:xfrm rot="9293831">
          <a:off x="2479885" y="3455146"/>
          <a:ext cx="60153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01530" y="0"/>
              </a:lnTo>
            </a:path>
          </a:pathLst>
        </a:custGeom>
        <a:noFill/>
        <a:ln w="38100" cap="flat" cmpd="sng" algn="ctr">
          <a:solidFill>
            <a:schemeClr val="accent1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1A7CF3-87C7-F245-A02B-BDF284DEA57B}">
      <dsp:nvSpPr>
        <dsp:cNvPr id="0" name=""/>
        <dsp:cNvSpPr/>
      </dsp:nvSpPr>
      <dsp:spPr>
        <a:xfrm>
          <a:off x="0" y="3575323"/>
          <a:ext cx="2508293" cy="1189962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dk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b="1" u="sng" kern="1200" dirty="0" smtClean="0"/>
            <a:t>Psyykkinen </a:t>
          </a:r>
          <a:r>
            <a:rPr lang="fi-FI" sz="2000" kern="1200" dirty="0" smtClean="0"/>
            <a:t>Kognitiivinen </a:t>
          </a:r>
          <a:r>
            <a:rPr lang="fi-FI" sz="2000" kern="1200" dirty="0"/>
            <a:t>perusta</a:t>
          </a:r>
        </a:p>
      </dsp:txBody>
      <dsp:txXfrm>
        <a:off x="58089" y="3633412"/>
        <a:ext cx="2392115" cy="10737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289AC4-A32B-714F-9F96-3D389C63A89A}" type="datetimeFigureOut">
              <a:rPr lang="fi-FI" smtClean="0"/>
              <a:t>15.8.2019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669939-1E8E-3D4C-93E8-47AEED8C0B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6775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669939-1E8E-3D4C-93E8-47AEED8C0B59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5612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8E63BDBB-990C-4640-A20A-F8C20DA46A46}" type="datetimeFigureOut">
              <a:rPr lang="fi-FI" smtClean="0"/>
              <a:t>15.8.2019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6300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15.8.2019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5542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E63BDBB-990C-4640-A20A-F8C20DA46A46}" type="datetimeFigureOut">
              <a:rPr lang="fi-FI" smtClean="0"/>
              <a:t>15.8.2019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3589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E63BDBB-990C-4640-A20A-F8C20DA46A46}" type="datetimeFigureOut">
              <a:rPr lang="fi-FI" smtClean="0"/>
              <a:t>15.8.2019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70061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E63BDBB-990C-4640-A20A-F8C20DA46A46}" type="datetimeFigureOut">
              <a:rPr lang="fi-FI" smtClean="0"/>
              <a:t>15.8.2019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28442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15.8.2019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28902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15.8.2019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83341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15.8.2019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60440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E63BDBB-990C-4640-A20A-F8C20DA46A46}" type="datetimeFigureOut">
              <a:rPr lang="fi-FI" smtClean="0"/>
              <a:t>15.8.2019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6116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15.8.2019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9320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E63BDBB-990C-4640-A20A-F8C20DA46A46}" type="datetimeFigureOut">
              <a:rPr lang="fi-FI" smtClean="0"/>
              <a:t>15.8.2019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5250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15.8.2019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1772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15.8.2019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6019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15.8.2019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3904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15.8.2019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5819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15.8.2019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3220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15.8.2019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2099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3BDBB-990C-4640-A20A-F8C20DA46A46}" type="datetimeFigureOut">
              <a:rPr lang="fi-FI" smtClean="0"/>
              <a:t>15.8.2019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18740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9. Oppimisen psykologinen perusta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(s. 100-111)</a:t>
            </a:r>
          </a:p>
        </p:txBody>
      </p:sp>
    </p:spTree>
    <p:extLst>
      <p:ext uri="{BB962C8B-B14F-4D97-AF65-F5344CB8AC3E}">
        <p14:creationId xmlns:p14="http://schemas.microsoft.com/office/powerpoint/2010/main" val="116690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b="1" dirty="0"/>
              <a:t>kognitiivinen perusta: Muisti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fi-FI" sz="2400" b="1" dirty="0"/>
              <a:t>aistimuisti</a:t>
            </a:r>
            <a:r>
              <a:rPr lang="fi-FI" sz="2400" dirty="0"/>
              <a:t>: järjestelmä, johon varastoituu alustavasti kaikki aistien välityksellä vastaanotettu tieto</a:t>
            </a:r>
          </a:p>
          <a:p>
            <a:pPr lvl="0"/>
            <a:r>
              <a:rPr lang="fi-FI" sz="2400" b="1" dirty="0"/>
              <a:t>työmuisti</a:t>
            </a:r>
            <a:r>
              <a:rPr lang="fi-FI" sz="2400" dirty="0"/>
              <a:t>: muistijärjestelmä, joka pystyy käsittelemään vain rajallisen määrän tietoa, tieto säilyy korkeintaan minuutin</a:t>
            </a:r>
          </a:p>
          <a:p>
            <a:pPr lvl="1"/>
            <a:r>
              <a:rPr lang="fi-FI" dirty="0"/>
              <a:t>työmuisti tärkeä oppimisen kannalta; muistaa, mitä oli tarkoitus tehdä ja pystyy työstämään ja yhdistelemään asioita mielessään</a:t>
            </a:r>
          </a:p>
          <a:p>
            <a:r>
              <a:rPr lang="fi-FI" sz="2400" b="1" dirty="0"/>
              <a:t>pitkäkestoinen muisti (säilömuisti)</a:t>
            </a:r>
            <a:r>
              <a:rPr lang="fi-FI" sz="2400" dirty="0"/>
              <a:t>: useita rinnakkaisia muistijärjestelmiä, kapasiteetti periaatteessa rajaton</a:t>
            </a:r>
          </a:p>
          <a:p>
            <a:pPr lvl="1"/>
            <a:r>
              <a:rPr lang="fi-FI" dirty="0"/>
              <a:t>tietojen ja taitojen tallentuminen pitkäkestoiseen muistiin: kertaus, prosessoinnin laatu</a:t>
            </a:r>
          </a:p>
        </p:txBody>
      </p:sp>
    </p:spTree>
    <p:extLst>
      <p:ext uri="{BB962C8B-B14F-4D97-AF65-F5344CB8AC3E}">
        <p14:creationId xmlns:p14="http://schemas.microsoft.com/office/powerpoint/2010/main" val="5536130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450" y="1243013"/>
            <a:ext cx="8039100" cy="437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49181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8650" y="209371"/>
            <a:ext cx="7886700" cy="1325563"/>
          </a:xfrm>
        </p:spPr>
        <p:txBody>
          <a:bodyPr>
            <a:normAutofit/>
          </a:bodyPr>
          <a:lstStyle/>
          <a:p>
            <a:r>
              <a:rPr lang="fi-FI" sz="4000" b="1" dirty="0"/>
              <a:t>Oppimisen sosiokulttuurinen perusta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28650" y="1509319"/>
            <a:ext cx="8016169" cy="4351338"/>
          </a:xfrm>
        </p:spPr>
        <p:txBody>
          <a:bodyPr>
            <a:noAutofit/>
          </a:bodyPr>
          <a:lstStyle/>
          <a:p>
            <a:pPr lvl="0"/>
            <a:r>
              <a:rPr lang="fi-FI" sz="2600" dirty="0"/>
              <a:t>ihminen oppii sosiaalisessa ja kulttuurisessa vuorovaikutuksessa </a:t>
            </a:r>
          </a:p>
          <a:p>
            <a:pPr lvl="1"/>
            <a:r>
              <a:rPr lang="fi-FI" sz="2600" dirty="0"/>
              <a:t>tyypillisten ajattelu- ja toimintatapojen omaksuminen</a:t>
            </a:r>
          </a:p>
          <a:p>
            <a:pPr lvl="1"/>
            <a:r>
              <a:rPr lang="fi-FI" sz="2600" dirty="0"/>
              <a:t>identiteetti = ihmisen käsitys itsestään</a:t>
            </a:r>
          </a:p>
          <a:p>
            <a:pPr lvl="1"/>
            <a:r>
              <a:rPr lang="fi-FI" sz="2600" dirty="0"/>
              <a:t>toimijuus = yhteisöllisessä toiminnassa syntyvä toimintavalmius (aloitteellisuus, tahto toimia), joka sidottu yksilön identiteettiin ja kulttuuriin</a:t>
            </a:r>
          </a:p>
          <a:p>
            <a:r>
              <a:rPr lang="fi-FI" sz="2600" dirty="0"/>
              <a:t>kulttuuri vaikuttaa oppimisprosessiin ja oppimistuloksiin</a:t>
            </a:r>
          </a:p>
          <a:p>
            <a:pPr marL="0" lvl="0" indent="0">
              <a:buNone/>
            </a:pPr>
            <a:endParaRPr lang="fi-FI" sz="2600" dirty="0"/>
          </a:p>
        </p:txBody>
      </p:sp>
    </p:spTree>
    <p:extLst>
      <p:ext uri="{BB962C8B-B14F-4D97-AF65-F5344CB8AC3E}">
        <p14:creationId xmlns:p14="http://schemas.microsoft.com/office/powerpoint/2010/main" val="19819803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b="1" dirty="0"/>
              <a:t>sosiokulttuurinen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fi-FI" b="1" dirty="0"/>
              <a:t>Sosiaalinen toimintaympäristö</a:t>
            </a:r>
          </a:p>
          <a:p>
            <a:pPr lvl="0"/>
            <a:r>
              <a:rPr lang="fi-FI" dirty="0"/>
              <a:t>laajennettu muisti</a:t>
            </a:r>
          </a:p>
          <a:p>
            <a:pPr lvl="0"/>
            <a:r>
              <a:rPr lang="fi-FI" dirty="0"/>
              <a:t>ajattelun hajauttaminen​</a:t>
            </a:r>
          </a:p>
          <a:p>
            <a:pPr lvl="0"/>
            <a:r>
              <a:rPr lang="fi-FI" dirty="0"/>
              <a:t>oppiminen sosiaalisesti hajautuneena prosessina</a:t>
            </a:r>
          </a:p>
          <a:p>
            <a:pPr lvl="0"/>
            <a:endParaRPr lang="fi-FI" dirty="0"/>
          </a:p>
          <a:p>
            <a:pPr marL="0" lvl="0" indent="0">
              <a:buNone/>
            </a:pPr>
            <a:r>
              <a:rPr lang="fi-FI" b="1" dirty="0"/>
              <a:t>Oppimisympäristöt</a:t>
            </a:r>
          </a:p>
          <a:p>
            <a:r>
              <a:rPr lang="fi-FI" dirty="0"/>
              <a:t>ympäristö, jossa oppiminen ja opiskelu tapahtuvat</a:t>
            </a:r>
          </a:p>
          <a:p>
            <a:r>
              <a:rPr lang="fi-FI" dirty="0"/>
              <a:t>oppimisympäristöjä on määritelty eri tavoin, esim. fyysinen, tekninen ja psyykkinen oppimisympäristö </a:t>
            </a:r>
          </a:p>
          <a:p>
            <a:pPr marL="0" lv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352672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Oppimiseen liittyviä huolia ja haasteita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Miettikää ryhmissä tämän hetkiseen opiskeluun liittyviä huolia ja koettuja haasteita… listatkaa niitä paperille</a:t>
            </a:r>
          </a:p>
          <a:p>
            <a:r>
              <a:rPr lang="fi-FI" sz="2800" dirty="0"/>
              <a:t>Miettikää ryhmissä opiskeluun liittyviä hyviä kokemuksia ja onnistumisia… listatkaa niitä.</a:t>
            </a:r>
          </a:p>
        </p:txBody>
      </p:sp>
    </p:spTree>
    <p:extLst>
      <p:ext uri="{BB962C8B-B14F-4D97-AF65-F5344CB8AC3E}">
        <p14:creationId xmlns:p14="http://schemas.microsoft.com/office/powerpoint/2010/main" val="2595397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3732755-691E-42B5-83E1-8C98C389B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F5BF99C-F20B-4F70-AB43-37543BEE11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Erilaisia oppimiskokemuksia, jotka jääneet mieleen?</a:t>
            </a:r>
          </a:p>
          <a:p>
            <a:r>
              <a:rPr lang="fi-FI" sz="2800" dirty="0"/>
              <a:t>Mikä niille on yhteistä</a:t>
            </a:r>
            <a:r>
              <a:rPr lang="fi-FI" sz="2800" dirty="0" smtClean="0"/>
              <a:t>?</a:t>
            </a:r>
          </a:p>
          <a:p>
            <a:r>
              <a:rPr lang="fi-FI" sz="2800" dirty="0" smtClean="0"/>
              <a:t>Mitä kaikkea voimme oppia?</a:t>
            </a:r>
            <a:endParaRPr lang="fi-FI" sz="2800" dirty="0"/>
          </a:p>
          <a:p>
            <a:r>
              <a:rPr lang="fi-FI" sz="2800" dirty="0"/>
              <a:t>MITÄ OPPIMINEN ON?</a:t>
            </a:r>
          </a:p>
        </p:txBody>
      </p:sp>
    </p:spTree>
    <p:extLst>
      <p:ext uri="{BB962C8B-B14F-4D97-AF65-F5344CB8AC3E}">
        <p14:creationId xmlns:p14="http://schemas.microsoft.com/office/powerpoint/2010/main" val="1357270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/>
              <a:t>Oppiminen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sz="2400" dirty="0"/>
              <a:t>toiminnan suhteellisen pysyvä muutos, joka perustuu kokemukseen</a:t>
            </a:r>
          </a:p>
          <a:p>
            <a:pPr lvl="0"/>
            <a:r>
              <a:rPr lang="fi-FI" sz="2400" dirty="0"/>
              <a:t>tiedon jäsentämistä, tulkintaa ja merkitysten rakentamista</a:t>
            </a:r>
          </a:p>
          <a:p>
            <a:pPr lvl="0"/>
            <a:r>
              <a:rPr lang="fi-FI" sz="2400" dirty="0"/>
              <a:t>toimintaa, jossa aiemmalla tietopohjalla on keskeinen merkitys</a:t>
            </a:r>
          </a:p>
          <a:p>
            <a:pPr lvl="0"/>
            <a:r>
              <a:rPr lang="fi-FI" sz="2400" dirty="0"/>
              <a:t>taito, joka voidaan oppia</a:t>
            </a:r>
          </a:p>
          <a:p>
            <a:pPr lvl="0"/>
            <a:r>
              <a:rPr lang="fi-FI" sz="2400" dirty="0"/>
              <a:t>oppimisen lajeja (= tapoja oppia) on useita</a:t>
            </a:r>
          </a:p>
        </p:txBody>
      </p:sp>
    </p:spTree>
    <p:extLst>
      <p:ext uri="{BB962C8B-B14F-4D97-AF65-F5344CB8AC3E}">
        <p14:creationId xmlns:p14="http://schemas.microsoft.com/office/powerpoint/2010/main" val="726415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8650" y="51391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fi-FI" sz="3600" b="1" dirty="0"/>
              <a:t>Täydennä käsitekartta (luku 9):</a:t>
            </a:r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1279199"/>
              </p:ext>
            </p:extLst>
          </p:nvPr>
        </p:nvGraphicFramePr>
        <p:xfrm>
          <a:off x="336612" y="1376954"/>
          <a:ext cx="8384710" cy="4972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5" name="Suora yhdysviiva 4">
            <a:extLst>
              <a:ext uri="{FF2B5EF4-FFF2-40B4-BE49-F238E27FC236}">
                <a16:creationId xmlns:a16="http://schemas.microsoft.com/office/drawing/2014/main" id="{98CC2BF0-52F3-457E-9DA3-222D3020F73D}"/>
              </a:ext>
            </a:extLst>
          </p:cNvPr>
          <p:cNvCxnSpPr/>
          <p:nvPr/>
        </p:nvCxnSpPr>
        <p:spPr>
          <a:xfrm flipV="1">
            <a:off x="4488024" y="2556588"/>
            <a:ext cx="223935" cy="59715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7946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/>
              <a:t>Oppimisen biologinen perusta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fi-FI" b="1" dirty="0"/>
              <a:t>Aivot</a:t>
            </a:r>
          </a:p>
          <a:p>
            <a:pPr lvl="0"/>
            <a:r>
              <a:rPr lang="fi-FI" dirty="0"/>
              <a:t>plastisuus = aivojen muovautuvuus</a:t>
            </a:r>
          </a:p>
          <a:p>
            <a:pPr lvl="0"/>
            <a:r>
              <a:rPr lang="fi-FI" dirty="0"/>
              <a:t>oppiminen perustuu yksittäisen hermosolun sisäisiin muutoksiin ja hermosoluyhteyksistä muodostuvien hermoverkkojen toimintaan</a:t>
            </a:r>
          </a:p>
          <a:p>
            <a:pPr lvl="0"/>
            <a:r>
              <a:rPr lang="fi-FI" dirty="0" err="1"/>
              <a:t>hippokampus</a:t>
            </a:r>
            <a:r>
              <a:rPr lang="fi-FI" dirty="0"/>
              <a:t> ja sitä ympäröivät aivorakenteet tärkeitä esim. uusien asioiden muistamisen kannalta</a:t>
            </a:r>
          </a:p>
          <a:p>
            <a:pPr lvl="0"/>
            <a:r>
              <a:rPr lang="fi-FI" dirty="0"/>
              <a:t>otsalohkot tärkeitä esim. muistin ja tarkkaavaisuuden kannalta</a:t>
            </a:r>
            <a:br>
              <a:rPr lang="fi-FI" dirty="0"/>
            </a:b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5835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747186"/>
          </a:xfrm>
        </p:spPr>
        <p:txBody>
          <a:bodyPr>
            <a:normAutofit/>
          </a:bodyPr>
          <a:lstStyle/>
          <a:p>
            <a:r>
              <a:rPr lang="fi-FI" sz="3200" b="1" dirty="0"/>
              <a:t>Biologinen…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35554" y="2057401"/>
            <a:ext cx="7955280" cy="406908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fi-FI" b="1" dirty="0"/>
              <a:t>Vireys</a:t>
            </a:r>
          </a:p>
          <a:p>
            <a:pPr lvl="0"/>
            <a:r>
              <a:rPr lang="fi-FI" dirty="0"/>
              <a:t>valmius reagoida ulkomaailman ärsykkeisiin, aivojen sisäinen virittäytyminen sekä psyykkinen kokemus omasta tilasta</a:t>
            </a:r>
          </a:p>
          <a:p>
            <a:pPr lvl="0"/>
            <a:r>
              <a:rPr lang="fi-FI" dirty="0"/>
              <a:t>aivojen normaali toiminta edellyttää riittävää vireystasoa</a:t>
            </a:r>
          </a:p>
          <a:p>
            <a:pPr lvl="0"/>
            <a:endParaRPr lang="fi-FI" sz="1200" dirty="0"/>
          </a:p>
          <a:p>
            <a:pPr marL="0" lvl="0" indent="0">
              <a:buNone/>
            </a:pPr>
            <a:r>
              <a:rPr lang="fi-FI" b="1" dirty="0"/>
              <a:t>Temperamentti</a:t>
            </a:r>
          </a:p>
          <a:p>
            <a:r>
              <a:rPr lang="fi-FI" dirty="0"/>
              <a:t>Liisa </a:t>
            </a:r>
            <a:r>
              <a:rPr lang="fi-FI" dirty="0" err="1"/>
              <a:t>Keltikangas-Järvinen</a:t>
            </a:r>
            <a:r>
              <a:rPr lang="fi-FI" dirty="0"/>
              <a:t>: opiskelutyyliä ohjaavat temperamenttipiirteet aktiivisuus, sinnikkyys, häirittävyys</a:t>
            </a:r>
            <a:br>
              <a:rPr lang="fi-FI" dirty="0"/>
            </a:b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09669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/>
              <a:t>Oppimisen kognitiivinen perusta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sz="2600" dirty="0"/>
              <a:t>oppiminen on </a:t>
            </a:r>
            <a:r>
              <a:rPr lang="fi-FI" sz="2600" b="1" dirty="0"/>
              <a:t>tiedonkäsittelytoimintaa</a:t>
            </a:r>
          </a:p>
          <a:p>
            <a:pPr lvl="1"/>
            <a:r>
              <a:rPr lang="fi-FI" sz="2600" dirty="0"/>
              <a:t>ihminen mm. vastaanottaa ja valikoi tietoa, tekee havaintoja, muistaa, päättelee ja ratkaisee ongelmia</a:t>
            </a:r>
          </a:p>
          <a:p>
            <a:pPr lvl="0"/>
            <a:r>
              <a:rPr lang="fi-FI" sz="2600" b="1" dirty="0"/>
              <a:t>valikoiva tarkkaavaisuus</a:t>
            </a:r>
            <a:r>
              <a:rPr lang="fi-FI" sz="2600" dirty="0"/>
              <a:t>: prosessi, jossa tietoiseen käsittelyyn valikoidaan aktiivisesti jotain tietoa ja muu tieto jätetään huomioimatta</a:t>
            </a:r>
          </a:p>
          <a:p>
            <a:pPr lvl="0"/>
            <a:r>
              <a:rPr lang="fi-FI" sz="2600" b="1" dirty="0"/>
              <a:t>jaettu tarkkaavaisuus</a:t>
            </a:r>
            <a:r>
              <a:rPr lang="fi-FI" sz="2600" dirty="0"/>
              <a:t>: kykyä huomioida kahta tai useampaa asiaa yhtäaikaisesti</a:t>
            </a:r>
          </a:p>
          <a:p>
            <a:pPr marL="0" indent="0">
              <a:buNone/>
            </a:pPr>
            <a:endParaRPr lang="fi-FI" sz="2600" dirty="0"/>
          </a:p>
        </p:txBody>
      </p:sp>
    </p:spTree>
    <p:extLst>
      <p:ext uri="{BB962C8B-B14F-4D97-AF65-F5344CB8AC3E}">
        <p14:creationId xmlns:p14="http://schemas.microsoft.com/office/powerpoint/2010/main" val="1006481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b="1" dirty="0"/>
              <a:t>kognitiivinen: skeemat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fi-FI" sz="2600" dirty="0"/>
              <a:t>oppimiseen liittyy skeemojen syntyminen ja muokkautuminen </a:t>
            </a:r>
          </a:p>
          <a:p>
            <a:pPr lvl="0"/>
            <a:r>
              <a:rPr lang="fi-FI" sz="2600" dirty="0"/>
              <a:t>skeema (= sisäinen malli): muistiin tallentunut tietorakenne tai toimintamalli, pelkistys todellisuudesta</a:t>
            </a:r>
          </a:p>
          <a:p>
            <a:pPr lvl="0"/>
            <a:r>
              <a:rPr lang="fi-FI" sz="2600" dirty="0"/>
              <a:t>ohjaavat tarkkaavaisuuden suuntaamista, havaitsemista ja tiedon etsimistä</a:t>
            </a:r>
          </a:p>
          <a:p>
            <a:pPr lvl="0"/>
            <a:r>
              <a:rPr lang="fi-FI" sz="2600" dirty="0"/>
              <a:t>helpottavat ja nopeuttavat tiedonkäsittelyä</a:t>
            </a:r>
          </a:p>
          <a:p>
            <a:pPr lvl="0"/>
            <a:r>
              <a:rPr lang="fi-FI" sz="2600" dirty="0"/>
              <a:t>uuden oppiminen rakentuu aiempien skeemojen varaan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44906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b="1" dirty="0"/>
              <a:t>Kognitiivinen…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b="1" dirty="0"/>
              <a:t>metakognitio</a:t>
            </a:r>
            <a:r>
              <a:rPr lang="fi-FI" dirty="0"/>
              <a:t>: tietoisuus omista kognitiivisista prosesseista</a:t>
            </a:r>
          </a:p>
          <a:p>
            <a:pPr lvl="0"/>
            <a:r>
              <a:rPr lang="fi-FI" dirty="0"/>
              <a:t>ymmärrys ja arvio omasta oppimisesta, oppimisstrategioista ja siitä, miten oppimistaan voi kehittää </a:t>
            </a:r>
          </a:p>
          <a:p>
            <a:pPr marL="0" lv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099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iivistymisjuova">
  <a:themeElements>
    <a:clrScheme name="Tiivistymisjuova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Tiivistymisjuova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iivistymisjuova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TM04033937[[fn=Tiivistymisjuova]]</Template>
  <TotalTime>203</TotalTime>
  <Words>450</Words>
  <Application>Microsoft Office PowerPoint</Application>
  <PresentationFormat>Näytössä katseltava diaesitys (4:3)</PresentationFormat>
  <Paragraphs>69</Paragraphs>
  <Slides>14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8" baseType="lpstr">
      <vt:lpstr>Arial</vt:lpstr>
      <vt:lpstr>Calibri</vt:lpstr>
      <vt:lpstr>Century Gothic</vt:lpstr>
      <vt:lpstr>Tiivistymisjuova</vt:lpstr>
      <vt:lpstr>9. Oppimisen psykologinen perusta</vt:lpstr>
      <vt:lpstr>PowerPoint-esitys</vt:lpstr>
      <vt:lpstr>Oppiminen</vt:lpstr>
      <vt:lpstr>Täydennä käsitekartta (luku 9):</vt:lpstr>
      <vt:lpstr>Oppimisen biologinen perusta</vt:lpstr>
      <vt:lpstr>Biologinen…</vt:lpstr>
      <vt:lpstr>Oppimisen kognitiivinen perusta </vt:lpstr>
      <vt:lpstr>kognitiivinen: skeemat</vt:lpstr>
      <vt:lpstr>Kognitiivinen…</vt:lpstr>
      <vt:lpstr>kognitiivinen perusta: Muisti</vt:lpstr>
      <vt:lpstr>PowerPoint-esitys</vt:lpstr>
      <vt:lpstr>Oppimisen sosiokulttuurinen perusta</vt:lpstr>
      <vt:lpstr>sosiokulttuurinen</vt:lpstr>
      <vt:lpstr>Oppimiseen liittyviä huolia ja haasteita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Paula Degerman</dc:creator>
  <cp:lastModifiedBy>Ikonen Marko</cp:lastModifiedBy>
  <cp:revision>89</cp:revision>
  <dcterms:created xsi:type="dcterms:W3CDTF">2016-04-22T12:08:07Z</dcterms:created>
  <dcterms:modified xsi:type="dcterms:W3CDTF">2019-08-15T08:25:06Z</dcterms:modified>
</cp:coreProperties>
</file>