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71" r:id="rId6"/>
    <p:sldId id="278" r:id="rId7"/>
    <p:sldId id="277" r:id="rId8"/>
    <p:sldId id="263" r:id="rId9"/>
    <p:sldId id="268" r:id="rId10"/>
    <p:sldId id="275" r:id="rId11"/>
    <p:sldId id="267" r:id="rId12"/>
    <p:sldId id="272" r:id="rId13"/>
    <p:sldId id="269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0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94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57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3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732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4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22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3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7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9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0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31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07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1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55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33E0B1-EAD3-4504-AB5C-62BF1D011406}" type="datetimeFigureOut">
              <a:rPr lang="fi-FI" smtClean="0"/>
              <a:t>8.11.2017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ED6199-8B60-43B9-B69E-1409E8B07D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05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ment.net/" TargetMode="External"/><Relationship Id="rId2" Type="http://schemas.openxmlformats.org/officeDocument/2006/relationships/hyperlink" Target="https://www.findagrav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://haudat.genealogia.fi/php/indexs.php" TargetMode="External"/><Relationship Id="rId4" Type="http://schemas.openxmlformats.org/officeDocument/2006/relationships/hyperlink" Target="https://billiongrave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igrationinstitute.fi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cestry.com/" TargetMode="External"/><Relationship Id="rId2" Type="http://schemas.openxmlformats.org/officeDocument/2006/relationships/hyperlink" Target="https://www.libertyellisfound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nnishimmigrants.org/" TargetMode="External"/><Relationship Id="rId4" Type="http://schemas.openxmlformats.org/officeDocument/2006/relationships/hyperlink" Target="https://familysearch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-lac.gc.ca/eng/Pages/home.aspx" TargetMode="External"/><Relationship Id="rId2" Type="http://schemas.openxmlformats.org/officeDocument/2006/relationships/hyperlink" Target="http://www.findmypast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peda.net/p/marjoheikkila/s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ne.utu.fi/vex/Sukututkimus/Sukututkimus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iki.narc.fi/portti/index.php/Teema:_Siirtolaisuus_Suomesta_ulkomail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parkanoemigrants/siirtolaisiaparkanosta" TargetMode="External"/><Relationship Id="rId2" Type="http://schemas.openxmlformats.org/officeDocument/2006/relationships/hyperlink" Target="http://digi.narc.fi/digi/search.k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nealogia.fi/siirtolaisu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B83CBA-5726-46F3-9253-0A9BBD49B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49078"/>
          </a:xfrm>
        </p:spPr>
        <p:txBody>
          <a:bodyPr/>
          <a:lstStyle/>
          <a:p>
            <a:r>
              <a:rPr lang="fi-FI" dirty="0"/>
              <a:t>Siirtolaisuus </a:t>
            </a:r>
            <a:br>
              <a:rPr lang="fi-FI" dirty="0"/>
            </a:br>
            <a:r>
              <a:rPr lang="fi-FI" dirty="0"/>
              <a:t>Parkanosta </a:t>
            </a:r>
            <a:br>
              <a:rPr lang="fi-FI" dirty="0"/>
            </a:br>
            <a:r>
              <a:rPr lang="fi-FI" dirty="0"/>
              <a:t>Pohjois-Amerikkaan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1DF8CB-6551-4F98-AFA0-5EA2B7A5C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426225"/>
            <a:ext cx="6703393" cy="84813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8.11.2017</a:t>
            </a:r>
          </a:p>
          <a:p>
            <a:r>
              <a:rPr lang="fi-FI" dirty="0"/>
              <a:t>Marjo Heikkilä</a:t>
            </a:r>
          </a:p>
        </p:txBody>
      </p:sp>
    </p:spTree>
    <p:extLst>
      <p:ext uri="{BB962C8B-B14F-4D97-AF65-F5344CB8AC3E}">
        <p14:creationId xmlns:p14="http://schemas.microsoft.com/office/powerpoint/2010/main" val="262608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1B0EAD6-F95F-48D1-AA3B-96A8ECED96F7}"/>
              </a:ext>
            </a:extLst>
          </p:cNvPr>
          <p:cNvSpPr txBox="1"/>
          <p:nvPr/>
        </p:nvSpPr>
        <p:spPr>
          <a:xfrm>
            <a:off x="954157" y="1073426"/>
            <a:ext cx="104427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Hautausmaatietokannat: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2"/>
              </a:rPr>
              <a:t>https://www.findagrave.com/</a:t>
            </a:r>
            <a:r>
              <a:rPr lang="fi-FI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3"/>
              </a:rPr>
              <a:t>http://www.interment.net/</a:t>
            </a:r>
            <a:r>
              <a:rPr lang="fi-FI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4"/>
              </a:rPr>
              <a:t>https://billiongraves.com/</a:t>
            </a:r>
            <a:r>
              <a:rPr lang="fi-FI" sz="2400" dirty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hlinkClick r:id="rId5"/>
              </a:rPr>
              <a:t>http://haudat.genealogia.fi/php/indexs.php</a:t>
            </a:r>
            <a:r>
              <a:rPr lang="fi-FI" sz="24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Kuolinilmoitukset ja muistokirjoitukset sanomalehdissä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Kuolleeksi julistamiset 1918-1950: Ulkoasiainministeriö ja Siirtolaisuusinstituutti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Siirtolaisaiheinen kirjallisuus ja tutkimukset</a:t>
            </a:r>
          </a:p>
          <a:p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AACACE4-1A95-4ED6-816A-38AD0DBD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13" y="766933"/>
            <a:ext cx="5148580" cy="27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6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342B26-FBF9-4A4E-A29D-E88C1FB2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Siirtolaisuusinstituutti</a:t>
            </a:r>
            <a:br>
              <a:rPr lang="fi-FI" dirty="0"/>
            </a:br>
            <a:r>
              <a:rPr lang="fi-FI" dirty="0">
                <a:hlinkClick r:id="rId2" action="ppaction://hlinkfile"/>
              </a:rPr>
              <a:t>migrationinstitute.fi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3C94753-BF49-4296-ACAB-C7B01F8D5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1800" b="1" dirty="0"/>
              <a:t>Siirtolaisrekisteri: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Passiluettelot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Matkustajaluettelot (FÅA)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Viitetietokanta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Australiaan, Uuteen-Seelantiin ja Venäjälle menneet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Käyttömaksu 20 e/vuosi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706CE04-FF7D-45F0-A30C-DFEBD550B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296063"/>
            <a:ext cx="5470525" cy="4265875"/>
          </a:xfrm>
        </p:spPr>
      </p:pic>
    </p:spTree>
    <p:extLst>
      <p:ext uri="{BB962C8B-B14F-4D97-AF65-F5344CB8AC3E}">
        <p14:creationId xmlns:p14="http://schemas.microsoft.com/office/powerpoint/2010/main" val="379445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07BE4-73EE-4D98-B941-DCAFC023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Toivo Mäkisen passi 1920-luvulta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9E7042-1CC4-4DE9-A2AB-6A7FEA1BA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6714B3E-F64C-4D22-8861-11CE14776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4" name="Sisällön paikkamerkki 13">
            <a:extLst>
              <a:ext uri="{FF2B5EF4-FFF2-40B4-BE49-F238E27FC236}">
                <a16:creationId xmlns:a16="http://schemas.microsoft.com/office/drawing/2014/main" id="{D43BB487-2AC0-44C8-81AA-1A40FF3323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514394"/>
            <a:ext cx="4725881" cy="3583345"/>
          </a:xfrm>
        </p:spPr>
      </p:pic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76EF8A03-EDD3-4C5D-A6AE-4FF02E56A5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62" y="2514394"/>
            <a:ext cx="2739586" cy="3695013"/>
          </a:xfrm>
        </p:spPr>
      </p:pic>
    </p:spTree>
    <p:extLst>
      <p:ext uri="{BB962C8B-B14F-4D97-AF65-F5344CB8AC3E}">
        <p14:creationId xmlns:p14="http://schemas.microsoft.com/office/powerpoint/2010/main" val="75469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5BB235-8CAE-4B8F-AFBB-BEA87DA8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Tietolähteitä Pohjois-Amerikasta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CE555A-5CE3-485B-8C03-DC19B8685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Ellis Island: </a:t>
            </a:r>
            <a:r>
              <a:rPr lang="fi-FI" dirty="0">
                <a:hlinkClick r:id="rId2"/>
              </a:rPr>
              <a:t>https://www.libertyellisfoundation.org/</a:t>
            </a:r>
            <a:endParaRPr lang="fi-FI" dirty="0"/>
          </a:p>
          <a:p>
            <a:pPr lvl="1"/>
            <a:r>
              <a:rPr lang="fi-FI" dirty="0"/>
              <a:t>Vaatii rekisteröitymisen, ilmainen</a:t>
            </a:r>
          </a:p>
          <a:p>
            <a:r>
              <a:rPr lang="fi-FI" dirty="0" err="1"/>
              <a:t>Ancestry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https://www.ancestry.com/</a:t>
            </a:r>
            <a:endParaRPr lang="fi-FI" dirty="0"/>
          </a:p>
          <a:p>
            <a:pPr lvl="1"/>
            <a:r>
              <a:rPr lang="fi-FI" dirty="0"/>
              <a:t>Osittain maksullinen, ilmaisia kokeilujaksoja</a:t>
            </a:r>
          </a:p>
          <a:p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/>
              <a:t>Search</a:t>
            </a:r>
            <a:r>
              <a:rPr lang="fi-FI" dirty="0"/>
              <a:t>: </a:t>
            </a:r>
            <a:r>
              <a:rPr lang="fi-FI" dirty="0">
                <a:hlinkClick r:id="rId4"/>
              </a:rPr>
              <a:t>https://familysearch.org/</a:t>
            </a:r>
            <a:endParaRPr lang="fi-FI" dirty="0"/>
          </a:p>
          <a:p>
            <a:pPr lvl="1"/>
            <a:r>
              <a:rPr lang="fi-FI" dirty="0"/>
              <a:t>Osittain maksullinen</a:t>
            </a:r>
          </a:p>
          <a:p>
            <a:r>
              <a:rPr lang="fi-FI" dirty="0"/>
              <a:t>Suomalaisten matkustustietoja 1834-1897: </a:t>
            </a:r>
            <a:r>
              <a:rPr lang="fi-FI" dirty="0">
                <a:hlinkClick r:id="rId5"/>
              </a:rPr>
              <a:t>http://www.finnishimmigrants.org/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86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097FB2-BFE9-4B76-8853-10AD59D729E5}"/>
              </a:ext>
            </a:extLst>
          </p:cNvPr>
          <p:cNvSpPr txBox="1"/>
          <p:nvPr/>
        </p:nvSpPr>
        <p:spPr>
          <a:xfrm>
            <a:off x="927652" y="993913"/>
            <a:ext cx="10376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/>
              <a:t>Find</a:t>
            </a:r>
            <a:r>
              <a:rPr lang="fi-FI" sz="2400" dirty="0"/>
              <a:t> My </a:t>
            </a:r>
            <a:r>
              <a:rPr lang="fi-FI" sz="2400" dirty="0" err="1"/>
              <a:t>Past</a:t>
            </a:r>
            <a:r>
              <a:rPr lang="fi-FI" sz="2400" dirty="0"/>
              <a:t>: </a:t>
            </a:r>
            <a:r>
              <a:rPr lang="fi-FI" sz="2400" dirty="0">
                <a:hlinkClick r:id="rId2"/>
              </a:rPr>
              <a:t>http://www.findmypast.com/</a:t>
            </a:r>
            <a:endParaRPr lang="fi-FI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Maksullinen, tietoja ympäri maailmaa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Kanadan arkistolaitos: </a:t>
            </a:r>
            <a:r>
              <a:rPr lang="fi-FI" sz="2400" dirty="0">
                <a:hlinkClick r:id="rId3"/>
              </a:rPr>
              <a:t>http://www.bac-lac.gc.ca/eng/Pages/home.aspx</a:t>
            </a:r>
            <a:endParaRPr lang="fi-FI" sz="2400" dirty="0"/>
          </a:p>
          <a:p>
            <a:pPr>
              <a:lnSpc>
                <a:spcPct val="150000"/>
              </a:lnSpc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1520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AC8E68-5351-46D1-971E-AD9CC3F1AB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0D3770E-B0C9-4664-84F1-85592104B7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45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375B6575-CE9B-4BFB-AC2D-D235DFED39DA}"/>
              </a:ext>
            </a:extLst>
          </p:cNvPr>
          <p:cNvSpPr txBox="1"/>
          <p:nvPr/>
        </p:nvSpPr>
        <p:spPr>
          <a:xfrm>
            <a:off x="6135757" y="1245704"/>
            <a:ext cx="51418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Luentomateriaali:</a:t>
            </a:r>
          </a:p>
          <a:p>
            <a:endParaRPr lang="fi-FI" sz="2000" b="1" dirty="0"/>
          </a:p>
          <a:p>
            <a:r>
              <a:rPr lang="fi-FI" sz="2000" b="1" dirty="0">
                <a:hlinkClick r:id="rId2"/>
              </a:rPr>
              <a:t>https://peda.net/p/marjoheikkila/s8</a:t>
            </a:r>
            <a:endParaRPr lang="fi-FI" sz="2000" b="1" dirty="0"/>
          </a:p>
          <a:p>
            <a:endParaRPr lang="fi-FI" sz="2000" b="1" dirty="0"/>
          </a:p>
          <a:p>
            <a:r>
              <a:rPr lang="fi-FI" sz="2000" dirty="0"/>
              <a:t>Tunnistamaton hääpari, kuvattu </a:t>
            </a:r>
            <a:r>
              <a:rPr lang="fi-FI" sz="2000" dirty="0" err="1"/>
              <a:t>Evelethissä</a:t>
            </a:r>
            <a:r>
              <a:rPr lang="fi-FI" sz="2000" dirty="0"/>
              <a:t> Minnesotassa.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Lähde: Elsa Rintamäen (o.s. Haukkumaa) albumi, Juhani ja Markku Mäkisen kotiarkisto.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3F46FE6-3D91-4B42-80B2-DC2A76DC7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84" y="662937"/>
            <a:ext cx="4127059" cy="55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90B419-7871-41A8-96BB-D80021E0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SIIRTOLAISUUDESTA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EED107C-980B-47F8-AABE-6D436534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420" y="1101852"/>
            <a:ext cx="5013960" cy="4654296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077103-107F-4C14-839F-65679B194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hlinkClick r:id="rId3"/>
              </a:rPr>
              <a:t>http://maine.utu.fi/vex/Sukututkimus/Sukututkimus.pdf</a:t>
            </a:r>
            <a:endParaRPr lang="fi-FI" dirty="0"/>
          </a:p>
          <a:p>
            <a:r>
              <a:rPr lang="fi-FI" dirty="0">
                <a:hlinkClick r:id="rId4"/>
              </a:rPr>
              <a:t>http://wiki.narc.fi/portti/index.php/Teema:_Siirtolaisuus_Suomesta_ulkomaille</a:t>
            </a:r>
            <a:endParaRPr lang="fi-FI" dirty="0"/>
          </a:p>
          <a:p>
            <a:endParaRPr lang="fi-FI" dirty="0"/>
          </a:p>
          <a:p>
            <a:r>
              <a:rPr lang="fi-FI" dirty="0"/>
              <a:t>Toivo Mäkisen </a:t>
            </a:r>
            <a:r>
              <a:rPr lang="fi-FI" dirty="0" err="1"/>
              <a:t>Ameriikan</a:t>
            </a:r>
            <a:r>
              <a:rPr lang="fi-FI" dirty="0"/>
              <a:t> </a:t>
            </a:r>
            <a:r>
              <a:rPr lang="fi-FI" dirty="0" err="1"/>
              <a:t>kistu</a:t>
            </a:r>
            <a:r>
              <a:rPr lang="fi-FI" dirty="0"/>
              <a:t>. Päädyssä on vielä kiinni Toivon New Yorkista Göteborgiin tuoneen laivan tarra.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65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0316D-C5B7-4A4C-BAA1-740045A2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Parkanosta Amerikkaan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DD0B7B-6740-497D-A798-EECBC1F2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Etelä-Pohjanmaan vaikutus: paljon lähtijöitä</a:t>
            </a:r>
          </a:p>
          <a:p>
            <a:r>
              <a:rPr lang="fi-FI" dirty="0"/>
              <a:t>Miksi lähdettiin? Työttömyys, maan puute, isot perheet, tuttujen lähteminen, seikkailunhalu, paremmat palkat</a:t>
            </a:r>
          </a:p>
          <a:p>
            <a:r>
              <a:rPr lang="fi-FI" dirty="0"/>
              <a:t>Ennen ensimmäistä maailmansotaa lähtenyt yli 1600 parkanolaista</a:t>
            </a:r>
          </a:p>
          <a:p>
            <a:r>
              <a:rPr lang="fi-FI" dirty="0"/>
              <a:t>Huippuvuosina lähtijöitä yli 170</a:t>
            </a:r>
          </a:p>
          <a:p>
            <a:r>
              <a:rPr lang="fi-FI" dirty="0"/>
              <a:t>Muutamista taloista tai suvuista lähti paljon väkeä</a:t>
            </a:r>
          </a:p>
        </p:txBody>
      </p:sp>
    </p:spTree>
    <p:extLst>
      <p:ext uri="{BB962C8B-B14F-4D97-AF65-F5344CB8AC3E}">
        <p14:creationId xmlns:p14="http://schemas.microsoft.com/office/powerpoint/2010/main" val="266568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CC8DEF2-333D-4679-99E9-83CB610E42E3}"/>
              </a:ext>
            </a:extLst>
          </p:cNvPr>
          <p:cNvSpPr txBox="1"/>
          <p:nvPr/>
        </p:nvSpPr>
        <p:spPr>
          <a:xfrm>
            <a:off x="940904" y="940904"/>
            <a:ext cx="101114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Lähtijät nuoria ja naimattomia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Naisia noin 30 %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Noin kolmasosa lähteneistä palasi Suomeen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Lähtijöissä sekä talollisia että itsellisiä (matkarahat sisarosuuksista ja metsätöistä)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Asutus keskittyi Yhdysvaltain pohjoisosaan ja Kanadan eteläosiin, suurten järvien alueelle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Elinkeinoina kaivos- ja metsätyöt sekä maanviljely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lnSpc>
                <a:spcPct val="150000"/>
              </a:lnSpc>
            </a:pP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791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5C8B993-411A-4890-ABF1-32B129883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57" y="833097"/>
            <a:ext cx="7310960" cy="447527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99C3A46-5330-4E81-98D4-09D050CC2A3B}"/>
              </a:ext>
            </a:extLst>
          </p:cNvPr>
          <p:cNvSpPr txBox="1"/>
          <p:nvPr/>
        </p:nvSpPr>
        <p:spPr>
          <a:xfrm>
            <a:off x="2243857" y="5433391"/>
            <a:ext cx="731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Kihniöläisiä Amerikan leskiä 1928. Kuvannut Juho Patomäki.</a:t>
            </a:r>
          </a:p>
        </p:txBody>
      </p:sp>
    </p:spTree>
    <p:extLst>
      <p:ext uri="{BB962C8B-B14F-4D97-AF65-F5344CB8AC3E}">
        <p14:creationId xmlns:p14="http://schemas.microsoft.com/office/powerpoint/2010/main" val="188588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4F4B0E68-56C3-458F-B3BC-C5D27135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355428"/>
              </p:ext>
            </p:extLst>
          </p:nvPr>
        </p:nvGraphicFramePr>
        <p:xfrm>
          <a:off x="1753704" y="2166361"/>
          <a:ext cx="8821532" cy="317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383">
                  <a:extLst>
                    <a:ext uri="{9D8B030D-6E8A-4147-A177-3AD203B41FA5}">
                      <a16:colId xmlns:a16="http://schemas.microsoft.com/office/drawing/2014/main" val="2202837161"/>
                    </a:ext>
                  </a:extLst>
                </a:gridCol>
                <a:gridCol w="2205383">
                  <a:extLst>
                    <a:ext uri="{9D8B030D-6E8A-4147-A177-3AD203B41FA5}">
                      <a16:colId xmlns:a16="http://schemas.microsoft.com/office/drawing/2014/main" val="2152489815"/>
                    </a:ext>
                  </a:extLst>
                </a:gridCol>
                <a:gridCol w="2205383">
                  <a:extLst>
                    <a:ext uri="{9D8B030D-6E8A-4147-A177-3AD203B41FA5}">
                      <a16:colId xmlns:a16="http://schemas.microsoft.com/office/drawing/2014/main" val="3747040831"/>
                    </a:ext>
                  </a:extLst>
                </a:gridCol>
                <a:gridCol w="2205383">
                  <a:extLst>
                    <a:ext uri="{9D8B030D-6E8A-4147-A177-3AD203B41FA5}">
                      <a16:colId xmlns:a16="http://schemas.microsoft.com/office/drawing/2014/main" val="2039962568"/>
                    </a:ext>
                  </a:extLst>
                </a:gridCol>
              </a:tblGrid>
              <a:tr h="516441">
                <a:tc>
                  <a:txBody>
                    <a:bodyPr/>
                    <a:lstStyle/>
                    <a:p>
                      <a:r>
                        <a:rPr lang="fi-FI" dirty="0"/>
                        <a:t>Kausi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Siirtolaisia/vuosi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Kihniö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Siirtolaisia/vuosi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69216"/>
                  </a:ext>
                </a:extLst>
              </a:tr>
              <a:tr h="563980">
                <a:tc>
                  <a:txBody>
                    <a:bodyPr/>
                    <a:lstStyle/>
                    <a:p>
                      <a:r>
                        <a:rPr lang="fi-FI" dirty="0"/>
                        <a:t>1893-1902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41,6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5834"/>
                  </a:ext>
                </a:extLst>
              </a:tr>
              <a:tr h="523613">
                <a:tc>
                  <a:txBody>
                    <a:bodyPr/>
                    <a:lstStyle/>
                    <a:p>
                      <a:r>
                        <a:rPr lang="fi-FI" dirty="0"/>
                        <a:t>1903-1912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217473"/>
                  </a:ext>
                </a:extLst>
              </a:tr>
              <a:tr h="523613">
                <a:tc>
                  <a:txBody>
                    <a:bodyPr/>
                    <a:lstStyle/>
                    <a:p>
                      <a:r>
                        <a:rPr lang="fi-FI" dirty="0"/>
                        <a:t>1913-1922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1919-22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355881"/>
                  </a:ext>
                </a:extLst>
              </a:tr>
              <a:tr h="523613">
                <a:tc>
                  <a:txBody>
                    <a:bodyPr/>
                    <a:lstStyle/>
                    <a:p>
                      <a:r>
                        <a:rPr lang="fi-FI" dirty="0"/>
                        <a:t>1923-1932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32,4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1923-1932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442278"/>
                  </a:ext>
                </a:extLst>
              </a:tr>
              <a:tr h="523613">
                <a:tc>
                  <a:txBody>
                    <a:bodyPr/>
                    <a:lstStyle/>
                    <a:p>
                      <a:r>
                        <a:rPr lang="fi-FI" dirty="0"/>
                        <a:t>1933-1937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1933-1937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63632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DBEA83E-C84B-480A-BF82-CD5A630FE8B3}"/>
              </a:ext>
            </a:extLst>
          </p:cNvPr>
          <p:cNvSpPr txBox="1"/>
          <p:nvPr/>
        </p:nvSpPr>
        <p:spPr>
          <a:xfrm>
            <a:off x="2001078" y="1060174"/>
            <a:ext cx="8309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/>
              <a:t>Siirtolaisuus Parkanosta ja Kihniöstä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7C4A3DC-D8C1-420F-B7E2-B7E1CC7F4488}"/>
              </a:ext>
            </a:extLst>
          </p:cNvPr>
          <p:cNvSpPr txBox="1"/>
          <p:nvPr/>
        </p:nvSpPr>
        <p:spPr>
          <a:xfrm>
            <a:off x="1753704" y="5499652"/>
            <a:ext cx="872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Nygård, Toivo, Parkanon ja Kihniön väestö Suomen sodasta nykyaikaan. Teoksessa Parkanon ja Kihniön kirja. </a:t>
            </a:r>
          </a:p>
        </p:txBody>
      </p:sp>
    </p:spTree>
    <p:extLst>
      <p:ext uri="{BB962C8B-B14F-4D97-AF65-F5344CB8AC3E}">
        <p14:creationId xmlns:p14="http://schemas.microsoft.com/office/powerpoint/2010/main" val="235460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147531-EB8C-4486-A2B2-81BDD959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MISTÄ TIETOA SIIRTOLAISIKSI LÄHTENEISTÄ?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E9C6B04-62B1-426C-B35D-896C66E0F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77554"/>
            <a:ext cx="5470525" cy="4102893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D8D30B-B48C-41C4-BD08-B885E6716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1800" b="1" dirty="0"/>
              <a:t>Aloita penkomalla kotiarkisto (kortit, kirjeet, valokuvat) ja haastattelemalla sukulaiset.</a:t>
            </a:r>
          </a:p>
          <a:p>
            <a:endParaRPr lang="fi-FI" dirty="0"/>
          </a:p>
          <a:p>
            <a:r>
              <a:rPr lang="fi-FI" dirty="0"/>
              <a:t>Amalia </a:t>
            </a:r>
            <a:r>
              <a:rPr lang="fi-FI" dirty="0" err="1"/>
              <a:t>Joutsiahon</a:t>
            </a:r>
            <a:r>
              <a:rPr lang="fi-FI" dirty="0"/>
              <a:t> kaksi siskoa lähti Amerikkaan. He pitivät Amaliaan yhteyttä kirjeitse. Sisko lähetti Amalialle mm. tämän hiuksilla täytetyn neulatyynyn.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364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D05741A-5075-412A-86A5-A275C8D82B8E}"/>
              </a:ext>
            </a:extLst>
          </p:cNvPr>
          <p:cNvSpPr txBox="1"/>
          <p:nvPr/>
        </p:nvSpPr>
        <p:spPr>
          <a:xfrm>
            <a:off x="901148" y="967409"/>
            <a:ext cx="10389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Seurakuntien arkistot: rippikirjoissa merkintöjä Amerikkaan menneistä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Henkikirjat: </a:t>
            </a:r>
            <a:r>
              <a:rPr lang="fi-FI" sz="2400" dirty="0">
                <a:hlinkClick r:id="rId2"/>
              </a:rPr>
              <a:t>http://digi.narc.fi/digi/search.ka</a:t>
            </a:r>
            <a:endParaRPr lang="fi-FI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 err="1"/>
              <a:t>Googleta</a:t>
            </a:r>
            <a:r>
              <a:rPr lang="fi-FI" sz="2400" dirty="0"/>
              <a:t>: Muista nimien erilaiset kirjoitusasut!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Parkanolaiset (paljon kihniöläisiä mukana) siirtolaiset: </a:t>
            </a:r>
            <a:r>
              <a:rPr lang="fi-FI" sz="2400" dirty="0">
                <a:hlinkClick r:id="rId3"/>
              </a:rPr>
              <a:t>https://sites.google.com/site/parkanoemigrants/siirtolaisiaparkanosta</a:t>
            </a:r>
            <a:endParaRPr lang="fi-FI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FB-ryhmät: Siirtolaiset – </a:t>
            </a:r>
            <a:r>
              <a:rPr lang="fi-FI" sz="2400" dirty="0" err="1"/>
              <a:t>Finnish</a:t>
            </a:r>
            <a:r>
              <a:rPr lang="fi-FI" sz="2400" dirty="0"/>
              <a:t> </a:t>
            </a:r>
            <a:r>
              <a:rPr lang="fi-FI" sz="2400" dirty="0" err="1"/>
              <a:t>Emigrants</a:t>
            </a:r>
            <a:r>
              <a:rPr lang="fi-FI" sz="2400" dirty="0"/>
              <a:t> ja American </a:t>
            </a:r>
            <a:r>
              <a:rPr lang="fi-FI" sz="2400" dirty="0" err="1"/>
              <a:t>Finnish</a:t>
            </a:r>
            <a:r>
              <a:rPr lang="fi-FI" sz="2400" dirty="0"/>
              <a:t> 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Suomen sukututkimusseuran sivut: </a:t>
            </a:r>
            <a:r>
              <a:rPr lang="fi-FI" sz="2400" dirty="0">
                <a:hlinkClick r:id="rId4"/>
              </a:rPr>
              <a:t>http://www.genealogia.fi/siirtolaisuus</a:t>
            </a:r>
            <a:endParaRPr lang="fi-FI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400" dirty="0"/>
              <a:t>Paikallislehdet ja </a:t>
            </a:r>
            <a:r>
              <a:rPr lang="fi-FI" sz="2400" dirty="0" err="1"/>
              <a:t>amerikansuomalaisten</a:t>
            </a:r>
            <a:r>
              <a:rPr lang="fi-FI" sz="2400" dirty="0"/>
              <a:t> lehdet</a:t>
            </a:r>
          </a:p>
        </p:txBody>
      </p:sp>
    </p:spTree>
    <p:extLst>
      <p:ext uri="{BB962C8B-B14F-4D97-AF65-F5344CB8AC3E}">
        <p14:creationId xmlns:p14="http://schemas.microsoft.com/office/powerpoint/2010/main" val="533450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6042</TotalTime>
  <Words>528</Words>
  <Application>Microsoft Office PowerPoint</Application>
  <PresentationFormat>Laajakuva</PresentationFormat>
  <Paragraphs>90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Orgaaninen</vt:lpstr>
      <vt:lpstr>Siirtolaisuus  Parkanosta  Pohjois-Amerikkaan</vt:lpstr>
      <vt:lpstr>PowerPoint-esitys</vt:lpstr>
      <vt:lpstr>YLEISTÄ SIIRTOLAISUUDESTA</vt:lpstr>
      <vt:lpstr>Parkanosta Amerikkaan</vt:lpstr>
      <vt:lpstr>PowerPoint-esitys</vt:lpstr>
      <vt:lpstr>PowerPoint-esitys</vt:lpstr>
      <vt:lpstr>PowerPoint-esitys</vt:lpstr>
      <vt:lpstr>MISTÄ TIETOA SIIRTOLAISIKSI LÄHTENEISTÄ?</vt:lpstr>
      <vt:lpstr>PowerPoint-esitys</vt:lpstr>
      <vt:lpstr>PowerPoint-esitys</vt:lpstr>
      <vt:lpstr>Siirtolaisuusinstituutti migrationinstitute.fi</vt:lpstr>
      <vt:lpstr>Toivo Mäkisen passi 1920-luvulta</vt:lpstr>
      <vt:lpstr>Tietolähteitä Pohjois-Amerikasta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Siirtolaisuus  Pohjois-Amerikkaan</dc:title>
  <dc:creator>Marjo</dc:creator>
  <cp:lastModifiedBy>Marjo</cp:lastModifiedBy>
  <cp:revision>54</cp:revision>
  <dcterms:created xsi:type="dcterms:W3CDTF">2017-07-24T09:27:21Z</dcterms:created>
  <dcterms:modified xsi:type="dcterms:W3CDTF">2017-11-08T13:45:01Z</dcterms:modified>
</cp:coreProperties>
</file>