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1" r:id="rId5"/>
    <p:sldId id="271" r:id="rId6"/>
    <p:sldId id="266" r:id="rId7"/>
    <p:sldId id="263" r:id="rId8"/>
    <p:sldId id="268" r:id="rId9"/>
    <p:sldId id="275" r:id="rId10"/>
    <p:sldId id="267" r:id="rId11"/>
    <p:sldId id="272" r:id="rId12"/>
    <p:sldId id="269" r:id="rId13"/>
    <p:sldId id="276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333E0B1-EAD3-4504-AB5C-62BF1D011406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50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394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573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131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8732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44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220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030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47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94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28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09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65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31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307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71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855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33E0B1-EAD3-4504-AB5C-62BF1D011406}" type="datetimeFigureOut">
              <a:rPr lang="fi-FI" smtClean="0"/>
              <a:t>28.7.2017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705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migrationinstitute.fi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cestry.com/" TargetMode="External"/><Relationship Id="rId2" Type="http://schemas.openxmlformats.org/officeDocument/2006/relationships/hyperlink" Target="https://www.libertyellisfound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innishimmigrants.org/" TargetMode="External"/><Relationship Id="rId4" Type="http://schemas.openxmlformats.org/officeDocument/2006/relationships/hyperlink" Target="https://familysearch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c-lac.gc.ca/eng/Pages/home.aspx" TargetMode="External"/><Relationship Id="rId2" Type="http://schemas.openxmlformats.org/officeDocument/2006/relationships/hyperlink" Target="http://www.findmypast.com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p/marjoheikkila/p2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ine.utu.fi/vex/Sukututkimus/Sukututkimus.pdf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iki.narc.fi/portti/index.php/Teema:_Siirtolaisuus_Suomesta_ulkomaill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parkanoemigrants/siirtolaisiaparkanosta" TargetMode="External"/><Relationship Id="rId2" Type="http://schemas.openxmlformats.org/officeDocument/2006/relationships/hyperlink" Target="http://digi.narc.fi/digi/search.k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enealogia.fi/siirtolaisuu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ment.net/" TargetMode="External"/><Relationship Id="rId2" Type="http://schemas.openxmlformats.org/officeDocument/2006/relationships/hyperlink" Target="https://www.findagrave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haudat.genealogia.fi/php/indexs.php" TargetMode="External"/><Relationship Id="rId4" Type="http://schemas.openxmlformats.org/officeDocument/2006/relationships/hyperlink" Target="https://billiongrave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B83CBA-5726-46F3-9253-0A9BBD49B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449078"/>
          </a:xfrm>
        </p:spPr>
        <p:txBody>
          <a:bodyPr/>
          <a:lstStyle/>
          <a:p>
            <a:r>
              <a:rPr lang="fi-FI" dirty="0"/>
              <a:t>Siirtolaisuus </a:t>
            </a:r>
            <a:br>
              <a:rPr lang="fi-FI" dirty="0"/>
            </a:br>
            <a:r>
              <a:rPr lang="fi-FI" dirty="0" err="1"/>
              <a:t>Pohjois</a:t>
            </a:r>
            <a:r>
              <a:rPr lang="fi-FI" dirty="0"/>
              <a:t>-Kurusta </a:t>
            </a:r>
            <a:br>
              <a:rPr lang="fi-FI" dirty="0"/>
            </a:br>
            <a:r>
              <a:rPr lang="fi-FI" dirty="0"/>
              <a:t>Pohjois-Amerikkaan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81DF8CB-6551-4F98-AFA0-5EA2B7A5C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426225"/>
            <a:ext cx="6703393" cy="848139"/>
          </a:xfrm>
        </p:spPr>
        <p:txBody>
          <a:bodyPr>
            <a:normAutofit lnSpcReduction="10000"/>
          </a:bodyPr>
          <a:lstStyle/>
          <a:p>
            <a:r>
              <a:rPr lang="fi-FI" dirty="0"/>
              <a:t>Paikallishistoriapäivä 29.6.2017</a:t>
            </a:r>
          </a:p>
          <a:p>
            <a:r>
              <a:rPr lang="fi-FI" dirty="0"/>
              <a:t>Marjo Heikkilä</a:t>
            </a:r>
          </a:p>
        </p:txBody>
      </p:sp>
    </p:spTree>
    <p:extLst>
      <p:ext uri="{BB962C8B-B14F-4D97-AF65-F5344CB8AC3E}">
        <p14:creationId xmlns:p14="http://schemas.microsoft.com/office/powerpoint/2010/main" val="2626086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342B26-FBF9-4A4E-A29D-E88C1FB28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Siirtolaisuusinstituutti</a:t>
            </a:r>
            <a:br>
              <a:rPr lang="fi-FI" dirty="0"/>
            </a:br>
            <a:r>
              <a:rPr lang="fi-FI" dirty="0">
                <a:hlinkClick r:id="rId2" action="ppaction://hlinkfile"/>
              </a:rPr>
              <a:t>migrationinstitute.fi</a:t>
            </a:r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23ACA5E-80EC-45A8-B356-46CD0B4AF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262560"/>
            <a:ext cx="5470525" cy="4332880"/>
          </a:xfr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3C94753-BF49-4296-ACAB-C7B01F8D5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1800" b="1" dirty="0"/>
              <a:t>Siirtolaisrekisteri: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Passiluettelot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Matkustajaluettelot (FÅA)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Viitetietokanta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Australiaan, Uuteen-Seelantiin ja Venäjälle menneet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Käyttömaksu 20 e/vuosi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4450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507BE4-73EE-4D98-B941-DCAFC023F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Toivo Mäkisen passi 1920-luvulta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C9E7042-1CC4-4DE9-A2AB-6A7FEA1BA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6714B3E-F64C-4D22-8861-11CE14776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4" name="Sisällön paikkamerkki 13">
            <a:extLst>
              <a:ext uri="{FF2B5EF4-FFF2-40B4-BE49-F238E27FC236}">
                <a16:creationId xmlns:a16="http://schemas.microsoft.com/office/drawing/2014/main" id="{D43BB487-2AC0-44C8-81AA-1A40FF3323A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70" y="2514394"/>
            <a:ext cx="4725881" cy="3583345"/>
          </a:xfrm>
        </p:spPr>
      </p:pic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76EF8A03-EDD3-4C5D-A6AE-4FF02E56A5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62" y="2514394"/>
            <a:ext cx="2739586" cy="3695013"/>
          </a:xfrm>
        </p:spPr>
      </p:pic>
    </p:spTree>
    <p:extLst>
      <p:ext uri="{BB962C8B-B14F-4D97-AF65-F5344CB8AC3E}">
        <p14:creationId xmlns:p14="http://schemas.microsoft.com/office/powerpoint/2010/main" val="754693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5BB235-8CAE-4B8F-AFBB-BEA87DA8F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Tietolähteitä Pohjois-Amerikasta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CE555A-5CE3-485B-8C03-DC19B8685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Ellis Island: </a:t>
            </a:r>
            <a:r>
              <a:rPr lang="fi-FI" dirty="0">
                <a:hlinkClick r:id="rId2"/>
              </a:rPr>
              <a:t>https://www.libertyellisfoundation.org/</a:t>
            </a:r>
            <a:endParaRPr lang="fi-FI" dirty="0"/>
          </a:p>
          <a:p>
            <a:pPr lvl="1"/>
            <a:r>
              <a:rPr lang="fi-FI" dirty="0"/>
              <a:t>Vaatii rekisteröitymisen, ilmainen</a:t>
            </a:r>
          </a:p>
          <a:p>
            <a:r>
              <a:rPr lang="fi-FI" dirty="0" err="1"/>
              <a:t>Ancestry</a:t>
            </a:r>
            <a:r>
              <a:rPr lang="fi-FI" dirty="0"/>
              <a:t>: </a:t>
            </a:r>
            <a:r>
              <a:rPr lang="fi-FI" dirty="0">
                <a:hlinkClick r:id="rId3"/>
              </a:rPr>
              <a:t>https://www.ancestry.com/</a:t>
            </a:r>
            <a:endParaRPr lang="fi-FI" dirty="0"/>
          </a:p>
          <a:p>
            <a:pPr lvl="1"/>
            <a:r>
              <a:rPr lang="fi-FI" dirty="0"/>
              <a:t>Osittain maksullinen, ilmaisia kokeilujaksoja</a:t>
            </a:r>
          </a:p>
          <a:p>
            <a:r>
              <a:rPr lang="fi-FI" dirty="0" err="1"/>
              <a:t>Family</a:t>
            </a:r>
            <a:r>
              <a:rPr lang="fi-FI" dirty="0"/>
              <a:t> </a:t>
            </a:r>
            <a:r>
              <a:rPr lang="fi-FI" dirty="0" err="1"/>
              <a:t>Search</a:t>
            </a:r>
            <a:r>
              <a:rPr lang="fi-FI" dirty="0"/>
              <a:t>: </a:t>
            </a:r>
            <a:r>
              <a:rPr lang="fi-FI" dirty="0">
                <a:hlinkClick r:id="rId4"/>
              </a:rPr>
              <a:t>https://familysearch.org/</a:t>
            </a:r>
            <a:endParaRPr lang="fi-FI" dirty="0"/>
          </a:p>
          <a:p>
            <a:pPr lvl="1"/>
            <a:r>
              <a:rPr lang="fi-FI" dirty="0"/>
              <a:t>Osittain maksullinen</a:t>
            </a:r>
          </a:p>
          <a:p>
            <a:r>
              <a:rPr lang="fi-FI" dirty="0"/>
              <a:t>Suomalaisten matkustustietoja 1834-1897: </a:t>
            </a:r>
            <a:r>
              <a:rPr lang="fi-FI" dirty="0">
                <a:hlinkClick r:id="rId5"/>
              </a:rPr>
              <a:t>http://www.finnishimmigrants.org/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860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4097FB2-BFE9-4B76-8853-10AD59D729E5}"/>
              </a:ext>
            </a:extLst>
          </p:cNvPr>
          <p:cNvSpPr txBox="1"/>
          <p:nvPr/>
        </p:nvSpPr>
        <p:spPr>
          <a:xfrm>
            <a:off x="927652" y="993913"/>
            <a:ext cx="10376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 err="1"/>
              <a:t>Find</a:t>
            </a:r>
            <a:r>
              <a:rPr lang="fi-FI" sz="2400" dirty="0"/>
              <a:t> My </a:t>
            </a:r>
            <a:r>
              <a:rPr lang="fi-FI" sz="2400" dirty="0" err="1"/>
              <a:t>Past</a:t>
            </a:r>
            <a:r>
              <a:rPr lang="fi-FI" sz="2400" dirty="0"/>
              <a:t>: </a:t>
            </a:r>
            <a:r>
              <a:rPr lang="fi-FI" sz="2400" dirty="0">
                <a:hlinkClick r:id="rId2"/>
              </a:rPr>
              <a:t>http://www.findmypast.com/</a:t>
            </a:r>
            <a:endParaRPr lang="fi-FI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Maksullinen, tietoja ympäri maailmaa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Kanadan arkistolaitos: </a:t>
            </a:r>
            <a:r>
              <a:rPr lang="fi-FI" sz="2400" dirty="0">
                <a:hlinkClick r:id="rId3"/>
              </a:rPr>
              <a:t>http://www.bac-lac.gc.ca/eng/Pages/home.aspx</a:t>
            </a:r>
            <a:endParaRPr lang="fi-FI" sz="2400" dirty="0"/>
          </a:p>
          <a:p>
            <a:pPr>
              <a:lnSpc>
                <a:spcPct val="150000"/>
              </a:lnSpc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615207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AC8E68-5351-46D1-971E-AD9CC3F1AB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0D3770E-B0C9-4664-84F1-85592104B7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44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BBF78FF-EAD7-4F35-8265-758800D4B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8" y="655983"/>
            <a:ext cx="7368208" cy="5526156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75B6575-CE9B-4BFB-AC2D-D235DFED39DA}"/>
              </a:ext>
            </a:extLst>
          </p:cNvPr>
          <p:cNvSpPr txBox="1"/>
          <p:nvPr/>
        </p:nvSpPr>
        <p:spPr>
          <a:xfrm>
            <a:off x="8401878" y="927652"/>
            <a:ext cx="287572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Luentomateriaali:</a:t>
            </a:r>
          </a:p>
          <a:p>
            <a:endParaRPr lang="fi-FI" sz="2000" b="1" dirty="0">
              <a:hlinkClick r:id="rId3"/>
            </a:endParaRPr>
          </a:p>
          <a:p>
            <a:r>
              <a:rPr lang="fi-FI" sz="2000" b="1" dirty="0">
                <a:hlinkClick r:id="rId3"/>
              </a:rPr>
              <a:t>https://peda.net/p/marjoheikkila/p2</a:t>
            </a:r>
            <a:endParaRPr lang="fi-FI" sz="2000" b="1" dirty="0"/>
          </a:p>
          <a:p>
            <a:endParaRPr lang="fi-FI" sz="2000" b="1" dirty="0"/>
          </a:p>
          <a:p>
            <a:r>
              <a:rPr lang="fi-FI" sz="2000" dirty="0"/>
              <a:t>Kuvassa </a:t>
            </a:r>
            <a:r>
              <a:rPr lang="fi-FI" sz="2000" dirty="0" err="1"/>
              <a:t>aureslaisia</a:t>
            </a:r>
            <a:r>
              <a:rPr lang="fi-FI" sz="2000" dirty="0"/>
              <a:t> </a:t>
            </a:r>
            <a:r>
              <a:rPr lang="fi-FI" sz="2000" dirty="0" err="1"/>
              <a:t>Ameriikassa</a:t>
            </a:r>
            <a:r>
              <a:rPr lang="fi-FI" sz="2000" dirty="0"/>
              <a:t>.</a:t>
            </a:r>
            <a:r>
              <a:rPr lang="fi-FI" dirty="0"/>
              <a:t> </a:t>
            </a:r>
          </a:p>
          <a:p>
            <a:endParaRPr lang="fi-FI" dirty="0"/>
          </a:p>
          <a:p>
            <a:r>
              <a:rPr lang="fi-FI" dirty="0"/>
              <a:t>Lähde: </a:t>
            </a:r>
            <a:r>
              <a:rPr lang="fi-FI" dirty="0" err="1"/>
              <a:t>Pohjois</a:t>
            </a:r>
            <a:r>
              <a:rPr lang="fi-FI" dirty="0"/>
              <a:t>-Kurun kuvia –sivusto Facebookissa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881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90B419-7871-41A8-96BB-D80021E0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 SIIRTOLAISUUDESTA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EED107C-980B-47F8-AABE-6D436534A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20" y="1101852"/>
            <a:ext cx="5013960" cy="4654296"/>
          </a:xfr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077103-107F-4C14-839F-65679B194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dirty="0">
                <a:hlinkClick r:id="rId3"/>
              </a:rPr>
              <a:t>http://maine.utu.fi/vex/Sukututkimus/Sukututkimus.pdf</a:t>
            </a:r>
            <a:endParaRPr lang="fi-FI" dirty="0"/>
          </a:p>
          <a:p>
            <a:r>
              <a:rPr lang="fi-FI" dirty="0">
                <a:hlinkClick r:id="rId4"/>
              </a:rPr>
              <a:t>http://wiki.narc.fi/portti/index.php/Teema:_Siirtolaisuus_Suomesta_ulkomaille</a:t>
            </a:r>
            <a:endParaRPr lang="fi-FI" dirty="0"/>
          </a:p>
          <a:p>
            <a:endParaRPr lang="fi-FI" dirty="0"/>
          </a:p>
          <a:p>
            <a:r>
              <a:rPr lang="fi-FI" dirty="0"/>
              <a:t>Toivo Mäkisen </a:t>
            </a:r>
            <a:r>
              <a:rPr lang="fi-FI" dirty="0" err="1"/>
              <a:t>Ameriikan</a:t>
            </a:r>
            <a:r>
              <a:rPr lang="fi-FI" dirty="0"/>
              <a:t> </a:t>
            </a:r>
            <a:r>
              <a:rPr lang="fi-FI" dirty="0" err="1"/>
              <a:t>kistu</a:t>
            </a:r>
            <a:r>
              <a:rPr lang="fi-FI" dirty="0"/>
              <a:t>. Päädyssä on vielä kiinni Toivon New Yorkista Göteborgiin tuoneen laivan tarra.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365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30316D-C5B7-4A4C-BAA1-740045A21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Aureesta</a:t>
            </a:r>
            <a:r>
              <a:rPr lang="fi-FI" dirty="0"/>
              <a:t> Amerikkaan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DD0B7B-6740-497D-A798-EECBC1F25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Pohjois</a:t>
            </a:r>
            <a:r>
              <a:rPr lang="fi-FI" dirty="0"/>
              <a:t>-Kurusta lähdettiin Amerikkaan yleisemmin kuin muualta Kurusta</a:t>
            </a:r>
          </a:p>
          <a:p>
            <a:r>
              <a:rPr lang="fi-FI" dirty="0"/>
              <a:t>Yhteydet Parkanoon ja Virroille olivat tiiviit, joten vaikutteita lienee tullut sieltä</a:t>
            </a:r>
          </a:p>
          <a:p>
            <a:r>
              <a:rPr lang="fi-FI" dirty="0"/>
              <a:t>Miksi lähdettiin? Työttömyys, maan puute, isot perheet, tuttujen lähteminen, seikkailunhalu, paremmat palkat</a:t>
            </a:r>
          </a:p>
          <a:p>
            <a:r>
              <a:rPr lang="fi-FI" dirty="0"/>
              <a:t>Vuoteen 1918 mennessä lähtenyt noin 300 kurulaista, 1700 parkanolaista ja 1300 virtolaista</a:t>
            </a:r>
          </a:p>
        </p:txBody>
      </p:sp>
    </p:spTree>
    <p:extLst>
      <p:ext uri="{BB962C8B-B14F-4D97-AF65-F5344CB8AC3E}">
        <p14:creationId xmlns:p14="http://schemas.microsoft.com/office/powerpoint/2010/main" val="266568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CC8DEF2-333D-4679-99E9-83CB610E42E3}"/>
              </a:ext>
            </a:extLst>
          </p:cNvPr>
          <p:cNvSpPr txBox="1"/>
          <p:nvPr/>
        </p:nvSpPr>
        <p:spPr>
          <a:xfrm>
            <a:off x="940904" y="940904"/>
            <a:ext cx="1011140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Vilkkainta aikaa 1900-luvun alku ja 1920-luku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 err="1"/>
              <a:t>Aureslaisia</a:t>
            </a:r>
            <a:r>
              <a:rPr lang="fi-FI" sz="2400" dirty="0"/>
              <a:t> kurulaisista siirtolaisista yli 40 %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Lähtijät nuoria ja naimattomia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Naisia noin 30 %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Noin kolmasosa lähteneistä palasi Suomeen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Lähtijöissä sekä talollisia että itsellisiä (matkarahat sisarosuuksista ja metsätöistä)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Asutus keskittyi Yhdysvalloissa Minnesotaan (</a:t>
            </a:r>
            <a:r>
              <a:rPr lang="fi-FI" sz="2400" dirty="0" err="1"/>
              <a:t>Hibbing</a:t>
            </a:r>
            <a:r>
              <a:rPr lang="fi-FI" sz="2400" dirty="0"/>
              <a:t>) ja Massachusettsiin (</a:t>
            </a:r>
            <a:r>
              <a:rPr lang="fi-FI" sz="2400" dirty="0" err="1"/>
              <a:t>Fitchburg</a:t>
            </a:r>
            <a:r>
              <a:rPr lang="fi-FI" sz="2400" dirty="0"/>
              <a:t>), Kanadassa Ontarioon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Elinkeinoina kaivos- ja metsätyöt sekä maanviljely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lnSpc>
                <a:spcPct val="150000"/>
              </a:lnSpc>
            </a:pPr>
            <a:endParaRPr lang="fi-FI" sz="2400" dirty="0"/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C954CF9-D48A-4560-A0C2-6CD37AA9B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616" y="940904"/>
            <a:ext cx="44767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15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BB74AD-62FF-4C44-A7D7-3DFD4D6B9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Pohjoiskurulaisia siirtolaisia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C74FD6-7292-4924-84AF-6872EC7BE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Mottimestari Heikki Ahonen Kanadassa 1920-luvulla</a:t>
            </a:r>
          </a:p>
          <a:p>
            <a:r>
              <a:rPr lang="fi-FI" dirty="0"/>
              <a:t>Walter A. Niemi: hammaslääkäri, teki 310 000 markan lahjoituksen Kurun kunnalle</a:t>
            </a:r>
          </a:p>
          <a:p>
            <a:r>
              <a:rPr lang="fi-FI" dirty="0"/>
              <a:t>Muutamista taloista lähti paljon sisaruksia, esim. Iso-Mustajärveltä ja Äijälästä</a:t>
            </a:r>
          </a:p>
        </p:txBody>
      </p:sp>
    </p:spTree>
    <p:extLst>
      <p:ext uri="{BB962C8B-B14F-4D97-AF65-F5344CB8AC3E}">
        <p14:creationId xmlns:p14="http://schemas.microsoft.com/office/powerpoint/2010/main" val="2812929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147531-EB8C-4486-A2B2-81BDD959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MISTÄ TIETOA SIIRTOLAISIKSI LÄHTENEISTÄ?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E9C6B04-62B1-426C-B35D-896C66E0F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377554"/>
            <a:ext cx="5470525" cy="4102893"/>
          </a:xfr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AD8D30B-B48C-41C4-BD08-B885E6716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sz="1800" b="1" dirty="0"/>
              <a:t>Aloita penkomalla kotiarkisto (kortit, kirjeet, valokuvat) ja haastattelemalla sukulaiset.</a:t>
            </a:r>
          </a:p>
          <a:p>
            <a:endParaRPr lang="fi-FI" dirty="0"/>
          </a:p>
          <a:p>
            <a:r>
              <a:rPr lang="fi-FI" dirty="0"/>
              <a:t>Amalia </a:t>
            </a:r>
            <a:r>
              <a:rPr lang="fi-FI" dirty="0" err="1"/>
              <a:t>Joutsiahon</a:t>
            </a:r>
            <a:r>
              <a:rPr lang="fi-FI" dirty="0"/>
              <a:t> kaksi siskoa lähti Amerikkaan. He pitivät Amaliaan yhteyttä kirjeitse. Sisko lähetti Amalialle mm. tämän hiuksilla täytetyn neulatyynyn.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3641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AD05741A-5075-412A-86A5-A275C8D82B8E}"/>
              </a:ext>
            </a:extLst>
          </p:cNvPr>
          <p:cNvSpPr txBox="1"/>
          <p:nvPr/>
        </p:nvSpPr>
        <p:spPr>
          <a:xfrm>
            <a:off x="901148" y="967409"/>
            <a:ext cx="10389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Seurakuntien arkistot: rippikirjoissa merkintöjä Amerikkaan menneistä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Henkikirjat: </a:t>
            </a:r>
            <a:r>
              <a:rPr lang="fi-FI" sz="2400" dirty="0">
                <a:hlinkClick r:id="rId2"/>
              </a:rPr>
              <a:t>http://digi.narc.fi/digi/search.ka</a:t>
            </a:r>
            <a:endParaRPr lang="fi-FI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 err="1"/>
              <a:t>Googleta</a:t>
            </a:r>
            <a:r>
              <a:rPr lang="fi-FI" sz="2400" dirty="0"/>
              <a:t>: Muista nimien erilaiset kirjoitusasut!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Parkanolaiset (paljon kihniöläisiä mukana) siirtolaiset: </a:t>
            </a:r>
            <a:r>
              <a:rPr lang="fi-FI" sz="2400" dirty="0">
                <a:hlinkClick r:id="rId3"/>
              </a:rPr>
              <a:t>https://sites.google.com/site/parkanoemigrants/siirtolaisiaparkanosta</a:t>
            </a:r>
            <a:endParaRPr lang="fi-FI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FB-ryhmät: Siirtolaiset – </a:t>
            </a:r>
            <a:r>
              <a:rPr lang="fi-FI" sz="2400" dirty="0" err="1"/>
              <a:t>Finnish</a:t>
            </a:r>
            <a:r>
              <a:rPr lang="fi-FI" sz="2400" dirty="0"/>
              <a:t> </a:t>
            </a:r>
            <a:r>
              <a:rPr lang="fi-FI" sz="2400" dirty="0" err="1"/>
              <a:t>Emigrants</a:t>
            </a:r>
            <a:r>
              <a:rPr lang="fi-FI" sz="2400" dirty="0"/>
              <a:t> ja American </a:t>
            </a:r>
            <a:r>
              <a:rPr lang="fi-FI" sz="2400" dirty="0" err="1"/>
              <a:t>Finnish</a:t>
            </a:r>
            <a:r>
              <a:rPr lang="fi-FI" sz="2400" dirty="0"/>
              <a:t> People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Suomen sukututkimusseuran sivut: </a:t>
            </a:r>
            <a:r>
              <a:rPr lang="fi-FI" sz="2400" dirty="0">
                <a:hlinkClick r:id="rId4"/>
              </a:rPr>
              <a:t>http://www.genealogia.fi/siirtolaisuus</a:t>
            </a:r>
            <a:endParaRPr lang="fi-FI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Paikallislehdet ja </a:t>
            </a:r>
            <a:r>
              <a:rPr lang="fi-FI" sz="2400" dirty="0" err="1"/>
              <a:t>amerikansuomalaisten</a:t>
            </a:r>
            <a:r>
              <a:rPr lang="fi-FI" sz="2400" dirty="0"/>
              <a:t> lehdet</a:t>
            </a:r>
          </a:p>
        </p:txBody>
      </p:sp>
    </p:spTree>
    <p:extLst>
      <p:ext uri="{BB962C8B-B14F-4D97-AF65-F5344CB8AC3E}">
        <p14:creationId xmlns:p14="http://schemas.microsoft.com/office/powerpoint/2010/main" val="53345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A1B0EAD6-F95F-48D1-AA3B-96A8ECED96F7}"/>
              </a:ext>
            </a:extLst>
          </p:cNvPr>
          <p:cNvSpPr txBox="1"/>
          <p:nvPr/>
        </p:nvSpPr>
        <p:spPr>
          <a:xfrm>
            <a:off x="954157" y="1073426"/>
            <a:ext cx="104427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Hautausmaatietokannat: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hlinkClick r:id="rId2"/>
              </a:rPr>
              <a:t>https://www.findagrave.com/</a:t>
            </a:r>
            <a:r>
              <a:rPr lang="fi-FI" sz="2400" dirty="0"/>
              <a:t>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hlinkClick r:id="rId3"/>
              </a:rPr>
              <a:t>http://www.interment.net/</a:t>
            </a:r>
            <a:r>
              <a:rPr lang="fi-FI" sz="2400" dirty="0"/>
              <a:t>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hlinkClick r:id="rId4"/>
              </a:rPr>
              <a:t>https://billiongraves.com/</a:t>
            </a:r>
            <a:r>
              <a:rPr lang="fi-FI" sz="2400" dirty="0"/>
              <a:t>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hlinkClick r:id="rId5"/>
              </a:rPr>
              <a:t>http://haudat.genealogia.fi/php/indexs.php</a:t>
            </a:r>
            <a:r>
              <a:rPr lang="fi-FI" sz="2400" dirty="0"/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Kuolinilmoitukset ja muistokirjoitukset sanomalehdissä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Kuolleeksi julistamiset 1918-1950: Ulkoasiainministeriö ja Siirtolaisuusinstituutti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Siirtolaisaiheinen kirjallisuus ja tutkimukset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1461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5664</TotalTime>
  <Words>513</Words>
  <Application>Microsoft Office PowerPoint</Application>
  <PresentationFormat>Laajakuva</PresentationFormat>
  <Paragraphs>72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Orgaaninen</vt:lpstr>
      <vt:lpstr>Siirtolaisuus  Pohjois-Kurusta  Pohjois-Amerikkaan</vt:lpstr>
      <vt:lpstr>PowerPoint-esitys</vt:lpstr>
      <vt:lpstr>YLEISTÄ SIIRTOLAISUUDESTA</vt:lpstr>
      <vt:lpstr>Aureesta Amerikkaan</vt:lpstr>
      <vt:lpstr>PowerPoint-esitys</vt:lpstr>
      <vt:lpstr>Pohjoiskurulaisia siirtolaisia</vt:lpstr>
      <vt:lpstr>MISTÄ TIETOA SIIRTOLAISIKSI LÄHTENEISTÄ?</vt:lpstr>
      <vt:lpstr>PowerPoint-esitys</vt:lpstr>
      <vt:lpstr>PowerPoint-esitys</vt:lpstr>
      <vt:lpstr>Siirtolaisuusinstituutti migrationinstitute.fi</vt:lpstr>
      <vt:lpstr>Toivo Mäkisen passi 1920-luvulta</vt:lpstr>
      <vt:lpstr>Tietolähteitä Pohjois-Amerikasta</vt:lpstr>
      <vt:lpstr>PowerPoint-esitys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Siirtolaisuus  Pohjois-Amerikkaan</dc:title>
  <dc:creator>Marjo</dc:creator>
  <cp:lastModifiedBy>Marjo</cp:lastModifiedBy>
  <cp:revision>41</cp:revision>
  <dcterms:created xsi:type="dcterms:W3CDTF">2017-07-24T09:27:21Z</dcterms:created>
  <dcterms:modified xsi:type="dcterms:W3CDTF">2017-07-28T19:32:28Z</dcterms:modified>
</cp:coreProperties>
</file>