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59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0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DC6C87-8B98-4CC5-9703-CFE19A2CAB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68107FD-BF96-4B69-987C-66C9CC46BD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9240D6-7976-4344-A3C8-6EF30C310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F6B32A-81AB-4A4B-8F56-FCAEC6061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8388B2D-B76D-4E3A-A362-5CF3B662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0670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AD3F42D-1EBD-4820-A892-A6C72204C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335AAF9-2B8E-444F-97F3-A05D6FE9B1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27C920A-C0C1-4AF9-8684-151820F04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B905BF-7DF2-4CEE-87CB-48BAEA70F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3281CC-BB95-4B25-BAB6-86B0B36E7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736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B3280C6A-019A-4BA0-B7C1-8BC24BC791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B7E427FC-7650-446D-BBB0-7809754583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65568D6-0DCD-4A2E-AE80-A8F7549DE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500038-1324-472D-B506-4F310EF4D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8E938D9-92C1-4464-898A-C28B1AFC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3741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1A4BE47-B9F7-4305-BFF5-D5C601F0F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42312EE-CD6B-4472-B0AF-F90F91476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B6F64EE-D4E8-42DE-A37D-36A9C18EE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8C87800-03C2-4DB5-BD00-F33FB4364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BD275F9-ACCA-4284-B560-A6EC5830E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1555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0BCAD-9C93-4CD4-AA4D-EF20C41BA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52AD10D-A3C7-443B-800C-993F4DF8C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25892E-5663-4C81-82B4-BFEABAD5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9DF2A68-E607-40D6-AF38-A5F6948D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9FC404D-EFC8-4CC3-A2B5-7F39A558C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367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D0207D-35E6-4435-AA4A-7C84906B3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A207190-F56D-49D0-B680-1C93402BD4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16F0CF4-492E-4A73-A25E-2DA3FDD9A0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C8A4976-85EF-4E53-AC43-FCE3F002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66B0C42-7A0D-4CCB-BE70-22CDDD293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819F30-EBC1-4D45-BE87-6A19FBA3E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685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36D64D-C556-48FD-8772-9D8B779A4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31751DF-1133-43AB-9903-8C603244B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C3191BB-2839-4C3C-9406-0F33F765A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DFC84EA-5F97-4A44-B4C5-AC9C6D1621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E370F9C-9220-4B80-919E-A4ABE8C243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573D1168-FEB8-4714-B36A-4CCE24043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30EA2E50-D3F3-4F7A-927C-3A8D77F1D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A189C26-4C06-4E96-961F-A62823C44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300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6E853F-8282-4BF6-BF16-816E54CCF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E4C65D6C-40F7-4B78-B09B-C2F84FE9B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3688D9D-3A83-455E-9A68-9EF0AE5B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D226F1EB-AC15-481F-B78C-ECED9EB04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830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8CCCD505-3BC2-441A-9830-927FFE078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4CCAC297-3ECC-42F4-873F-186869B86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EC76C72-BEF5-4207-A01E-4141DCC0F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345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454EDE-0572-4EF9-B383-3EA8ABD5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C87FA2-DA08-4419-81B9-9F95305810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94FC120C-BF1B-49C3-9C36-0A0B880F7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6ADD908-6D51-4429-976C-02B8FE042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B3C4773-8C54-4227-97EF-C1517C7E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D94926-C1F7-4CCB-857D-0028C6B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329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757EE57-7E5E-4A62-AFAE-199145E4A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89C34C81-38C4-4F86-A453-9C144857E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11207C0-595E-41E7-B134-5FB79C3F5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78B6F02-E515-4EC3-87B4-A32633768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9E2BDA2-63E5-4F4F-A945-D529461D1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943CC0A-65E7-4425-ADB1-6811C2A61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47573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508A7F7-272C-42F6-90C1-B5540B5F3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F3FA69F-ADEC-443F-BD4D-F42D955F1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5F92DF-4B85-4B1A-A886-BF1FE74A3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E2DAA-2560-4365-9277-33C463278974}" type="datetimeFigureOut">
              <a:rPr lang="fi-FI" smtClean="0"/>
              <a:t>7.1.2020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C559C2A-679A-4A5E-8196-F107E64E68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92077FA-EDF4-431E-9F4E-33D3A3F34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B84A9-8D45-4080-AF5A-1F436783239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951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5F197-F755-4285-985C-D06D48341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52926"/>
            <a:ext cx="12192000" cy="2096360"/>
          </a:xfrm>
        </p:spPr>
        <p:txBody>
          <a:bodyPr>
            <a:normAutofit/>
          </a:bodyPr>
          <a:lstStyle/>
          <a:p>
            <a:r>
              <a:rPr lang="fi-FI" b="1" dirty="0">
                <a:latin typeface="+mn-lt"/>
              </a:rPr>
              <a:t>Tekstin rakenne: tekstikokonaisuus analysoitavana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81618583-A229-4C02-92FE-E877C4909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29853"/>
            <a:ext cx="9144000" cy="1026695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BD831F4-D52F-4BA0-81C5-07A80B322A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108065"/>
            <a:ext cx="12191999" cy="3749935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CF16961A-E2DF-4E59-BCAC-1E5B242A1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08065"/>
            <a:ext cx="12192000" cy="376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886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F4FD07E-29EE-4903-A408-D6012F93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E3DB5B5-2F71-46A4-B2CD-AC24D626D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4731"/>
            <a:ext cx="12183027" cy="636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728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BAC947-8034-4637-85CA-1A4ACB9CD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DB2DE9B5-13BF-4577-BA1C-CE0C439BAF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881981"/>
            <a:ext cx="12191212" cy="314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ED0DBB-3CB8-43FC-A61E-4E0F588A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A042ED-7B7B-4C61-AC87-BBBDDE128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0"/>
            <a:ext cx="12191999" cy="3200401"/>
          </a:xfrm>
        </p:spPr>
        <p:txBody>
          <a:bodyPr>
            <a:normAutofit fontScale="85000" lnSpcReduction="20000"/>
          </a:bodyPr>
          <a:lstStyle/>
          <a:p>
            <a:r>
              <a:rPr lang="fi-FI" b="1" dirty="0"/>
              <a:t>Tekstin tarkoitus ja julkaisualusta vaikuttavat tekstin rakenteellisiin ratkaisuihin.</a:t>
            </a:r>
          </a:p>
          <a:p>
            <a:r>
              <a:rPr lang="fi-FI" b="1" dirty="0"/>
              <a:t>Tekstin rakennetta tarkastellaan sekä ulkoasuelementtien että sisällön rakentumisen kannalta. Myös kielen ja tyylin vaihtelua tarkastellaan. </a:t>
            </a:r>
          </a:p>
          <a:p>
            <a:r>
              <a:rPr lang="fi-FI" b="1" dirty="0"/>
              <a:t>Multimodaalisissa tekstikokonaisuuksissa käytetään rinnakkain useita merkitysjärjestelmiä, kuten kieltä, kuvaa, ääntä ja liikettä </a:t>
            </a: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kuvakerronnan analyysi keskeinen osa audiovisuaalisten tekstien analyysia. </a:t>
            </a:r>
            <a:endParaRPr lang="fi-FI" b="1" dirty="0"/>
          </a:p>
          <a:p>
            <a:r>
              <a:rPr lang="fi-FI" b="1" dirty="0"/>
              <a:t>Sivun, aukeaman tai näkymän sommittelua kutsutaan taitoksi, jolla voidaan luoda erilaisia merkityksiä tekstille. </a:t>
            </a:r>
          </a:p>
          <a:p>
            <a:r>
              <a:rPr lang="fi-FI" b="1" dirty="0"/>
              <a:t>Verkkotekstit ovat </a:t>
            </a:r>
            <a:r>
              <a:rPr lang="fi-FI" b="1" dirty="0" err="1"/>
              <a:t>hypertekstuaalisia</a:t>
            </a:r>
            <a:r>
              <a:rPr lang="fi-FI" b="1" dirty="0"/>
              <a:t>, sillä hyperlinkit liittävät sivuja toisiinsa luoden kokonaisuuden. </a:t>
            </a:r>
          </a:p>
          <a:p>
            <a:endParaRPr lang="fi-FI" b="1" dirty="0"/>
          </a:p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90CFCDC3-38E9-437E-B74B-6E8921917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0401"/>
            <a:ext cx="121920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5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CC1E5F7-5DA1-475F-B26F-7414F5946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688DE3-85C2-4B74-A587-E43B32715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3648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Analyysin voi aloittaa tarkastelemalla, millaisista osista teksti koostuu ja millaisen kokonaisuuden osat yhdessä muodostavat.</a:t>
            </a: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Tämän jälkeen voidaan siirtyä osien ja niiden tehtävien tarkasteluun. </a:t>
            </a:r>
            <a:endParaRPr lang="fi-FI" b="1" dirty="0"/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Mitkä asiat korostuvat? Mihin kiinnitetään huomiota? / Millainen vaikutelma videosta syntyy? Mitä ensimmäiseltä katselukerralta jää mieleen? Mihin huomio kiinnittyy? </a:t>
            </a:r>
          </a:p>
          <a:p>
            <a:pPr marL="0" indent="0">
              <a:buNone/>
            </a:pPr>
            <a:r>
              <a:rPr lang="fi-FI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Miten tekstin sisältö rakentuu (draaman kaaren esiintulo, asiantuntijoiden lausuntojen ja kokemusasiantuntijoiden kommenttien vuorottelu, kielen ja tyylin vaihtelu)? </a:t>
            </a:r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162C2257-1FC2-4D95-8463-68F92179B2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2935" y="3648994"/>
            <a:ext cx="9846129" cy="319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4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6014AD-0E84-43C6-9D8B-659A26035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684E876-BB23-4958-B19F-1ABB0A9039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95943"/>
            <a:ext cx="12192000" cy="2925190"/>
          </a:xfrm>
        </p:spPr>
        <p:txBody>
          <a:bodyPr>
            <a:normAutofit lnSpcReduction="10000"/>
          </a:bodyPr>
          <a:lstStyle/>
          <a:p>
            <a:r>
              <a:rPr lang="fi-FI" b="1" dirty="0"/>
              <a:t>Tekstikokonaisuuden keskeinen elementti on typografia eli kirjasinten muoto, koko ja väri. </a:t>
            </a:r>
          </a:p>
          <a:p>
            <a:r>
              <a:rPr lang="fi-FI" b="1" dirty="0"/>
              <a:t>Tekstin osiin kuuluvat pää- ja alaotsikko, ingressi, leipäteksti, väliotsikko, nosto, kuva ja kuvateksti sekä sivupää. </a:t>
            </a:r>
          </a:p>
          <a:p>
            <a:r>
              <a:rPr lang="fi-FI" b="1" dirty="0"/>
              <a:t>Tekstiin voi liittyä kiinteästi myös muita tekstejä, kuten kainalojuttuja, kommentteja, tietolaatikoita ja graafisia esityksiä, jotka tulee ottaa huomioon tekstikokonaisuutta analysoitaessa.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B9BB859A-2398-4E19-A689-DC83134A74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21133"/>
            <a:ext cx="12192000" cy="373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10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4998C78-7C39-4504-8C84-5C24EFBD3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61356"/>
          </a:xfrm>
        </p:spPr>
        <p:txBody>
          <a:bodyPr/>
          <a:lstStyle/>
          <a:p>
            <a:pPr algn="ctr"/>
            <a:r>
              <a:rPr lang="fi-FI" b="1" dirty="0"/>
              <a:t>Painetun mediatekstin rakenneosat</a:t>
            </a:r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F67E9A7-8217-4CBA-BC4A-E4D50478C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63711" y="943088"/>
            <a:ext cx="6464578" cy="591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902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04272F-FAEB-4637-9C30-E64D664E5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09552"/>
          </a:xfrm>
        </p:spPr>
        <p:txBody>
          <a:bodyPr>
            <a:normAutofit fontScale="90000"/>
          </a:bodyPr>
          <a:lstStyle/>
          <a:p>
            <a:r>
              <a:rPr lang="fi-FI" b="1" dirty="0">
                <a:latin typeface="+mn-lt"/>
              </a:rPr>
              <a:t>Analysoi reportaasia Jää hyvästi (s. 39 – 43). Palauta vastauksesi niille varattuun vastauslaatikkoon.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2DC092A-FBF8-4321-B36D-2996E790C5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09553"/>
            <a:ext cx="12191999" cy="2788129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LcParenR"/>
            </a:pPr>
            <a:r>
              <a:rPr lang="fi-FI" b="1" dirty="0"/>
              <a:t>Mistä osista tekstikokonaisuus rakentuu? Nimeä tekstin rakenneosat.</a:t>
            </a:r>
          </a:p>
          <a:p>
            <a:pPr marL="514350" indent="-514350">
              <a:buAutoNum type="alphaLcParenR"/>
            </a:pPr>
            <a:r>
              <a:rPr lang="fi-FI" b="1" dirty="0"/>
              <a:t>Millaisia visuaalisia elementtejä on käytetty? Miksi niitä on käytetty?</a:t>
            </a:r>
          </a:p>
          <a:p>
            <a:pPr marL="514350" indent="-514350">
              <a:buAutoNum type="alphaLcParenR"/>
            </a:pPr>
            <a:r>
              <a:rPr lang="fi-FI" b="1" dirty="0"/>
              <a:t>Millaisiin osiin leipätekstin sisältö on jaettu? Miten teksti on jäsennelty?</a:t>
            </a:r>
          </a:p>
          <a:p>
            <a:pPr marL="514350" indent="-514350">
              <a:buAutoNum type="alphaLcParenR"/>
            </a:pPr>
            <a:r>
              <a:rPr lang="fi-FI" b="1" dirty="0"/>
              <a:t>Ketä tai mitä tekstissä korostetaan esimerkiksi visuaalisilla tai </a:t>
            </a:r>
            <a:r>
              <a:rPr lang="fi-FI" b="1" dirty="0" err="1"/>
              <a:t>tekstuaalisilla</a:t>
            </a:r>
            <a:r>
              <a:rPr lang="fi-FI" b="1" dirty="0"/>
              <a:t> keinoilla? </a:t>
            </a:r>
          </a:p>
          <a:p>
            <a:pPr marL="514350" indent="-514350">
              <a:buAutoNum type="alphaLcParenR"/>
            </a:pPr>
            <a:r>
              <a:rPr lang="fi-FI" b="1" dirty="0"/>
              <a:t>Mitkä ovat reportaasin tavoitteet? </a:t>
            </a:r>
          </a:p>
          <a:p>
            <a:pPr marL="514350" indent="-514350">
              <a:buAutoNum type="alphaLcParenR"/>
            </a:pPr>
            <a:r>
              <a:rPr lang="fi-FI" b="1" dirty="0"/>
              <a:t>Miten reportaasin rakenneosat tukevat tavoitteen saavuttamista? </a:t>
            </a:r>
          </a:p>
          <a:p>
            <a:pPr marL="514350" indent="-514350">
              <a:buAutoNum type="alphaLcParenR"/>
            </a:pPr>
            <a:r>
              <a:rPr lang="fi-FI" b="1" dirty="0"/>
              <a:t>Onko reportaasin rakenne tekstilajille tyypillinen? Perustele näkemyksesi. 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72DA23CA-171B-4BFB-A680-498540578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5544" y="3997682"/>
            <a:ext cx="9300912" cy="28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56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95C674-18A0-4EF0-85E5-CB6B49A37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3A23E2EF-7E6E-4192-92F0-57EC0C9C0F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551" y="366485"/>
            <a:ext cx="7142321" cy="5686869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B907D9C6-1DEE-44C6-9B9F-61ACB9D4E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9525" y="1690688"/>
            <a:ext cx="4562475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559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1ABBE-CE0A-4A06-88CB-CD9B24DFBC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919DFFF5-D8B6-46CB-A705-DBC1176E18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7737" y="0"/>
            <a:ext cx="8996363" cy="2762990"/>
          </a:xfrm>
          <a:prstGeom prst="rect">
            <a:avLst/>
          </a:prstGeom>
        </p:spPr>
      </p:pic>
      <p:pic>
        <p:nvPicPr>
          <p:cNvPr id="5" name="Kuva 4">
            <a:extLst>
              <a:ext uri="{FF2B5EF4-FFF2-40B4-BE49-F238E27FC236}">
                <a16:creationId xmlns:a16="http://schemas.microsoft.com/office/drawing/2014/main" id="{06B7D001-1F00-400D-8FE5-77B790B7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737" y="2762990"/>
            <a:ext cx="9169072" cy="408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04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A707E79-2D25-4024-93F6-0224561B2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493756ED-6F7C-43BA-B5F0-BA3744CD41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972" y="1027906"/>
            <a:ext cx="10962056" cy="490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510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301</Words>
  <Application>Microsoft Office PowerPoint</Application>
  <PresentationFormat>Laajakuva</PresentationFormat>
  <Paragraphs>22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Office-teema</vt:lpstr>
      <vt:lpstr>Tekstin rakenne: tekstikokonaisuus analysoitavana</vt:lpstr>
      <vt:lpstr>PowerPoint-esitys</vt:lpstr>
      <vt:lpstr>PowerPoint-esitys</vt:lpstr>
      <vt:lpstr>PowerPoint-esitys</vt:lpstr>
      <vt:lpstr>Painetun mediatekstin rakenneosat</vt:lpstr>
      <vt:lpstr>Analysoi reportaasia Jää hyvästi (s. 39 – 43). Palauta vastauksesi niille varattuun vastauslaatikkoon. </vt:lpstr>
      <vt:lpstr>PowerPoint-esitys</vt:lpstr>
      <vt:lpstr>PowerPoint-esitys</vt:lpstr>
      <vt:lpstr>PowerPoint-esitys</vt:lpstr>
      <vt:lpstr>PowerPoint-esitys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Kärkkäinen Marianne</dc:creator>
  <cp:lastModifiedBy>Kärkkäinen Marianne</cp:lastModifiedBy>
  <cp:revision>13</cp:revision>
  <dcterms:created xsi:type="dcterms:W3CDTF">2019-09-04T12:11:45Z</dcterms:created>
  <dcterms:modified xsi:type="dcterms:W3CDTF">2020-01-07T21:43:49Z</dcterms:modified>
</cp:coreProperties>
</file>