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63" r:id="rId6"/>
    <p:sldId id="266" r:id="rId7"/>
    <p:sldId id="258" r:id="rId8"/>
    <p:sldId id="267" r:id="rId9"/>
    <p:sldId id="268" r:id="rId10"/>
    <p:sldId id="269" r:id="rId11"/>
    <p:sldId id="270" r:id="rId12"/>
    <p:sldId id="271" r:id="rId13"/>
    <p:sldId id="260" r:id="rId14"/>
    <p:sldId id="273" r:id="rId15"/>
    <p:sldId id="274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93ADD-0F85-4629-9357-A9B707946BA3}" type="datetimeFigureOut">
              <a:rPr lang="fi-FI" smtClean="0"/>
              <a:t>13.12.2019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279BE-933A-4BEC-9090-CC808B3590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60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13.12.2019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13.12.2019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673EE-4041-492F-BA0E-2F18D990949A}" type="datetimeFigureOut">
              <a:rPr lang="fi-FI" smtClean="0"/>
              <a:pPr/>
              <a:t>13.12.2019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404667"/>
            <a:ext cx="9144000" cy="1872206"/>
          </a:xfrm>
        </p:spPr>
        <p:txBody>
          <a:bodyPr>
            <a:normAutofit/>
          </a:bodyPr>
          <a:lstStyle/>
          <a:p>
            <a:r>
              <a:rPr lang="fi-FI" sz="5500" b="1" dirty="0"/>
              <a:t>Tekstin konteksti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82B476C-A998-40B2-820D-C76BCBD4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873"/>
            <a:ext cx="12192000" cy="37831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4FF5E0-84DD-4685-9606-34E3CE22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4744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3) julkaisupaikka: julkaisuyhteyden vaikutus tekstin sisältöön, rakenteeseen ja tyyliin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79CF3E8-71D1-439B-B2BB-1EC585BA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17" y="1124744"/>
            <a:ext cx="6964166" cy="5756507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927357B-7EA2-4187-A76D-3023F6003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33872" cy="4525963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844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386B5B-8625-48BF-BCDE-6BC29AA3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831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i-FI" sz="2800" b="1" dirty="0"/>
              <a:t>4) kohderyhmä: eri taustoista tuleville lukijoille kirjoittamisen vaikutus aiheisiin, näkökulmaan, tyyliin, tekstin sisältämiin mielipiteisiin ja perusteluihin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4D9357C1-AC03-49C7-BB95-DEFFB724C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76" y="958316"/>
            <a:ext cx="4511824" cy="5899684"/>
          </a:xfr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8487E09-1700-41B7-8956-202652AF2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13" y="935512"/>
            <a:ext cx="4576468" cy="592248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E8BCAB7-D4C7-4063-BE1E-312080678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6920" y="936215"/>
            <a:ext cx="3976397" cy="594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950F44-0896-451D-8510-8BA1CD2F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66130"/>
          </a:xfrm>
        </p:spPr>
        <p:txBody>
          <a:bodyPr>
            <a:noAutofit/>
          </a:bodyPr>
          <a:lstStyle/>
          <a:p>
            <a:endParaRPr lang="fi-FI" sz="35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F44CA5-157F-4F93-87ED-0AD1381D3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956556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b="1" dirty="0"/>
              <a:t>5) maantieteellinen konteksti ja kulttuurikonteksti: kulttuuriperinteen vaikutus kirjallisuuteen ja populaarikulttuuriin, esim. länsimainen satutraditio</a:t>
            </a:r>
          </a:p>
          <a:p>
            <a:pPr marL="0" indent="0">
              <a:buNone/>
            </a:pPr>
            <a:r>
              <a:rPr lang="fi-FI" sz="2800" b="1" dirty="0"/>
              <a:t>6) tekstin kirjoittaja: lukijan tietoisuus kirjoittajan taustasta ja tälle leimallisesta tyylistä tekstin tulkintaan vaikuttavana tekijänä, esim. asiantuntijuus vs. amatööriys</a:t>
            </a:r>
          </a:p>
          <a:p>
            <a:pPr marL="0" indent="0">
              <a:buNone/>
            </a:pPr>
            <a:r>
              <a:rPr lang="fi-FI" sz="2800" b="1" dirty="0"/>
              <a:t>7) tekstin suhde muihin teksteihin: tekstin suhde aiemmin julkaistuihin samaa tekstilajia edustaviin teksteihin sekä viittaukset muihin teksteihin tulkintaa ohjaavina elementteinä, esim. rapmusiikille tyypilliset ilmaisutavat</a:t>
            </a:r>
            <a:endParaRPr lang="fi-FI" sz="28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CE2DBDE-FEE0-42C4-BE48-53796C5B7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556" y="-1"/>
            <a:ext cx="6235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8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131880-6F10-450F-8ED5-B9964D8A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634082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t. 3, s. 38 Tutkikaa Aku Ankka tutki lasten suosikkiammatit –uutisen konteksteja ja kohderyhmää.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CCC997-AA97-4C6D-9C70-2BA4AFC3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3"/>
            <a:ext cx="12192000" cy="2803748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fi-FI" b="1" dirty="0"/>
              <a:t>Mitkä ovat uutisen kontekstit?</a:t>
            </a:r>
          </a:p>
          <a:p>
            <a:pPr marL="514350" indent="-514350">
              <a:buAutoNum type="alphaLcParenR"/>
            </a:pPr>
            <a:r>
              <a:rPr lang="fi-FI" b="1" dirty="0"/>
              <a:t>Mitkä ovat uutisen kohderyhmät, ja miten se on kohdennettu eri kohderyhmille?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FD0EA80-93FC-444A-A674-8A2948AD6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862" y="3429000"/>
            <a:ext cx="11280276" cy="343147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5306F2D-06A8-4DE5-BF24-0D641F0E6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62" y="3403852"/>
            <a:ext cx="11280276" cy="348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4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09C995-C8B5-47C6-A1E0-2D0FE7E0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72F283F-7A3A-44C5-BFB0-DF422BD07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492" y="476672"/>
            <a:ext cx="1156501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2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6E581E-757A-4052-B488-76ADA534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57106AF-484C-428C-9098-F92CAEBA5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381"/>
          <a:stretch/>
        </p:blipFill>
        <p:spPr>
          <a:xfrm>
            <a:off x="1" y="1052736"/>
            <a:ext cx="12192000" cy="412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3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6712"/>
          </a:xfrm>
        </p:spPr>
        <p:txBody>
          <a:bodyPr>
            <a:normAutofit/>
          </a:bodyPr>
          <a:lstStyle/>
          <a:p>
            <a:r>
              <a:rPr lang="fi-FI" sz="3500" b="1" dirty="0"/>
              <a:t>Konteksti = tekstin asia-, tilanne- tai tekstiyhteys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1524000" y="692696"/>
            <a:ext cx="9144000" cy="3168352"/>
          </a:xfrm>
        </p:spPr>
        <p:txBody>
          <a:bodyPr>
            <a:noAutofit/>
          </a:bodyPr>
          <a:lstStyle/>
          <a:p>
            <a:r>
              <a:rPr lang="fi-FI" sz="2300" b="1" dirty="0"/>
              <a:t>tietoa, joka auttaa ymmärtämään ja tulkitsemaan tekstiä</a:t>
            </a:r>
          </a:p>
          <a:p>
            <a:r>
              <a:rPr lang="fi-FI" sz="2300" b="1" dirty="0"/>
              <a:t>sanan kontekstina lause, lauseen kontekstina tekstin muut lauseet</a:t>
            </a:r>
          </a:p>
          <a:p>
            <a:r>
              <a:rPr lang="fi-FI" sz="2300" b="1" dirty="0"/>
              <a:t>tekstin kontekstina esityspaikka, kuten sanoma-, </a:t>
            </a:r>
            <a:r>
              <a:rPr lang="fi-FI" sz="2300" b="1" dirty="0" err="1"/>
              <a:t>aikakaus</a:t>
            </a:r>
            <a:r>
              <a:rPr lang="fi-FI" sz="2300" b="1" dirty="0"/>
              <a:t>- tai iltapäivälehden palsta </a:t>
            </a:r>
          </a:p>
          <a:p>
            <a:r>
              <a:rPr lang="fi-FI" sz="2300" b="1" dirty="0"/>
              <a:t>muodostaa käsityksemme ja odotuksemme aiheelle ja julkaisulle tyypillisistä ilmaisutavoista</a:t>
            </a:r>
          </a:p>
          <a:p>
            <a:r>
              <a:rPr lang="fi-FI" sz="2300" b="1" dirty="0"/>
              <a:t>vaikuttaa tekstin tai ilmauksen saamaan merkitykseen ja sanomaan</a:t>
            </a:r>
          </a:p>
          <a:p>
            <a:pPr marL="0" indent="0">
              <a:buNone/>
            </a:pPr>
            <a:r>
              <a:rPr lang="fi-FI" sz="2300" b="1" dirty="0">
                <a:cs typeface="Times New Roman" panose="02020603050405020304" pitchFamily="18" charset="0"/>
              </a:rPr>
              <a:t>	→ kontekstin muuttuessa tekstin merkitys saattaa vaihtua</a:t>
            </a:r>
            <a:endParaRPr lang="fi-FI" sz="2300" b="1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D1D451B-D5C1-4D09-9A34-F8C818910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47" y="4077073"/>
            <a:ext cx="9029516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ABFEFE-6ED0-4D2F-880C-3474EE92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860C8DD-9315-4F5C-B108-084446FA0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6" y="274638"/>
            <a:ext cx="6093531" cy="5589034"/>
          </a:xfrm>
          <a:prstGeom prst="rect">
            <a:avLst/>
          </a:prstGeom>
        </p:spPr>
      </p:pic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0C2793E-668D-4B20-AEB7-FCAB88FD2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4854" y="274638"/>
            <a:ext cx="6317145" cy="558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350556-2408-44C4-8BEE-62E85703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3556DAD-0EE0-4671-9137-0B032FFC2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91" y="476672"/>
            <a:ext cx="6162807" cy="5473546"/>
          </a:xfrm>
          <a:prstGeom prst="rect">
            <a:avLst/>
          </a:prstGeom>
        </p:spPr>
      </p:pic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CA6D459D-46C0-477C-BFF9-D4F031B76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9976" y="427197"/>
            <a:ext cx="6312024" cy="55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86A65-0F2E-474B-ABEE-C80D4758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6BF5D4B-DF09-4BCC-AB86-235A39F6D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363" y="-11632"/>
            <a:ext cx="6503275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61B924F-AC5D-4429-A465-13F1D1CBB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0"/>
            <a:ext cx="8058150" cy="193357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F86DB64-B314-4445-BBE0-7CCD7E4D0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1915137"/>
            <a:ext cx="8058150" cy="60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8355CD-7661-4A68-8DC4-2B34068BF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E5AC345-9F9E-482C-9426-3BA7310B0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579" y="0"/>
            <a:ext cx="8026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5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Konteksti (jatkuu)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3232874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eri kontekstissa samalle tekstille eri tulkinnat ja tekstin välittämä viesti erilainen, esim. sanomalehden pääkirjoitus ja keskustelupalstat</a:t>
            </a:r>
          </a:p>
          <a:p>
            <a:r>
              <a:rPr lang="fi-FI" b="1" dirty="0"/>
              <a:t>eri kontekstissa ja erilaisille kohderyhmille tuotetuissa teksteissä ilmaisutavoille erilaisia vaatimuksia, esim.  Helsingin Sanomat ja Seiska </a:t>
            </a:r>
          </a:p>
          <a:p>
            <a:r>
              <a:rPr lang="fi-FI" b="1" dirty="0"/>
              <a:t>tulkitsijan väärinkäsitykset asiayhteydestä </a:t>
            </a:r>
            <a:r>
              <a:rPr lang="fi-FI" b="1" dirty="0">
                <a:latin typeface="Calibri"/>
              </a:rPr>
              <a:t>→ väärinymmärrykset</a:t>
            </a:r>
            <a:endParaRPr lang="fi-FI" b="1" dirty="0"/>
          </a:p>
          <a:p>
            <a:endParaRPr lang="fi-FI" b="1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15ACF6E-108F-4163-BD80-7614A99F4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79" y="4141594"/>
            <a:ext cx="8794304" cy="2723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8E1D61-83BA-4501-99C0-83241FAF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0688"/>
          </a:xfrm>
        </p:spPr>
        <p:txBody>
          <a:bodyPr>
            <a:noAutofit/>
          </a:bodyPr>
          <a:lstStyle/>
          <a:p>
            <a:r>
              <a:rPr lang="fi-FI" sz="3500" b="1" dirty="0"/>
              <a:t>Tekstin erilaisia konteksteja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F02710-FA32-4F41-A2D2-8207E9657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12195484" cy="82307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fi-FI" b="1" dirty="0"/>
              <a:t>tekstilaji: tekstilajille tunnusomaiset piirteet odotusten luojina ja lukemisprosessin helpottajina</a:t>
            </a:r>
          </a:p>
          <a:p>
            <a:pPr marL="514350" indent="-514350">
              <a:buAutoNum type="arabicParenR"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FD44EE2-AFDE-448E-8047-DD26B01C8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913" y="1454559"/>
            <a:ext cx="10600173" cy="504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4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C2AA03-9E74-464C-886C-696D131F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94"/>
            <a:ext cx="12192000" cy="1179458"/>
          </a:xfrm>
        </p:spPr>
        <p:txBody>
          <a:bodyPr>
            <a:noAutofit/>
          </a:bodyPr>
          <a:lstStyle/>
          <a:p>
            <a:r>
              <a:rPr lang="fi-FI" sz="2800" b="1" dirty="0"/>
              <a:t>2) julkaisuajankohta: yhteiskunnallisen tilanteen vaikutus tekstin aiheisiin, tyyliin, arvomaailmaan, esim. poliittiset, historialliset, kulttuuriset ja sosiaaliset tapahtumat kirjoittajan ja lukijan arvojen ja asenteiden muokkaajina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F4F1EFD-C4B3-4F4C-BE85-64610DCC0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720" y="1190312"/>
            <a:ext cx="5623013" cy="566882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12A3883-0F8A-44DE-9C4C-D34EA6FD9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733" y="1700808"/>
            <a:ext cx="6076295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74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282</Words>
  <Application>Microsoft Office PowerPoint</Application>
  <PresentationFormat>Laajakuva</PresentationFormat>
  <Paragraphs>23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Office-teema</vt:lpstr>
      <vt:lpstr>Tekstin konteksti</vt:lpstr>
      <vt:lpstr>Konteksti = tekstin asia-, tilanne- tai tekstiyhteys</vt:lpstr>
      <vt:lpstr>PowerPoint-esitys</vt:lpstr>
      <vt:lpstr>PowerPoint-esitys</vt:lpstr>
      <vt:lpstr>PowerPoint-esitys</vt:lpstr>
      <vt:lpstr>PowerPoint-esitys</vt:lpstr>
      <vt:lpstr>Konteksti (jatkuu)</vt:lpstr>
      <vt:lpstr>Tekstin erilaisia konteksteja</vt:lpstr>
      <vt:lpstr>2) julkaisuajankohta: yhteiskunnallisen tilanteen vaikutus tekstin aiheisiin, tyyliin, arvomaailmaan, esim. poliittiset, historialliset, kulttuuriset ja sosiaaliset tapahtumat kirjoittajan ja lukijan arvojen ja asenteiden muokkaajina</vt:lpstr>
      <vt:lpstr>3) julkaisupaikka: julkaisuyhteyden vaikutus tekstin sisältöön, rakenteeseen ja tyyliin </vt:lpstr>
      <vt:lpstr>4) kohderyhmä: eri taustoista tuleville lukijoille kirjoittamisen vaikutus aiheisiin, näkökulmaan, tyyliin, tekstin sisältämiin mielipiteisiin ja perusteluihin</vt:lpstr>
      <vt:lpstr>PowerPoint-esitys</vt:lpstr>
      <vt:lpstr>t. 3, s. 38 Tutkikaa Aku Ankka tutki lasten suosikkiammatit –uutisen konteksteja ja kohderyhmää.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Tekstin konteksti (Särmä s. 320–323)</dc:title>
  <dc:creator>Marianne</dc:creator>
  <cp:lastModifiedBy>Kärkkäinen Marianne</cp:lastModifiedBy>
  <cp:revision>51</cp:revision>
  <dcterms:created xsi:type="dcterms:W3CDTF">2015-11-17T07:28:09Z</dcterms:created>
  <dcterms:modified xsi:type="dcterms:W3CDTF">2019-12-13T13:46:42Z</dcterms:modified>
</cp:coreProperties>
</file>