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1B8EE-9168-F772-6D7A-CD3ABA33F4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1FA1B7D-CF5C-F900-F997-4D24DEFC8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74F249E-6CA2-4005-32A7-6D7776487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BC8635-00A6-832B-2AE3-81F0314A2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8651780-3B8D-F17D-E361-DB5FD4D9C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7328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7DEBB4-C7CF-17FE-614A-B82BB1243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3FE1D1F-934E-8236-7FAC-F25437809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1D00EF-D558-1DF3-3434-A384872C7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D7B2885-E954-0DB1-3877-3F52FFE7A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2DB86C-B411-8FF9-B3DF-491209A15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0175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F1CE3FD-6A5F-263C-6C90-E28A294FC1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48CF2D0-8216-1DD9-4A38-4C3F5895A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5FE8206-2847-9EDF-5057-A107B8808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2B81D52-E6B2-77B9-E374-741234FC2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CEC0E36-A82F-F1C3-6390-AD8EBE5C4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8607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91DD60-C61C-323C-21E5-0BCC3C98A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57F81C-0031-D44E-43DF-AA27A73AE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DA2B213-6D15-33BD-9EC2-FB77654D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9661614-9207-C3E8-6642-6D513CB2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9A7761A-BCEC-041E-632A-F83957A2C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0464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90ACB2-6349-672D-7294-9DF4407AC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8EB747-07EB-88F2-98FD-03081530F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706C6C3-881E-FFE0-2576-D3935A06F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1E6E62C-3559-4F8B-8270-4BC6BFB2D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1B4480-8660-2F84-AFE4-43C50810D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249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5E4C93-4DA6-2192-7BA7-752DD1E15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7AD4BE-1CF3-56AC-7D96-BAAB06781C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D1832B3-4F5F-2EEE-4F2A-B381C2E18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FEF92F3-5DE6-C702-5D01-D3EC181B8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5CDFC90-268B-80B7-B3FF-BAC76A09A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7DB3094-EE9F-7FB9-2FD4-FA07B470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1682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3B0D07-C296-54C6-690F-7ED9A1543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304067D-9543-2CE8-0557-B796169A7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DF65B0C-7A39-77E4-7AAC-FE018FABF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2683644-9017-5C45-9CDA-16584D8307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1C81E8C-2E9E-46C9-7D7B-A366A0520E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7A00747-080B-B8FB-A759-920D7AD66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EF4C72E-8ADE-074A-3A45-2EDAD742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68A6836-79B4-3AAE-8E31-1382CD2F3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6485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D6CAA4-72B6-61FF-215F-C66C0D64D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5314530-C280-8602-5393-ADD2C68FA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6E8D595-BCDF-CDAE-C950-E38EAF7A1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45FF412-0FF0-65C0-79F1-7A671CF64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7275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D502AEC-EE45-BB28-40A5-38F230216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31F39025-0689-4962-DB97-5167C06B4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E8EB9CC-88EE-BCC2-053C-6A64B3F86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4732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1AAB30-6ACC-14D8-9B55-AEA3B05E7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181B20-FF86-AD54-CD96-3BD9915A0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047112E-151F-2E00-BF91-AAC3710F5A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CA9ED8E-EB90-4464-4858-1893DB3F7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D527C04-4FAA-B235-56FF-676C3B724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BD4C5AA-4BCD-83BE-83DB-6558F0514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796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535319-B087-9583-E71F-A8AF5D785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F78CE258-3D91-E6DB-37AB-3D90DFC683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4F5C61A-F8DB-BB5E-E3B8-7100042213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430DD91-5CA4-A67B-1FFA-3732EBB06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A0B-743B-4A17-92A3-E7A8B2C0052B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9A59886-FA96-FC8F-DC0B-1121AC4B4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9904828-FA33-D63D-1F4F-38F87959F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0067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7AFFEE0-6D8F-DCC0-F250-28C698A8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706244-1F74-CC4E-C94C-2D1EA6E41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FAB7D5-9AAD-63F9-0ADD-907B77938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46FA0B-743B-4A17-92A3-E7A8B2C0052B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C21037D-49AD-AC1A-10F0-15A3E37C62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499CB66-393D-D373-F2C5-EE6A74426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D98C73-79AC-4A3E-85A3-0434914066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049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6E6CF5-6E77-B671-A1BC-4AC5F2CD6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4"/>
            <a:ext cx="9144000" cy="858837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RAVINTOAINEET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9E15773-7F52-9F06-9287-0972F3CC4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13" y="1066800"/>
            <a:ext cx="11767457" cy="5627914"/>
          </a:xfrm>
        </p:spPr>
        <p:txBody>
          <a:bodyPr>
            <a:normAutofit/>
          </a:bodyPr>
          <a:lstStyle/>
          <a:p>
            <a:pPr algn="l"/>
            <a:r>
              <a:rPr lang="fi-FI" sz="4000" dirty="0"/>
              <a:t>Ravintoaineet voidaan jakaa </a:t>
            </a:r>
            <a:r>
              <a:rPr lang="fi-FI" sz="4000" b="1" dirty="0"/>
              <a:t>energiaravintoaineisiin </a:t>
            </a:r>
            <a:r>
              <a:rPr lang="fi-FI" sz="4000" dirty="0"/>
              <a:t>ja </a:t>
            </a:r>
            <a:r>
              <a:rPr lang="fi-FI" sz="4000" b="1" dirty="0"/>
              <a:t>suojaravintoaineisiin.</a:t>
            </a:r>
          </a:p>
          <a:p>
            <a:pPr algn="l"/>
            <a:r>
              <a:rPr lang="fi-FI" sz="4000" dirty="0"/>
              <a:t>Ihminen tarvitsee vuorokaudessa</a:t>
            </a:r>
          </a:p>
          <a:p>
            <a:pPr algn="l"/>
            <a:r>
              <a:rPr lang="fi-FI" sz="4000" dirty="0"/>
              <a:t>noin 10 000kJ energiaa…</a:t>
            </a:r>
          </a:p>
          <a:p>
            <a:pPr marL="571500" indent="-571500" algn="l">
              <a:buFontTx/>
              <a:buChar char="-"/>
            </a:pPr>
            <a:r>
              <a:rPr lang="fi-FI" sz="4000" dirty="0"/>
              <a:t>Elintoimintoihin</a:t>
            </a:r>
          </a:p>
          <a:p>
            <a:pPr marL="571500" indent="-571500" algn="l">
              <a:buFontTx/>
              <a:buChar char="-"/>
            </a:pPr>
            <a:r>
              <a:rPr lang="fi-FI" sz="4000" dirty="0"/>
              <a:t>Liikkumiseen</a:t>
            </a:r>
          </a:p>
          <a:p>
            <a:pPr marL="571500" indent="-571500" algn="l">
              <a:buFontTx/>
              <a:buChar char="-"/>
            </a:pPr>
            <a:r>
              <a:rPr lang="fi-FI" sz="4000" dirty="0"/>
              <a:t>Kasvamiseen</a:t>
            </a:r>
          </a:p>
          <a:p>
            <a:pPr marL="571500" indent="-571500" algn="l">
              <a:buFontTx/>
              <a:buChar char="-"/>
            </a:pPr>
            <a:r>
              <a:rPr lang="fi-FI" sz="4000" dirty="0"/>
              <a:t>Solujen uudistumiseen</a:t>
            </a:r>
          </a:p>
          <a:p>
            <a:pPr marL="571500" indent="-571500" algn="l">
              <a:buFontTx/>
              <a:buChar char="-"/>
            </a:pPr>
            <a:endParaRPr lang="fi-FI" sz="40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367B814-1619-BA44-740F-C0B4F7223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8923" y="1950684"/>
            <a:ext cx="3914278" cy="384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47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ABD5B-C3EF-040E-8E2D-9CB850C4B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8C9514-8C08-F89A-D1AE-E7663F11A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5"/>
            <a:ext cx="9144000" cy="85952"/>
          </a:xfrm>
        </p:spPr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BF7DDB3-B896-8BAE-CDC7-AF7F515866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13" y="261257"/>
            <a:ext cx="11767457" cy="6433457"/>
          </a:xfrm>
        </p:spPr>
        <p:txBody>
          <a:bodyPr>
            <a:normAutofit/>
          </a:bodyPr>
          <a:lstStyle/>
          <a:p>
            <a:pPr algn="l"/>
            <a:r>
              <a:rPr lang="fi-FI" sz="4000" b="1" dirty="0"/>
              <a:t>Suojaravintoaineita</a:t>
            </a:r>
            <a:r>
              <a:rPr lang="fi-FI" sz="4000" dirty="0"/>
              <a:t> tarvitaan…</a:t>
            </a:r>
          </a:p>
          <a:p>
            <a:pPr algn="l"/>
            <a:endParaRPr lang="fi-FI" sz="4000" dirty="0"/>
          </a:p>
          <a:p>
            <a:pPr algn="l"/>
            <a:r>
              <a:rPr lang="fi-FI" sz="4000" dirty="0"/>
              <a:t>-    Elintoimintojen säätelyyn</a:t>
            </a:r>
          </a:p>
          <a:p>
            <a:pPr algn="l"/>
            <a:r>
              <a:rPr lang="fi-FI" sz="4000" dirty="0"/>
              <a:t>     (entsyymit)</a:t>
            </a:r>
          </a:p>
          <a:p>
            <a:pPr marL="571500" indent="-571500" algn="l">
              <a:buFontTx/>
              <a:buChar char="-"/>
            </a:pPr>
            <a:r>
              <a:rPr lang="fi-FI" sz="4000" dirty="0"/>
              <a:t>Vastustuskyvyn ylläpitoon</a:t>
            </a:r>
          </a:p>
          <a:p>
            <a:pPr marL="571500" indent="-571500" algn="l">
              <a:buFontTx/>
              <a:buChar char="-"/>
            </a:pPr>
            <a:r>
              <a:rPr lang="fi-FI" sz="4000" dirty="0"/>
              <a:t>Kudosten rakennusaineiksi</a:t>
            </a:r>
          </a:p>
          <a:p>
            <a:pPr algn="l"/>
            <a:endParaRPr lang="fi-FI" sz="40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0870945-4E7B-0CA9-32B3-DDFF40143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097" y="574983"/>
            <a:ext cx="1553960" cy="2310221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45443D8F-356A-30D0-B8C0-1A3D78D31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9340" y="4304224"/>
            <a:ext cx="1381149" cy="229251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B5759CB-377C-7C51-AC7B-FB1EFEFCAF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8739" y="3633865"/>
            <a:ext cx="3150514" cy="275028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FF90DA7-31B3-F91C-C1CF-7689525B94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8439" y="681088"/>
            <a:ext cx="1381148" cy="2750285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5EF44463-1196-DD76-301C-8D42BF62E1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8892" y="4316501"/>
            <a:ext cx="2709708" cy="229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04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6740B-AD0C-DF00-638B-41388A76F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7FD5E0-4983-5A39-5D45-56F12DB81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4"/>
            <a:ext cx="9144000" cy="858837"/>
          </a:xfrm>
        </p:spPr>
        <p:txBody>
          <a:bodyPr>
            <a:normAutofit fontScale="90000"/>
          </a:bodyPr>
          <a:lstStyle/>
          <a:p>
            <a:r>
              <a:rPr lang="fi-FI" dirty="0"/>
              <a:t>Aineenvaihdunta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BBF84DB-C518-B9FB-FA6E-D9317522EB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13" y="1066800"/>
            <a:ext cx="11767457" cy="5627914"/>
          </a:xfrm>
        </p:spPr>
        <p:txBody>
          <a:bodyPr>
            <a:normAutofit/>
          </a:bodyPr>
          <a:lstStyle/>
          <a:p>
            <a:pPr algn="l"/>
            <a:r>
              <a:rPr lang="fi-FI" sz="4000" b="1" dirty="0"/>
              <a:t>Aineenvaihdunnassa</a:t>
            </a:r>
            <a:r>
              <a:rPr lang="fi-FI" sz="4000" dirty="0"/>
              <a:t> elimistö muuttaa ravintoaineet sille käyttökelpoiseen muotoon…</a:t>
            </a:r>
          </a:p>
          <a:p>
            <a:pPr algn="l"/>
            <a:r>
              <a:rPr lang="fi-FI" sz="4000" dirty="0"/>
              <a:t>1) </a:t>
            </a:r>
            <a:r>
              <a:rPr lang="fi-FI" sz="4000" b="1" dirty="0"/>
              <a:t>Hajottamalla </a:t>
            </a:r>
            <a:r>
              <a:rPr lang="fi-FI" sz="4000" dirty="0"/>
              <a:t>suuria </a:t>
            </a:r>
            <a:r>
              <a:rPr lang="fi-FI" sz="4000" dirty="0" err="1"/>
              <a:t>mole</a:t>
            </a:r>
            <a:r>
              <a:rPr lang="fi-FI" sz="4000" dirty="0"/>
              <a:t>-</a:t>
            </a:r>
          </a:p>
          <a:p>
            <a:pPr algn="l"/>
            <a:r>
              <a:rPr lang="fi-FI" sz="4000" dirty="0"/>
              <a:t>     </a:t>
            </a:r>
            <a:r>
              <a:rPr lang="fi-FI" sz="4000" dirty="0" err="1"/>
              <a:t>kyylejä</a:t>
            </a:r>
            <a:r>
              <a:rPr lang="fi-FI" sz="4000" dirty="0"/>
              <a:t>. (</a:t>
            </a:r>
            <a:r>
              <a:rPr lang="fi-FI" sz="4000" dirty="0" err="1"/>
              <a:t>katabolinen</a:t>
            </a:r>
            <a:r>
              <a:rPr lang="fi-FI" sz="4000" dirty="0"/>
              <a:t>)</a:t>
            </a:r>
          </a:p>
          <a:p>
            <a:pPr algn="l"/>
            <a:r>
              <a:rPr lang="fi-FI" sz="4000" dirty="0"/>
              <a:t>2) </a:t>
            </a:r>
            <a:r>
              <a:rPr lang="fi-FI" sz="4000" b="1" dirty="0"/>
              <a:t>Yhdistämällä </a:t>
            </a:r>
            <a:r>
              <a:rPr lang="fi-FI" sz="4000" dirty="0"/>
              <a:t>pieniä </a:t>
            </a:r>
            <a:r>
              <a:rPr lang="fi-FI" sz="4000" dirty="0" err="1"/>
              <a:t>mole</a:t>
            </a:r>
            <a:r>
              <a:rPr lang="fi-FI" sz="4000" dirty="0"/>
              <a:t>-</a:t>
            </a:r>
          </a:p>
          <a:p>
            <a:pPr algn="l"/>
            <a:r>
              <a:rPr lang="fi-FI" sz="4000" dirty="0"/>
              <a:t>     </a:t>
            </a:r>
            <a:r>
              <a:rPr lang="fi-FI" sz="4000" dirty="0" err="1"/>
              <a:t>kyylejä</a:t>
            </a:r>
            <a:r>
              <a:rPr lang="fi-FI" sz="4000" dirty="0"/>
              <a:t>. (anabolinen)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76854DB-BC48-EB5D-3274-1B0BE881B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8346" y="2332992"/>
            <a:ext cx="5340624" cy="377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46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E5D5C-CEB1-73F2-1A47-8E61EE9E3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B76E3C-106E-E4BC-4047-905345AF1C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4"/>
            <a:ext cx="9144000" cy="858837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Tuoteseloste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AEDA646-053B-66AF-3137-44033EFD6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13" y="1066800"/>
            <a:ext cx="11767457" cy="5627914"/>
          </a:xfrm>
        </p:spPr>
        <p:txBody>
          <a:bodyPr>
            <a:normAutofit/>
          </a:bodyPr>
          <a:lstStyle/>
          <a:p>
            <a:pPr algn="l"/>
            <a:r>
              <a:rPr lang="fi-FI" sz="4000" dirty="0"/>
              <a:t>Ruokapakkauksen tuoteseloste </a:t>
            </a:r>
          </a:p>
          <a:p>
            <a:pPr algn="l"/>
            <a:r>
              <a:rPr lang="fi-FI" sz="4000" dirty="0"/>
              <a:t>kertoo kuinka paljon erilaisia </a:t>
            </a:r>
          </a:p>
          <a:p>
            <a:pPr algn="l"/>
            <a:r>
              <a:rPr lang="fi-FI" sz="4000" dirty="0"/>
              <a:t>ravintoaineita 100 grammassa </a:t>
            </a:r>
          </a:p>
          <a:p>
            <a:pPr algn="l"/>
            <a:r>
              <a:rPr lang="fi-FI" sz="4000" dirty="0"/>
              <a:t>elintarviketta on. 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6F3C5CA-6EA1-59DB-ABAF-4040CDBC5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4791" y="330696"/>
            <a:ext cx="2532919" cy="619660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9809FF7A-23E9-0F8E-5016-6CFAAE5F6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872746" y="2755865"/>
            <a:ext cx="2997354" cy="434362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F84ECAD-1374-7C5B-4EEA-D37561DA39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61" y="3800014"/>
            <a:ext cx="3140270" cy="289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873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52BDE-EA2D-C89D-746A-5B2053E2C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030B0E-81D0-B6D8-4CF7-3F14698DD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5"/>
            <a:ext cx="9144000" cy="85952"/>
          </a:xfrm>
        </p:spPr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CCCCE36-69DF-8867-AEAD-F608582F44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13" y="253388"/>
            <a:ext cx="11767457" cy="6441326"/>
          </a:xfrm>
        </p:spPr>
        <p:txBody>
          <a:bodyPr>
            <a:normAutofit/>
          </a:bodyPr>
          <a:lstStyle/>
          <a:p>
            <a:pPr algn="l"/>
            <a:r>
              <a:rPr lang="fi-FI" sz="4800" dirty="0"/>
              <a:t>Tee käsitekartta ravintoaineista mallin mukaan…</a:t>
            </a:r>
          </a:p>
          <a:p>
            <a:pPr algn="l"/>
            <a:endParaRPr lang="fi-FI" sz="48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1F2463F2-EA10-2CD9-D8D7-29E924D97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99" y="1670969"/>
            <a:ext cx="11197402" cy="463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50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319F7-3277-B318-6F21-1040215EA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CE84A3-E199-A5A8-92CF-16B006801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4"/>
            <a:ext cx="9144000" cy="858837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MEHUN VESIPITOISUUS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F88C057-036B-F544-594B-9115D0F0E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56" y="849084"/>
            <a:ext cx="11767457" cy="5845629"/>
          </a:xfrm>
        </p:spPr>
        <p:txBody>
          <a:bodyPr>
            <a:normAutofit lnSpcReduction="10000"/>
          </a:bodyPr>
          <a:lstStyle/>
          <a:p>
            <a:pPr algn="l"/>
            <a:r>
              <a:rPr lang="fi-FI" sz="4000" b="1" dirty="0"/>
              <a:t>Välineet: </a:t>
            </a:r>
            <a:r>
              <a:rPr lang="fi-FI" sz="4000" dirty="0"/>
              <a:t>Kaasupoltin, kolmijalka, kuumennus-verkko, haihdutusmalja, vaaka, mittalasi.</a:t>
            </a:r>
          </a:p>
          <a:p>
            <a:pPr algn="l"/>
            <a:r>
              <a:rPr lang="fi-FI" sz="4000" b="1" dirty="0"/>
              <a:t>Aineet:</a:t>
            </a:r>
            <a:r>
              <a:rPr lang="fi-FI" sz="4000" dirty="0"/>
              <a:t> Tuoremehu</a:t>
            </a:r>
          </a:p>
          <a:p>
            <a:pPr marL="742950" indent="-742950" algn="l">
              <a:buAutoNum type="arabicParenR"/>
            </a:pPr>
            <a:r>
              <a:rPr lang="fi-FI" sz="3600" dirty="0"/>
              <a:t>Punnitse tyhjä haihdutusmalja.</a:t>
            </a:r>
          </a:p>
          <a:p>
            <a:pPr marL="742950" indent="-742950" algn="l">
              <a:buAutoNum type="arabicParenR" startAt="2"/>
            </a:pPr>
            <a:r>
              <a:rPr lang="fi-FI" sz="3600" dirty="0"/>
              <a:t>Lisää maljaan 15ml mehua.</a:t>
            </a:r>
          </a:p>
          <a:p>
            <a:pPr marL="742950" indent="-742950" algn="l">
              <a:buAutoNum type="arabicParenR" startAt="2"/>
            </a:pPr>
            <a:r>
              <a:rPr lang="fi-FI" sz="3600" dirty="0"/>
              <a:t>Kuumenna mehua niin, että lähes </a:t>
            </a:r>
          </a:p>
          <a:p>
            <a:pPr algn="l"/>
            <a:r>
              <a:rPr lang="fi-FI" sz="3600" dirty="0"/>
              <a:t>        kaikki neste haihtuu pois.</a:t>
            </a:r>
          </a:p>
          <a:p>
            <a:pPr marL="742950" indent="-742950" algn="l">
              <a:buAutoNum type="arabicParenR" startAt="2"/>
            </a:pPr>
            <a:r>
              <a:rPr lang="fi-FI" sz="3600" dirty="0"/>
              <a:t>Punnitse kuivunut malja ja laske haihtuneen veden määrä.</a:t>
            </a:r>
          </a:p>
          <a:p>
            <a:pPr marL="742950" indent="-742950" algn="l">
              <a:buAutoNum type="arabicParenR" startAt="2"/>
            </a:pPr>
            <a:r>
              <a:rPr lang="fi-FI" sz="3600" dirty="0"/>
              <a:t>Kuinka monta prosenttia mehussa on vettä?</a:t>
            </a:r>
          </a:p>
          <a:p>
            <a:pPr marL="742950" indent="-742950" algn="l">
              <a:buAutoNum type="arabicParenR" startAt="2"/>
            </a:pPr>
            <a:endParaRPr lang="fi-FI" sz="3600" dirty="0"/>
          </a:p>
          <a:p>
            <a:pPr marL="742950" indent="-742950" algn="l">
              <a:buAutoNum type="arabicParenR" startAt="2"/>
            </a:pPr>
            <a:endParaRPr lang="fi-FI" sz="40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4C61EC8-583A-A31E-58A8-C7EE0AF6C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4080" y="1942848"/>
            <a:ext cx="3931604" cy="272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4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3A6EA-A888-2EA6-499F-0517C479E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62EAE9-F226-8633-B14C-6CE199451F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77334"/>
            <a:ext cx="9144000" cy="858837"/>
          </a:xfrm>
        </p:spPr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8BCD31-EAFD-A05C-51D5-AF39E7BA1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13" y="1066800"/>
            <a:ext cx="11767457" cy="5627914"/>
          </a:xfrm>
        </p:spPr>
        <p:txBody>
          <a:bodyPr>
            <a:normAutofit/>
          </a:bodyPr>
          <a:lstStyle/>
          <a:p>
            <a:pPr algn="l"/>
            <a:endParaRPr lang="fi-FI" sz="4000" dirty="0"/>
          </a:p>
        </p:txBody>
      </p:sp>
    </p:spTree>
    <p:extLst>
      <p:ext uri="{BB962C8B-B14F-4D97-AF65-F5344CB8AC3E}">
        <p14:creationId xmlns:p14="http://schemas.microsoft.com/office/powerpoint/2010/main" val="54572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141</Words>
  <Application>Microsoft Office PowerPoint</Application>
  <PresentationFormat>Laajakuva</PresentationFormat>
  <Paragraphs>35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Office-teema</vt:lpstr>
      <vt:lpstr>RAVINTOAINEET</vt:lpstr>
      <vt:lpstr>PowerPoint-esitys</vt:lpstr>
      <vt:lpstr>Aineenvaihdunta</vt:lpstr>
      <vt:lpstr>Tuoteseloste</vt:lpstr>
      <vt:lpstr>PowerPoint-esitys</vt:lpstr>
      <vt:lpstr>MEHUN VESIPITOISUUS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Mäkeläinen,Markku</dc:creator>
  <cp:lastModifiedBy>Mäkeläinen,Markku</cp:lastModifiedBy>
  <cp:revision>6</cp:revision>
  <dcterms:created xsi:type="dcterms:W3CDTF">2026-08-15T09:25:10Z</dcterms:created>
  <dcterms:modified xsi:type="dcterms:W3CDTF">2026-08-16T14:31:22Z</dcterms:modified>
</cp:coreProperties>
</file>