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DE33EF1-EB45-51CE-FC92-FB2524969A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43FCBCA4-83E3-CFF0-369A-233550DE5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9BA2A21F-CCCB-484C-2EC9-0AA7F6FD5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75EAC1DE-25F5-967D-82B9-E4C7B1EB5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3131FC4E-3FC2-A9D5-3368-E3264C87E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01043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24E994DF-4F69-8B38-F6E9-A26E1DC3D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9020E5E1-FB43-D33C-7C04-22D58F0F2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878D8EEA-267E-E035-CF1E-ADE8FBD1F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3064D6A-516B-AE55-250F-9C2705E61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121716D3-2494-2820-757E-A9513F4EF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88984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9BBB061-EB0D-BEC8-8766-19AA72A5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9A80C237-6E50-A07C-8D76-AF1B7B2625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4DBB7F61-8466-6861-F493-C8EBD6594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ADDC667C-9C7A-F014-3EB0-BB92FC1F1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B8B4478D-BEDA-A43A-E850-9FE8709DD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10828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D27F448-848A-B56F-B691-E67062F24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770BE42-E66A-7DCE-6BB0-FC269F6380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819A1D23-0A90-7730-222A-1F88165B6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D7DFD857-C1FF-40AA-B57E-D5C5870F9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45B045CF-5B7E-DBEF-765D-176ACCBE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F4E109F1-DA19-DEB1-DFC8-3C8BEAECD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99263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E2138BE-04CC-7618-B97D-1290721E7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14210BF9-2BBC-4237-7A14-36AEFE57C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FDB5A8CF-39BD-B351-8CE2-F02E1098BD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43EF846E-A188-9BC1-0E03-A686BFFEAA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5D34A30F-B2D5-26CA-361D-6FAFCF17B2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Päivämäärän paikkamerkki 6">
            <a:extLst>
              <a:ext uri="{FF2B5EF4-FFF2-40B4-BE49-F238E27FC236}">
                <a16:creationId xmlns:a16="http://schemas.microsoft.com/office/drawing/2014/main" id="{A31EB5CC-4FA0-2455-F101-C2BD1ED3F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58A9100D-D0B5-C694-EE9A-38BA018DE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E83B323B-101C-5F26-7688-801FE56FD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43206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A5C2041-F0AB-D3F9-FEEB-F8602817B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9EA305DA-DC15-E8BC-2C17-3CF837F43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564CC884-678D-A96E-31D3-1EAE82EB5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0FF62C60-AEB0-EF39-693C-B8CD06030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06006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23BC6187-A3EE-DA3B-F310-F62D3042E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D4A0E2EC-0796-8CCE-304E-CADC6E40E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473B3E86-EA4B-0584-AA68-4165ABDB4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16349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4FF1D04-61FB-EA7F-A30B-8A08CF0E2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85A286A2-1CA3-368F-2F9F-222159980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673ACD68-6F82-5134-CAA6-BF31C72622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06978485-52C2-8256-0716-D621BB1BF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C8FF67EA-621E-7BC0-5BAE-E3212CF0D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F8775449-C744-6793-607F-B87781AE5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79835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4E6ED59-4E92-43BB-10B1-1E8BF8AF4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4E208D65-83BE-F1F2-9280-EE63963784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B4A71933-48EF-7774-3A2E-919AE7C875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9B0289C7-04E9-892A-76C2-459D7E12A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65BB4589-E7BC-6C20-1161-747616E25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70AE20C-7BF8-D1C6-A9E5-4D750561A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23521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4C4A749-FCC8-797A-CE66-010CBB747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AF8DE128-229A-FCB0-D0CA-B624C3BE92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44D535AE-5ECB-EFBD-37C1-15FCF2D13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C5EEBBEB-9B35-6C2C-BE7B-481CD08AD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A4F7B361-E0CA-0B8D-9B42-010E4FD79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52253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>
            <a:extLst>
              <a:ext uri="{FF2B5EF4-FFF2-40B4-BE49-F238E27FC236}">
                <a16:creationId xmlns:a16="http://schemas.microsoft.com/office/drawing/2014/main" id="{E36C2125-55DF-AC66-38A0-A15C4233F1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D228CD5F-F834-248E-C5FE-9B6EFCAB83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AE61F2FC-F9EC-F460-E569-6CFC55676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6EB08B92-00EB-865C-1844-D8D297DCB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CCD5ABFF-44F7-A2C1-6722-9D3B996A4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91067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E5A9CB31-CB28-F632-CEC6-2ADCE12B5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C96DF9B5-7006-FB2B-DA39-24C18606C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F08F4C24-4806-F091-7752-E65818FDFD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1B5BCE-F2D2-469C-B5E3-3057D522524C}" type="datetimeFigureOut">
              <a:rPr lang="fi-FI" smtClean="0"/>
              <a:t>24.8.2026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3A2C7281-EDE7-53AF-1982-9A6F9FD5B9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07010D24-5B2A-1C7E-D912-4968554C6D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8A2CCF-A2D3-4960-B304-62536F157ECC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08722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DF3F548-A3D1-ABA4-162A-BC8D6F6383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1763"/>
            <a:ext cx="9144000" cy="1011237"/>
          </a:xfrm>
        </p:spPr>
        <p:txBody>
          <a:bodyPr/>
          <a:lstStyle/>
          <a:p>
            <a:r>
              <a:rPr lang="fi-FI" dirty="0"/>
              <a:t>PROTEIINIT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E397E13E-0A86-6243-4C27-1D8D583FA9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971" y="1219199"/>
            <a:ext cx="12094029" cy="5507037"/>
          </a:xfrm>
        </p:spPr>
        <p:txBody>
          <a:bodyPr>
            <a:normAutofit/>
          </a:bodyPr>
          <a:lstStyle/>
          <a:p>
            <a:pPr algn="l"/>
            <a:r>
              <a:rPr lang="fi-FI" sz="3600" b="1" dirty="0"/>
              <a:t>Proteiinit</a:t>
            </a:r>
            <a:r>
              <a:rPr lang="fi-FI" sz="3600" dirty="0"/>
              <a:t> eli </a:t>
            </a:r>
            <a:r>
              <a:rPr lang="fi-FI" sz="3600" b="1" dirty="0"/>
              <a:t>valkuaisaineet </a:t>
            </a:r>
            <a:r>
              <a:rPr lang="fi-FI" sz="3600" dirty="0"/>
              <a:t>ovat </a:t>
            </a:r>
          </a:p>
          <a:p>
            <a:pPr algn="l"/>
            <a:r>
              <a:rPr lang="fi-FI" sz="3600" dirty="0"/>
              <a:t>makromolekyylejä (suuria),</a:t>
            </a:r>
          </a:p>
          <a:p>
            <a:pPr algn="l"/>
            <a:r>
              <a:rPr lang="fi-FI" sz="3600" dirty="0"/>
              <a:t>jotka koostuvat </a:t>
            </a:r>
            <a:r>
              <a:rPr lang="fi-FI" sz="3600" b="1" dirty="0"/>
              <a:t>aminohapoista</a:t>
            </a:r>
            <a:r>
              <a:rPr lang="fi-FI" sz="3600" dirty="0"/>
              <a:t>.</a:t>
            </a:r>
          </a:p>
          <a:p>
            <a:pPr algn="l"/>
            <a:r>
              <a:rPr lang="fi-FI" sz="3600" dirty="0"/>
              <a:t>Aminohapoissa on samaan hiileen liittyneenä…</a:t>
            </a:r>
          </a:p>
          <a:p>
            <a:pPr marL="571500" indent="-571500" algn="l">
              <a:buFontTx/>
              <a:buChar char="-"/>
            </a:pPr>
            <a:r>
              <a:rPr lang="fi-FI" sz="3600" b="1" dirty="0"/>
              <a:t>Happoryhmä</a:t>
            </a:r>
            <a:r>
              <a:rPr lang="fi-FI" sz="3600" dirty="0"/>
              <a:t> –COOH</a:t>
            </a:r>
          </a:p>
          <a:p>
            <a:pPr marL="571500" indent="-571500" algn="l">
              <a:buFontTx/>
              <a:buChar char="-"/>
            </a:pPr>
            <a:r>
              <a:rPr lang="fi-FI" sz="3600" b="1" dirty="0" err="1"/>
              <a:t>Aminoryhmä</a:t>
            </a:r>
            <a:r>
              <a:rPr lang="fi-FI" sz="3600" dirty="0"/>
              <a:t> -NH</a:t>
            </a:r>
            <a:r>
              <a:rPr lang="fi-FI" sz="3600" baseline="-25000" dirty="0"/>
              <a:t>2</a:t>
            </a:r>
            <a:endParaRPr lang="fi-FI" sz="3600" dirty="0"/>
          </a:p>
          <a:p>
            <a:pPr algn="l"/>
            <a:endParaRPr lang="fi-FI" sz="3600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366D04F-418A-361E-67DF-772EC5F4B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9599" y="3775744"/>
            <a:ext cx="3664487" cy="2664433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929D485C-63A8-A18B-E58B-A400EC752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1379" y="637381"/>
            <a:ext cx="2609984" cy="2444876"/>
          </a:xfrm>
          <a:prstGeom prst="rect">
            <a:avLst/>
          </a:prstGeom>
        </p:spPr>
      </p:pic>
      <p:pic>
        <p:nvPicPr>
          <p:cNvPr id="9" name="Kuva 8">
            <a:extLst>
              <a:ext uri="{FF2B5EF4-FFF2-40B4-BE49-F238E27FC236}">
                <a16:creationId xmlns:a16="http://schemas.microsoft.com/office/drawing/2014/main" id="{449A6C57-1E89-5DB1-F9D9-73BD82187A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581" y="4872687"/>
            <a:ext cx="2419847" cy="167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42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E5DB4-76B4-295B-F8BC-00428C7F4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E1797BD-6DFD-104E-4524-6546D26587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1764"/>
            <a:ext cx="9144000" cy="140380"/>
          </a:xfrm>
        </p:spPr>
        <p:txBody>
          <a:bodyPr>
            <a:normAutofit fontScale="90000"/>
          </a:bodyPr>
          <a:lstStyle/>
          <a:p>
            <a:endParaRPr lang="fi-FI" dirty="0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15EF26C1-4A04-B4AA-BD31-D51DB356B3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971" y="391887"/>
            <a:ext cx="12094029" cy="6334350"/>
          </a:xfrm>
        </p:spPr>
        <p:txBody>
          <a:bodyPr>
            <a:normAutofit/>
          </a:bodyPr>
          <a:lstStyle/>
          <a:p>
            <a:pPr algn="l"/>
            <a:r>
              <a:rPr lang="fi-FI" sz="3600" dirty="0"/>
              <a:t>Proteiini syntyy, kun aminohapot liittyvät toisiinsa </a:t>
            </a:r>
            <a:r>
              <a:rPr lang="fi-FI" sz="3600" b="1" dirty="0"/>
              <a:t>peptidisidoksilla.</a:t>
            </a:r>
          </a:p>
          <a:p>
            <a:pPr algn="l"/>
            <a:endParaRPr lang="fi-FI" sz="3600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5A2A181F-EF8E-2162-9695-34B8B17D9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199" y="935418"/>
            <a:ext cx="6063343" cy="580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5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93943D-E610-DE0E-E888-312771BC7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F97A9F9-C91D-5306-2DA9-5638F9E46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1763"/>
            <a:ext cx="9144000" cy="45719"/>
          </a:xfrm>
        </p:spPr>
        <p:txBody>
          <a:bodyPr>
            <a:normAutofit fontScale="90000"/>
          </a:bodyPr>
          <a:lstStyle/>
          <a:p>
            <a:endParaRPr lang="fi-FI" dirty="0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D8EEF07F-3FB1-5F55-B2B5-3BE32D6CC4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971" y="304801"/>
            <a:ext cx="12094029" cy="6421436"/>
          </a:xfrm>
        </p:spPr>
        <p:txBody>
          <a:bodyPr>
            <a:normAutofit/>
          </a:bodyPr>
          <a:lstStyle/>
          <a:p>
            <a:pPr algn="l"/>
            <a:r>
              <a:rPr lang="fi-FI" sz="3600" dirty="0"/>
              <a:t>-Ihmisen tarvitsemat proteiinit (tuhansia erilaisia) koostuvat 20:stä erilaisesta aminohaposta.</a:t>
            </a:r>
          </a:p>
          <a:p>
            <a:pPr algn="l"/>
            <a:r>
              <a:rPr lang="fi-FI" sz="3600" dirty="0"/>
              <a:t>-Ravinnosta saadut proteiinit</a:t>
            </a:r>
          </a:p>
          <a:p>
            <a:pPr algn="l"/>
            <a:r>
              <a:rPr lang="fi-FI" sz="3600" dirty="0"/>
              <a:t>pilkkoutuvat aminohapoiksi</a:t>
            </a:r>
          </a:p>
          <a:p>
            <a:pPr algn="l"/>
            <a:r>
              <a:rPr lang="fi-FI" sz="3600" dirty="0"/>
              <a:t>ruoansulatuksessa.</a:t>
            </a:r>
          </a:p>
          <a:p>
            <a:pPr algn="l"/>
            <a:r>
              <a:rPr lang="fi-FI" sz="3600" dirty="0"/>
              <a:t>-Näistä elimistö rakentaa</a:t>
            </a:r>
          </a:p>
          <a:p>
            <a:pPr algn="l"/>
            <a:r>
              <a:rPr lang="fi-FI" sz="3600" dirty="0"/>
              <a:t>tarvitsemiaan proteiineja. </a:t>
            </a:r>
          </a:p>
          <a:p>
            <a:pPr algn="l"/>
            <a:r>
              <a:rPr lang="fi-FI" sz="3600" dirty="0"/>
              <a:t>-Osan (11) aminohapoista </a:t>
            </a:r>
          </a:p>
          <a:p>
            <a:pPr algn="l"/>
            <a:r>
              <a:rPr lang="fi-FI" sz="3600" dirty="0"/>
              <a:t>elimistö voi valmistaa itse.</a:t>
            </a:r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62886045-E3F2-21E6-76B2-61B9DD023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161" y="1532964"/>
            <a:ext cx="5941468" cy="46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88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E8FE66-397B-D2BB-0CDD-DFE3A1426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CD2908B-32ED-9850-0DE9-1F6633EBC5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1763"/>
            <a:ext cx="9144000" cy="45719"/>
          </a:xfrm>
        </p:spPr>
        <p:txBody>
          <a:bodyPr>
            <a:normAutofit fontScale="90000"/>
          </a:bodyPr>
          <a:lstStyle/>
          <a:p>
            <a:endParaRPr lang="fi-FI" dirty="0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34B7BC5F-0335-16D3-07EA-FE1ADF9656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971" y="502921"/>
            <a:ext cx="12094029" cy="6223316"/>
          </a:xfrm>
        </p:spPr>
        <p:txBody>
          <a:bodyPr>
            <a:normAutofit/>
          </a:bodyPr>
          <a:lstStyle/>
          <a:p>
            <a:pPr algn="l"/>
            <a:r>
              <a:rPr lang="fi-FI" sz="3600" dirty="0"/>
              <a:t>Tutki kirjan ohjeen mukaisesti sisältävätkö elintarvikkeet proteiineja. </a:t>
            </a:r>
          </a:p>
          <a:p>
            <a:pPr algn="l"/>
            <a:endParaRPr lang="fi-FI" sz="3600" dirty="0"/>
          </a:p>
          <a:p>
            <a:pPr algn="l"/>
            <a:endParaRPr lang="fi-FI" sz="3600" dirty="0"/>
          </a:p>
          <a:p>
            <a:pPr algn="l"/>
            <a:endParaRPr lang="fi-FI" sz="3600" dirty="0"/>
          </a:p>
          <a:p>
            <a:pPr algn="l"/>
            <a:endParaRPr lang="fi-FI" sz="3600" dirty="0"/>
          </a:p>
          <a:p>
            <a:pPr algn="l"/>
            <a:endParaRPr lang="fi-FI" sz="3600" dirty="0"/>
          </a:p>
          <a:p>
            <a:pPr algn="l"/>
            <a:endParaRPr lang="fi-FI" sz="3600" dirty="0"/>
          </a:p>
          <a:p>
            <a:pPr algn="l"/>
            <a:r>
              <a:rPr lang="fi-FI" sz="3600" dirty="0"/>
              <a:t>Tee kirjan tehtävät 2 ja 6 (sivu 149)</a:t>
            </a:r>
          </a:p>
          <a:p>
            <a:pPr algn="l"/>
            <a:endParaRPr lang="fi-FI" sz="3600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EDFBBB79-0A68-5274-34DE-478FDDE41E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8989" y="1795165"/>
            <a:ext cx="3902272" cy="2450264"/>
          </a:xfrm>
          <a:prstGeom prst="rect">
            <a:avLst/>
          </a:prstGeom>
        </p:spPr>
      </p:pic>
      <p:graphicFrame>
        <p:nvGraphicFramePr>
          <p:cNvPr id="6" name="Taulukko 5">
            <a:extLst>
              <a:ext uri="{FF2B5EF4-FFF2-40B4-BE49-F238E27FC236}">
                <a16:creationId xmlns:a16="http://schemas.microsoft.com/office/drawing/2014/main" id="{91FC45D2-9E97-4B5A-7DC5-2A1F699327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987672"/>
              </p:ext>
            </p:extLst>
          </p:nvPr>
        </p:nvGraphicFramePr>
        <p:xfrm>
          <a:off x="253999" y="1568267"/>
          <a:ext cx="7398658" cy="3079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9329">
                  <a:extLst>
                    <a:ext uri="{9D8B030D-6E8A-4147-A177-3AD203B41FA5}">
                      <a16:colId xmlns:a16="http://schemas.microsoft.com/office/drawing/2014/main" val="248332398"/>
                    </a:ext>
                  </a:extLst>
                </a:gridCol>
                <a:gridCol w="3699329">
                  <a:extLst>
                    <a:ext uri="{9D8B030D-6E8A-4147-A177-3AD203B41FA5}">
                      <a16:colId xmlns:a16="http://schemas.microsoft.com/office/drawing/2014/main" val="3527744849"/>
                    </a:ext>
                  </a:extLst>
                </a:gridCol>
              </a:tblGrid>
              <a:tr h="475165">
                <a:tc>
                  <a:txBody>
                    <a:bodyPr/>
                    <a:lstStyle/>
                    <a:p>
                      <a:r>
                        <a:rPr lang="fi-FI" sz="2000" dirty="0"/>
                        <a:t>ELINTARVIKE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dirty="0"/>
                        <a:t>   </a:t>
                      </a:r>
                      <a:r>
                        <a:rPr lang="fi-FI" sz="2000" dirty="0"/>
                        <a:t>SISÄLTÄÄ / EI SISÄLLÄ</a:t>
                      </a:r>
                      <a:endParaRPr lang="fi-FI" sz="1800" dirty="0"/>
                    </a:p>
                    <a:p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1703191"/>
                  </a:ext>
                </a:extLst>
              </a:tr>
              <a:tr h="481765">
                <a:tc>
                  <a:txBody>
                    <a:bodyPr/>
                    <a:lstStyle/>
                    <a:p>
                      <a:r>
                        <a:rPr lang="fi-FI" dirty="0"/>
                        <a:t>LIHA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9877170"/>
                  </a:ext>
                </a:extLst>
              </a:tr>
              <a:tr h="481765">
                <a:tc>
                  <a:txBody>
                    <a:bodyPr/>
                    <a:lstStyle/>
                    <a:p>
                      <a:r>
                        <a:rPr lang="fi-FI" dirty="0"/>
                        <a:t>LEIPÄ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056542"/>
                  </a:ext>
                </a:extLst>
              </a:tr>
              <a:tr h="481765">
                <a:tc>
                  <a:txBody>
                    <a:bodyPr/>
                    <a:lstStyle/>
                    <a:p>
                      <a:r>
                        <a:rPr lang="fi-FI" dirty="0"/>
                        <a:t>KANANMUNA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190738"/>
                  </a:ext>
                </a:extLst>
              </a:tr>
              <a:tr h="481765">
                <a:tc>
                  <a:txBody>
                    <a:bodyPr/>
                    <a:lstStyle/>
                    <a:p>
                      <a:r>
                        <a:rPr lang="fi-FI" dirty="0"/>
                        <a:t>OMENA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6623174"/>
                  </a:ext>
                </a:extLst>
              </a:tr>
              <a:tr h="481765">
                <a:tc>
                  <a:txBody>
                    <a:bodyPr/>
                    <a:lstStyle/>
                    <a:p>
                      <a:r>
                        <a:rPr lang="fi-FI" dirty="0"/>
                        <a:t>MAITO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825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621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98932-0E88-E8F6-1977-A43B0F3C6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8914B1C-D71C-4E85-7A5A-F3C0663EC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1763"/>
            <a:ext cx="9144000" cy="85951"/>
          </a:xfrm>
        </p:spPr>
        <p:txBody>
          <a:bodyPr>
            <a:normAutofit fontScale="90000"/>
          </a:bodyPr>
          <a:lstStyle/>
          <a:p>
            <a:endParaRPr lang="fi-FI" dirty="0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2663C740-F4AF-3470-2C7A-C4CDEA986C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971" y="348343"/>
            <a:ext cx="12094029" cy="6377893"/>
          </a:xfrm>
        </p:spPr>
        <p:txBody>
          <a:bodyPr>
            <a:normAutofit/>
          </a:bodyPr>
          <a:lstStyle/>
          <a:p>
            <a:pPr algn="l"/>
            <a:r>
              <a:rPr lang="fi-FI" sz="3600" dirty="0"/>
              <a:t>Proteiinit tuhoutuvat eli denaturoituvat helposti.</a:t>
            </a:r>
          </a:p>
          <a:p>
            <a:pPr algn="l"/>
            <a:r>
              <a:rPr lang="fi-FI" sz="3600" dirty="0"/>
              <a:t>Proteiineja tuhoaa…</a:t>
            </a:r>
          </a:p>
          <a:p>
            <a:pPr marL="742950" indent="-742950" algn="l">
              <a:buAutoNum type="arabicPeriod"/>
            </a:pPr>
            <a:r>
              <a:rPr lang="fi-FI" sz="3600" dirty="0"/>
              <a:t>Kuumuus</a:t>
            </a:r>
          </a:p>
          <a:p>
            <a:pPr marL="742950" indent="-742950" algn="l">
              <a:buAutoNum type="arabicPeriod"/>
            </a:pPr>
            <a:r>
              <a:rPr lang="fi-FI" sz="3600" dirty="0"/>
              <a:t>Alkoholi</a:t>
            </a:r>
          </a:p>
          <a:p>
            <a:pPr marL="742950" indent="-742950" algn="l">
              <a:buAutoNum type="arabicPeriod"/>
            </a:pPr>
            <a:r>
              <a:rPr lang="fi-FI" sz="3600" dirty="0"/>
              <a:t>Suola</a:t>
            </a:r>
          </a:p>
          <a:p>
            <a:pPr marL="742950" indent="-742950" algn="l">
              <a:buAutoNum type="arabicPeriod"/>
            </a:pPr>
            <a:r>
              <a:rPr lang="fi-FI" sz="3600" dirty="0"/>
              <a:t>Raskasmetallit</a:t>
            </a:r>
          </a:p>
          <a:p>
            <a:pPr marL="742950" indent="-742950" algn="l">
              <a:buAutoNum type="arabicPeriod"/>
            </a:pPr>
            <a:r>
              <a:rPr lang="fi-FI" sz="3600" dirty="0"/>
              <a:t>Hapot</a:t>
            </a:r>
          </a:p>
          <a:p>
            <a:pPr marL="742950" indent="-742950" algn="l">
              <a:buAutoNum type="arabicPeriod"/>
            </a:pPr>
            <a:r>
              <a:rPr lang="fi-FI" sz="3600" dirty="0"/>
              <a:t>Entsyymit</a:t>
            </a:r>
          </a:p>
          <a:p>
            <a:pPr algn="l"/>
            <a:r>
              <a:rPr lang="fi-FI" sz="3600" dirty="0"/>
              <a:t>- Miten juustoa valmistetaan?</a:t>
            </a:r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0FEC1077-C699-2879-FF82-9BA7888DC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995516"/>
            <a:ext cx="4844143" cy="468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09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C181EF-E3C6-43F2-91A5-4EBD75CF8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FFC82F0-0CC6-831F-1B15-60B408C115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1763"/>
            <a:ext cx="9144000" cy="45719"/>
          </a:xfrm>
        </p:spPr>
        <p:txBody>
          <a:bodyPr>
            <a:normAutofit fontScale="90000"/>
          </a:bodyPr>
          <a:lstStyle/>
          <a:p>
            <a:endParaRPr lang="fi-FI" dirty="0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A87C56FE-05BB-8B82-A48F-B41B7E6747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971" y="261257"/>
            <a:ext cx="12094029" cy="6464979"/>
          </a:xfrm>
        </p:spPr>
        <p:txBody>
          <a:bodyPr>
            <a:normAutofit/>
          </a:bodyPr>
          <a:lstStyle/>
          <a:p>
            <a:pPr algn="l"/>
            <a:r>
              <a:rPr lang="fi-FI" sz="3600" b="1" dirty="0"/>
              <a:t>Entsyymit</a:t>
            </a:r>
            <a:r>
              <a:rPr lang="fi-FI" sz="3600" dirty="0"/>
              <a:t> ovat valkuaisaineita, jotka nopeuttavat luonnossa tapahtuvia kemiallisia reaktioita. </a:t>
            </a:r>
          </a:p>
          <a:p>
            <a:pPr algn="l"/>
            <a:r>
              <a:rPr lang="fi-FI" sz="3600" dirty="0"/>
              <a:t>(biologisia katalysaattoreita)</a:t>
            </a:r>
          </a:p>
          <a:p>
            <a:pPr algn="l"/>
            <a:endParaRPr lang="fi-FI" sz="3600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17B1010B-1EB6-80E9-8D1C-1CB2E2CE4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257" y="1956032"/>
            <a:ext cx="9808029" cy="464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76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139</Words>
  <Application>Microsoft Office PowerPoint</Application>
  <PresentationFormat>Laajakuva</PresentationFormat>
  <Paragraphs>42</Paragraphs>
  <Slides>6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Office-teema</vt:lpstr>
      <vt:lpstr>PROTEIINIT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Mäkeläinen,Markku</dc:creator>
  <cp:lastModifiedBy>Mäkeläinen,Markku</cp:lastModifiedBy>
  <cp:revision>6</cp:revision>
  <dcterms:created xsi:type="dcterms:W3CDTF">2026-08-24T05:17:20Z</dcterms:created>
  <dcterms:modified xsi:type="dcterms:W3CDTF">2026-08-24T06:21:59Z</dcterms:modified>
</cp:coreProperties>
</file>