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CDD35E-19AB-4D72-A268-063E468CF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3C12505-3075-4F6B-A8CD-E92EE7638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FCFA211-56B4-40AB-A4E1-A8386B56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3BDD-B404-4293-90CD-4F5F44E1F88C}" type="datetimeFigureOut">
              <a:rPr lang="fi-FI" smtClean="0"/>
              <a:t>15.1.2026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342CD10-3708-4C18-96E8-E3634117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3231EC-4085-4E82-952F-B7ABB76A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E763-4568-4DBD-A820-E395125A9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39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F37AEB-44E2-41B5-A203-73FEBB93B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B1923AF-8627-4C2A-ADFC-50BD51826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F0A78DD-8A80-42B9-A429-3FCE1152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3BDD-B404-4293-90CD-4F5F44E1F88C}" type="datetimeFigureOut">
              <a:rPr lang="fi-FI" smtClean="0"/>
              <a:t>15.1.2026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9B2B24D-490B-4624-A10D-154DDF51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1C52B11-541A-4BB4-87BF-381B3E9AB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E763-4568-4DBD-A820-E395125A9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435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DA0B2B7-3762-4580-860F-005C421C9A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BFC4182-6D24-45C5-B46C-EC882334E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B840D5E-8FC7-4269-A938-0BDCAEEAB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3BDD-B404-4293-90CD-4F5F44E1F88C}" type="datetimeFigureOut">
              <a:rPr lang="fi-FI" smtClean="0"/>
              <a:t>15.1.2026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67CDAC-7541-4293-8B69-FF64AD84E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839B17B-C6FA-423A-A80A-B718BA81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E763-4568-4DBD-A820-E395125A9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792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25C21E-5409-4712-ABA6-39D91C530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AF240E-9A95-4BE2-AB2C-29583AFF1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1CFAA0-4639-4061-B413-B4798E147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3BDD-B404-4293-90CD-4F5F44E1F88C}" type="datetimeFigureOut">
              <a:rPr lang="fi-FI" smtClean="0"/>
              <a:t>15.1.2026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F75EA1-3D67-4674-AA93-BB5BEAAFC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3D2241-E77A-4EA9-A305-F85A3DF8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E763-4568-4DBD-A820-E395125A9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509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C0B61-42E8-40CE-B0FC-560F8F1B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B566C91-ECD4-471A-A864-EB6BA4E3C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22F278D-429A-4A63-A8D2-20A46D762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3BDD-B404-4293-90CD-4F5F44E1F88C}" type="datetimeFigureOut">
              <a:rPr lang="fi-FI" smtClean="0"/>
              <a:t>15.1.2026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03BCCB1-B552-475A-92FD-4624C2E6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4CF89C-5614-440A-84DE-A8CFBA39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E763-4568-4DBD-A820-E395125A9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807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0846CC-3876-4E93-9815-93EBB5F1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7E7F6F-EC8C-44DA-913D-168319E07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82B11D5-836A-43B3-AEA6-647BFCF52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10EF378-BE04-4939-A87E-042C8043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3BDD-B404-4293-90CD-4F5F44E1F88C}" type="datetimeFigureOut">
              <a:rPr lang="fi-FI" smtClean="0"/>
              <a:t>15.1.2026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A1CD77-1B36-4F05-8C5F-61ACCD141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8709ECE-27CD-498D-A13B-E7BBB0ED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E763-4568-4DBD-A820-E395125A9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061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700D6B-922B-4D3B-9C61-3BAE698C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D861EB2-BB91-4F6F-BB9E-CAE4898C7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80A55F7-8C70-4AE7-B028-483B9EF41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5937E67-17F3-4441-8435-AA6C2399E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20EBC82-44C0-43CE-B1AA-9A9B90A626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85B3C4F-89DF-431D-8167-4799A0E5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3BDD-B404-4293-90CD-4F5F44E1F88C}" type="datetimeFigureOut">
              <a:rPr lang="fi-FI" smtClean="0"/>
              <a:t>15.1.2026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AE1B843-3090-407C-8CF3-92A8367B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A3AD5F8E-C197-484D-8EDC-72E734D4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E763-4568-4DBD-A820-E395125A9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670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329D25-52A3-4D3E-9481-662A2D86A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04A5E12-E3F1-49C4-9E77-3FBA4365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3BDD-B404-4293-90CD-4F5F44E1F88C}" type="datetimeFigureOut">
              <a:rPr lang="fi-FI" smtClean="0"/>
              <a:t>15.1.2026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6CC63B-47C5-4A6C-81C2-649CF0D5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F71CA5-A570-465E-B80C-4EC985CA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E763-4568-4DBD-A820-E395125A9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272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DF61055-1187-4B7D-A055-6411F8C6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3BDD-B404-4293-90CD-4F5F44E1F88C}" type="datetimeFigureOut">
              <a:rPr lang="fi-FI" smtClean="0"/>
              <a:t>15.1.2026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5B5500D-8C3C-4756-A502-623A735A4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DC2725D-C997-417D-BD5B-D23C23C56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E763-4568-4DBD-A820-E395125A9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404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30C2B3-00AF-469F-B772-1A851342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26D33E-92EE-4299-8BE7-C5B1880B5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650306B-ACE7-4624-B29F-C2D91B9C1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D832C1D-08C8-4EF9-87BD-7DCA15469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3BDD-B404-4293-90CD-4F5F44E1F88C}" type="datetimeFigureOut">
              <a:rPr lang="fi-FI" smtClean="0"/>
              <a:t>15.1.2026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6674186-574E-4EBD-9F92-C669752BE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9D5B70C-5876-4DD6-9AD3-A2855615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E763-4568-4DBD-A820-E395125A9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242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1478D4-4294-4944-AA85-9D1731580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2A989F3-3D24-41BE-9585-CBE7D0EEEC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640D9D4-9BB9-440B-97E1-05D8AFC74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9DF9AAF-DC3F-480F-A39F-ADD25CE9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83BDD-B404-4293-90CD-4F5F44E1F88C}" type="datetimeFigureOut">
              <a:rPr lang="fi-FI" smtClean="0"/>
              <a:t>15.1.2026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AA9BEE2-FBBD-4CA3-B450-58748AB5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087847A-4E93-432A-944A-00A55A7B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E763-4568-4DBD-A820-E395125A9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719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8CAE7A6-4F1F-4D70-BA75-1A61B0AE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F1E171-E7B9-46C5-92AD-43424BA01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5BAC49-DFC6-4D53-9B23-3354C4012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83BDD-B404-4293-90CD-4F5F44E1F88C}" type="datetimeFigureOut">
              <a:rPr lang="fi-FI" smtClean="0"/>
              <a:t>15.1.2026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59A401-357D-4952-A202-63E4AB365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85F4858-3CFB-4E01-9F5B-F679EE0BF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6E763-4568-4DBD-A820-E395125A99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091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96C77C-16C4-43A7-AA8E-C649824DA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226" y="0"/>
            <a:ext cx="9144000" cy="821635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Tähden elinkaari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D6D709-4243-4C55-B7FB-3F62104F1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026" y="927653"/>
            <a:ext cx="11860696" cy="5671930"/>
          </a:xfrm>
        </p:spPr>
        <p:txBody>
          <a:bodyPr>
            <a:normAutofit lnSpcReduction="10000"/>
          </a:bodyPr>
          <a:lstStyle/>
          <a:p>
            <a:pPr algn="l"/>
            <a:r>
              <a:rPr lang="fi-FI" sz="4400" dirty="0"/>
              <a:t>Planeettakunta ja sen keskustähti </a:t>
            </a:r>
          </a:p>
          <a:p>
            <a:pPr algn="l"/>
            <a:r>
              <a:rPr lang="fi-FI" sz="4400" dirty="0"/>
              <a:t>syntyvät avaruudessa olevasta</a:t>
            </a:r>
          </a:p>
          <a:p>
            <a:pPr algn="l"/>
            <a:r>
              <a:rPr lang="fi-FI" sz="4400" dirty="0"/>
              <a:t>harvasta kaasusta ja pölystä.</a:t>
            </a:r>
          </a:p>
          <a:p>
            <a:pPr algn="l"/>
            <a:endParaRPr lang="fi-FI" sz="4400" dirty="0"/>
          </a:p>
          <a:p>
            <a:pPr algn="l"/>
            <a:r>
              <a:rPr lang="fi-FI" sz="4400" dirty="0"/>
              <a:t>Pilven oma painovoima puristaa</a:t>
            </a:r>
          </a:p>
          <a:p>
            <a:pPr algn="l"/>
            <a:r>
              <a:rPr lang="fi-FI" sz="4400" dirty="0"/>
              <a:t>sitä kasaan, jolloin sen paine ja lämpötila kohoaa.</a:t>
            </a:r>
          </a:p>
          <a:p>
            <a:pPr algn="l"/>
            <a:r>
              <a:rPr lang="fi-FI" sz="4400" dirty="0"/>
              <a:t>Ainekertymän massa määrää sen, kuinka kuumaksi kaasu lopulta tulee…</a:t>
            </a:r>
          </a:p>
          <a:p>
            <a:pPr algn="l"/>
            <a:endParaRPr lang="fi-FI" sz="4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6407724-26D4-4F5D-B791-C4797F210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8016" y="927652"/>
            <a:ext cx="3935688" cy="342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96C77C-16C4-43A7-AA8E-C649824DA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226" y="0"/>
            <a:ext cx="9144000" cy="4571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D6D709-4243-4C55-B7FB-3F62104F1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026" y="217997"/>
            <a:ext cx="11860696" cy="6381586"/>
          </a:xfrm>
        </p:spPr>
        <p:txBody>
          <a:bodyPr>
            <a:normAutofit/>
          </a:bodyPr>
          <a:lstStyle/>
          <a:p>
            <a:pPr algn="l"/>
            <a:r>
              <a:rPr lang="fi-FI" sz="4400" dirty="0"/>
              <a:t>Jos supernovaräjähdyksessä luhistuvan tähden massa on 2-3 auringon massaa, jää tähdestä jäljelle musta aukko.</a:t>
            </a:r>
          </a:p>
          <a:p>
            <a:pPr marL="571500" indent="-571500" algn="l">
              <a:buFontTx/>
              <a:buChar char="-"/>
            </a:pPr>
            <a:r>
              <a:rPr lang="fi-FI" sz="4400" dirty="0"/>
              <a:t>Pistemäinen</a:t>
            </a:r>
          </a:p>
          <a:p>
            <a:pPr marL="571500" indent="-571500" algn="l">
              <a:buFontTx/>
              <a:buChar char="-"/>
            </a:pPr>
            <a:r>
              <a:rPr lang="fi-FI" sz="4400" dirty="0"/>
              <a:t>Tiheys ääretön</a:t>
            </a:r>
          </a:p>
          <a:p>
            <a:pPr marL="571500" indent="-571500" algn="l">
              <a:buFontTx/>
              <a:buChar char="-"/>
            </a:pPr>
            <a:r>
              <a:rPr lang="fi-FI" sz="4400" dirty="0"/>
              <a:t>Massa jopa 10</a:t>
            </a:r>
            <a:r>
              <a:rPr lang="fi-FI" sz="4400" baseline="30000" dirty="0"/>
              <a:t>6</a:t>
            </a:r>
            <a:r>
              <a:rPr lang="fi-FI" sz="4400" dirty="0"/>
              <a:t> x m</a:t>
            </a:r>
            <a:r>
              <a:rPr lang="fi-FI" sz="4400" baseline="-25000" dirty="0"/>
              <a:t>aurinko</a:t>
            </a:r>
          </a:p>
          <a:p>
            <a:pPr marL="571500" indent="-571500" algn="l">
              <a:buFontTx/>
              <a:buChar char="-"/>
            </a:pPr>
            <a:r>
              <a:rPr lang="fi-FI" sz="4400" dirty="0"/>
              <a:t>Pakonopeus &gt; c tapahtuma-</a:t>
            </a:r>
          </a:p>
          <a:p>
            <a:pPr algn="l"/>
            <a:r>
              <a:rPr lang="fi-FI" sz="4400" dirty="0"/>
              <a:t>    horisontin sisäpuolella.</a:t>
            </a:r>
          </a:p>
          <a:p>
            <a:pPr marL="571500" indent="-571500" algn="l">
              <a:buFontTx/>
              <a:buChar char="-"/>
            </a:pPr>
            <a:endParaRPr lang="fi-FI" sz="4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7D55011-339C-45A1-8EBD-7FBFC4ED7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531" y="1476246"/>
            <a:ext cx="4041914" cy="512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5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96C77C-16C4-43A7-AA8E-C649824DA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226" y="1"/>
            <a:ext cx="9144000" cy="119270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D6D709-4243-4C55-B7FB-3F62104F1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026" y="238539"/>
            <a:ext cx="11860696" cy="6361044"/>
          </a:xfrm>
        </p:spPr>
        <p:txBody>
          <a:bodyPr>
            <a:normAutofit/>
          </a:bodyPr>
          <a:lstStyle/>
          <a:p>
            <a:pPr algn="l"/>
            <a:endParaRPr lang="fi-FI" sz="4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0BCDA00-573B-4A3C-B952-FA4477A5D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2" y="238539"/>
            <a:ext cx="8984974" cy="634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91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96C77C-16C4-43A7-AA8E-C649824DA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226" y="0"/>
            <a:ext cx="9144000" cy="927653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D6D709-4243-4C55-B7FB-3F62104F1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026" y="927653"/>
            <a:ext cx="11860696" cy="5671930"/>
          </a:xfrm>
        </p:spPr>
        <p:txBody>
          <a:bodyPr>
            <a:normAutofit/>
          </a:bodyPr>
          <a:lstStyle/>
          <a:p>
            <a:pPr algn="l"/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29683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96C77C-16C4-43A7-AA8E-C649824DA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226" y="0"/>
            <a:ext cx="9144000" cy="4571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D6D709-4243-4C55-B7FB-3F62104F1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026" y="45719"/>
            <a:ext cx="11860696" cy="6553864"/>
          </a:xfrm>
        </p:spPr>
        <p:txBody>
          <a:bodyPr>
            <a:normAutofit/>
          </a:bodyPr>
          <a:lstStyle/>
          <a:p>
            <a:pPr algn="l"/>
            <a:r>
              <a:rPr lang="fi-FI" sz="4400" dirty="0"/>
              <a:t>Jos paine ja lämpötila kasvavat riittävästi, vety alkaa fuusioitua heliumiksi (ydinreaktio)</a:t>
            </a:r>
          </a:p>
          <a:p>
            <a:pPr algn="l"/>
            <a:r>
              <a:rPr lang="fi-FI" sz="4400" dirty="0"/>
              <a:t>Reaktiossa vapautuu valtavasti energiaa säteilynä ja lämpönä… Tähti on siis syttynyt.</a:t>
            </a:r>
          </a:p>
          <a:p>
            <a:pPr algn="l"/>
            <a:r>
              <a:rPr lang="fi-FI" sz="4400" dirty="0"/>
              <a:t>Jos lämpötila ei kasva</a:t>
            </a:r>
          </a:p>
          <a:p>
            <a:pPr algn="l"/>
            <a:r>
              <a:rPr lang="fi-FI" sz="4400" dirty="0"/>
              <a:t>riittävästi, jää jäljelle</a:t>
            </a:r>
          </a:p>
          <a:p>
            <a:pPr algn="l"/>
            <a:r>
              <a:rPr lang="fi-FI" sz="4400" dirty="0"/>
              <a:t>kuuma kaasupilvi </a:t>
            </a:r>
            <a:r>
              <a:rPr lang="fi-FI" sz="4400" dirty="0">
                <a:sym typeface="Wingdings" panose="05000000000000000000" pitchFamily="2" charset="2"/>
              </a:rPr>
              <a:t></a:t>
            </a:r>
          </a:p>
          <a:p>
            <a:pPr algn="l"/>
            <a:r>
              <a:rPr lang="fi-FI" sz="4400" dirty="0">
                <a:sym typeface="Wingdings" panose="05000000000000000000" pitchFamily="2" charset="2"/>
              </a:rPr>
              <a:t>ruskea kääpiö</a:t>
            </a:r>
            <a:endParaRPr lang="fi-FI" sz="4400" dirty="0"/>
          </a:p>
          <a:p>
            <a:pPr algn="l"/>
            <a:r>
              <a:rPr lang="fi-FI" sz="4400" dirty="0"/>
              <a:t>Ytimessä T</a:t>
            </a:r>
            <a:r>
              <a:rPr lang="fi-FI" sz="4400" baseline="-25000" dirty="0"/>
              <a:t>aurinko</a:t>
            </a:r>
            <a:r>
              <a:rPr lang="fi-FI" sz="4400" dirty="0"/>
              <a:t>≈15 </a:t>
            </a:r>
            <a:r>
              <a:rPr lang="fi-FI" sz="4400" dirty="0" err="1"/>
              <a:t>milj.</a:t>
            </a:r>
            <a:r>
              <a:rPr lang="fi-FI" sz="4400" baseline="30000" dirty="0" err="1"/>
              <a:t>o</a:t>
            </a:r>
            <a:r>
              <a:rPr lang="fi-FI" sz="4400" dirty="0" err="1"/>
              <a:t>C</a:t>
            </a:r>
            <a:endParaRPr lang="fi-FI" sz="4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CA6CCE4-2633-46BF-84C0-324B3FB5A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6100" y="2835302"/>
            <a:ext cx="52959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7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96C77C-16C4-43A7-AA8E-C649824DA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226" y="1"/>
            <a:ext cx="9144000" cy="11926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D6D709-4243-4C55-B7FB-3F62104F1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026" y="212035"/>
            <a:ext cx="11860696" cy="6387548"/>
          </a:xfrm>
        </p:spPr>
        <p:txBody>
          <a:bodyPr>
            <a:normAutofit/>
          </a:bodyPr>
          <a:lstStyle/>
          <a:p>
            <a:pPr algn="l"/>
            <a:r>
              <a:rPr lang="fi-FI" sz="4400" dirty="0"/>
              <a:t>Tähden syntymän jälkeen, se siirtyy pitkään ja rauhalliseen kehitysvaiheeseen, jota kutsutaan pääsarjavaiheeksi.</a:t>
            </a:r>
          </a:p>
          <a:p>
            <a:pPr algn="l"/>
            <a:r>
              <a:rPr lang="fi-FI" sz="4400" dirty="0"/>
              <a:t>Sen kesto riippuu</a:t>
            </a:r>
          </a:p>
          <a:p>
            <a:pPr algn="l"/>
            <a:r>
              <a:rPr lang="fi-FI" sz="4400" dirty="0"/>
              <a:t>Tähden massasta.</a:t>
            </a:r>
          </a:p>
          <a:p>
            <a:pPr algn="l"/>
            <a:r>
              <a:rPr lang="fi-FI" sz="4400" dirty="0"/>
              <a:t>Aurinko on nyt pää-</a:t>
            </a:r>
          </a:p>
          <a:p>
            <a:pPr algn="l"/>
            <a:r>
              <a:rPr lang="fi-FI" sz="4400" dirty="0"/>
              <a:t>sarjavaiheensa puolessa</a:t>
            </a:r>
          </a:p>
          <a:p>
            <a:pPr algn="l"/>
            <a:r>
              <a:rPr lang="fi-FI" sz="4400" dirty="0"/>
              <a:t>välissä (n. 4,6 </a:t>
            </a:r>
            <a:r>
              <a:rPr lang="fi-FI" sz="4400" dirty="0" err="1"/>
              <a:t>Mrda</a:t>
            </a:r>
            <a:r>
              <a:rPr lang="fi-FI" sz="4400" dirty="0"/>
              <a:t>)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9A6429B-F8F5-45E3-8419-496EBB102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322" y="1576387"/>
            <a:ext cx="62484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4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96C77C-16C4-43A7-AA8E-C649824DA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226" y="0"/>
            <a:ext cx="9144000" cy="927653"/>
          </a:xfrm>
        </p:spPr>
        <p:txBody>
          <a:bodyPr>
            <a:normAutofit/>
          </a:bodyPr>
          <a:lstStyle/>
          <a:p>
            <a:r>
              <a:rPr lang="fi-FI" b="1" dirty="0"/>
              <a:t>Elinkaaren loppuvaiheet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D6D709-4243-4C55-B7FB-3F62104F1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026" y="927653"/>
            <a:ext cx="11860696" cy="5671930"/>
          </a:xfrm>
        </p:spPr>
        <p:txBody>
          <a:bodyPr>
            <a:normAutofit/>
          </a:bodyPr>
          <a:lstStyle/>
          <a:p>
            <a:pPr algn="l"/>
            <a:r>
              <a:rPr lang="fi-FI" sz="4400" dirty="0"/>
              <a:t>Hyvin pienet tähdet jäähtyvät hiljalleen fuusiopolttoaineen loputtua.</a:t>
            </a:r>
          </a:p>
          <a:p>
            <a:pPr algn="l"/>
            <a:r>
              <a:rPr lang="fi-FI" sz="4400" dirty="0"/>
              <a:t>Mitään silminnähden dramaattista ei tapahdu, jäähtyessään tähti himmenee ja muuttuu mustaksi kääpiöksi.</a:t>
            </a:r>
          </a:p>
        </p:txBody>
      </p:sp>
    </p:spTree>
    <p:extLst>
      <p:ext uri="{BB962C8B-B14F-4D97-AF65-F5344CB8AC3E}">
        <p14:creationId xmlns:p14="http://schemas.microsoft.com/office/powerpoint/2010/main" val="52278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96C77C-16C4-43A7-AA8E-C649824DA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226" y="0"/>
            <a:ext cx="9144000" cy="4571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D6D709-4243-4C55-B7FB-3F62104F1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8" y="45719"/>
            <a:ext cx="11860696" cy="6393608"/>
          </a:xfrm>
        </p:spPr>
        <p:txBody>
          <a:bodyPr>
            <a:normAutofit/>
          </a:bodyPr>
          <a:lstStyle/>
          <a:p>
            <a:pPr algn="l"/>
            <a:r>
              <a:rPr lang="fi-FI" sz="4400" dirty="0"/>
              <a:t>Jos tähden massa on vähintään 30% auringon massasta…</a:t>
            </a:r>
          </a:p>
          <a:p>
            <a:pPr algn="l"/>
            <a:r>
              <a:rPr lang="fi-FI" sz="4400" dirty="0"/>
              <a:t>Ydinreaktiot siirtyvät tähden  </a:t>
            </a:r>
          </a:p>
          <a:p>
            <a:pPr algn="l"/>
            <a:r>
              <a:rPr lang="fi-FI" sz="4400" dirty="0"/>
              <a:t>pintakerroksiin polttoaineen</a:t>
            </a:r>
          </a:p>
          <a:p>
            <a:pPr algn="l"/>
            <a:r>
              <a:rPr lang="fi-FI" sz="4400" dirty="0"/>
              <a:t>loputtua ytimestä…</a:t>
            </a:r>
          </a:p>
          <a:p>
            <a:pPr marL="571500" indent="-571500" algn="l">
              <a:buFont typeface="Wingdings" panose="05000000000000000000" pitchFamily="2" charset="2"/>
              <a:buChar char="à"/>
            </a:pPr>
            <a:r>
              <a:rPr lang="fi-FI" sz="4400" dirty="0">
                <a:sym typeface="Wingdings" panose="05000000000000000000" pitchFamily="2" charset="2"/>
              </a:rPr>
              <a:t>Tähti laajenee (n.100x)</a:t>
            </a:r>
          </a:p>
          <a:p>
            <a:pPr algn="l"/>
            <a:r>
              <a:rPr lang="fi-FI" sz="4400" dirty="0">
                <a:sym typeface="Wingdings" panose="05000000000000000000" pitchFamily="2" charset="2"/>
              </a:rPr>
              <a:t> ja jäähtyy…</a:t>
            </a:r>
          </a:p>
          <a:p>
            <a:pPr marL="571500" indent="-571500" algn="l">
              <a:buFont typeface="Wingdings" panose="05000000000000000000" pitchFamily="2" charset="2"/>
              <a:buChar char="à"/>
            </a:pPr>
            <a:r>
              <a:rPr lang="fi-FI" sz="4400" dirty="0">
                <a:sym typeface="Wingdings" panose="05000000000000000000" pitchFamily="2" charset="2"/>
              </a:rPr>
              <a:t>Punainen jättiläinen</a:t>
            </a:r>
          </a:p>
          <a:p>
            <a:pPr algn="l"/>
            <a:r>
              <a:rPr lang="fi-FI" sz="3200" dirty="0">
                <a:sym typeface="Wingdings" panose="05000000000000000000" pitchFamily="2" charset="2"/>
              </a:rPr>
              <a:t>					</a:t>
            </a:r>
            <a:r>
              <a:rPr lang="fi-FI" sz="3200" dirty="0" err="1">
                <a:sym typeface="Wingdings" panose="05000000000000000000" pitchFamily="2" charset="2"/>
              </a:rPr>
              <a:t>Aldebaran</a:t>
            </a:r>
            <a:r>
              <a:rPr lang="fi-FI" sz="3200" dirty="0">
                <a:sym typeface="Wingdings" panose="05000000000000000000" pitchFamily="2" charset="2"/>
              </a:rPr>
              <a:t> löytyy Härän tähdistöstä!</a:t>
            </a:r>
            <a:endParaRPr lang="fi-FI" sz="32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44FF880-B8B2-4B38-87CE-B8B5F7661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795" y="829261"/>
            <a:ext cx="5141018" cy="482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7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96C77C-16C4-43A7-AA8E-C649824DA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226" y="0"/>
            <a:ext cx="9144000" cy="258417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D6D709-4243-4C55-B7FB-3F62104F1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026" y="386499"/>
            <a:ext cx="11860696" cy="6213084"/>
          </a:xfrm>
        </p:spPr>
        <p:txBody>
          <a:bodyPr>
            <a:normAutofit/>
          </a:bodyPr>
          <a:lstStyle/>
          <a:p>
            <a:pPr algn="l"/>
            <a:r>
              <a:rPr lang="fi-FI" sz="4400" dirty="0"/>
              <a:t>Tähden jäähtyessä pinnalta, sen säteily vähenee.</a:t>
            </a:r>
          </a:p>
          <a:p>
            <a:pPr marL="571500" indent="-571500" algn="l">
              <a:buFont typeface="Wingdings" panose="05000000000000000000" pitchFamily="2" charset="2"/>
              <a:buChar char="à"/>
            </a:pPr>
            <a:r>
              <a:rPr lang="fi-FI" sz="4400" dirty="0">
                <a:sym typeface="Wingdings" panose="05000000000000000000" pitchFamily="2" charset="2"/>
              </a:rPr>
              <a:t>Säteilypaineen pienentyessä tähden sisäosat puristuvat tiiviimmäksi, mikä kasvattaa ytimen lämpötilaa…</a:t>
            </a:r>
          </a:p>
          <a:p>
            <a:pPr marL="571500" indent="-571500" algn="l">
              <a:buFont typeface="Wingdings" panose="05000000000000000000" pitchFamily="2" charset="2"/>
              <a:buChar char="à"/>
            </a:pPr>
            <a:r>
              <a:rPr lang="fi-FI" sz="4400" dirty="0">
                <a:sym typeface="Wingdings" panose="05000000000000000000" pitchFamily="2" charset="2"/>
              </a:rPr>
              <a:t>Tämä mahdollistaa vetyä raskaampien alkuaineiden fuusion aina rautaan asti!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121367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96C77C-16C4-43A7-AA8E-C649824DA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226" y="1"/>
            <a:ext cx="9144000" cy="141402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D6D709-4243-4C55-B7FB-3F62104F1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026" y="245097"/>
            <a:ext cx="11860696" cy="6354486"/>
          </a:xfrm>
        </p:spPr>
        <p:txBody>
          <a:bodyPr>
            <a:normAutofit/>
          </a:bodyPr>
          <a:lstStyle/>
          <a:p>
            <a:pPr algn="l"/>
            <a:r>
              <a:rPr lang="fi-FI" sz="4400" dirty="0"/>
              <a:t>Fuusioiden loputtua kokonaan punaisen jättiläisen ulkokuori leviää lähiavaruuteen </a:t>
            </a:r>
            <a:r>
              <a:rPr lang="fi-FI" sz="4400" b="1" dirty="0"/>
              <a:t>planetaarisena sumuna</a:t>
            </a:r>
            <a:r>
              <a:rPr lang="fi-FI" sz="4400" dirty="0"/>
              <a:t> ja </a:t>
            </a:r>
          </a:p>
          <a:p>
            <a:pPr algn="l"/>
            <a:r>
              <a:rPr lang="fi-FI" sz="4400" dirty="0"/>
              <a:t>Sisäosista jää jäljelle</a:t>
            </a:r>
          </a:p>
          <a:p>
            <a:pPr algn="l"/>
            <a:r>
              <a:rPr lang="fi-FI" sz="4400" dirty="0"/>
              <a:t>Pieni ja tiheä valkoinen</a:t>
            </a:r>
          </a:p>
          <a:p>
            <a:pPr algn="l"/>
            <a:r>
              <a:rPr lang="fi-FI" sz="4400" dirty="0"/>
              <a:t>Kääpiötähti.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9444FA3-65C2-45A4-AF24-317D2998F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278" y="1498862"/>
            <a:ext cx="5218655" cy="5131918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B878240-DFAD-4BEF-A294-587BC92B0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83" y="213900"/>
            <a:ext cx="562927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0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96C77C-16C4-43A7-AA8E-C649824DA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226" y="0"/>
            <a:ext cx="9144000" cy="4571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D6D709-4243-4C55-B7FB-3F62104F1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026" y="217997"/>
            <a:ext cx="11860696" cy="6381586"/>
          </a:xfrm>
        </p:spPr>
        <p:txBody>
          <a:bodyPr>
            <a:normAutofit/>
          </a:bodyPr>
          <a:lstStyle/>
          <a:p>
            <a:pPr algn="l"/>
            <a:r>
              <a:rPr lang="fi-FI" sz="4400" dirty="0"/>
              <a:t>Jos punaisen jättiläisen massa on suurempi kuin 1,4 auringon massaa, voi sen ulko-osat räjähtää loppuvaiheessa supernovana…</a:t>
            </a:r>
          </a:p>
          <a:p>
            <a:pPr algn="l"/>
            <a:r>
              <a:rPr lang="fi-FI" sz="4400" dirty="0"/>
              <a:t>Silloin tähden sisäosa voi </a:t>
            </a:r>
            <a:r>
              <a:rPr lang="fi-FI" sz="4400" dirty="0" err="1"/>
              <a:t>luhis</a:t>
            </a:r>
            <a:r>
              <a:rPr lang="fi-FI" sz="4400" dirty="0"/>
              <a:t>-</a:t>
            </a:r>
          </a:p>
          <a:p>
            <a:pPr algn="l"/>
            <a:r>
              <a:rPr lang="fi-FI" sz="4400" dirty="0" err="1"/>
              <a:t>tua</a:t>
            </a:r>
            <a:r>
              <a:rPr lang="fi-FI" sz="4400" dirty="0"/>
              <a:t> neutronitähdeksi…</a:t>
            </a:r>
          </a:p>
          <a:p>
            <a:pPr marL="571500" indent="-571500" algn="l">
              <a:buFontTx/>
              <a:buChar char="-"/>
            </a:pPr>
            <a:r>
              <a:rPr lang="fi-FI" sz="4400" dirty="0"/>
              <a:t>Halkaisija ~ 10-15km</a:t>
            </a:r>
          </a:p>
          <a:p>
            <a:pPr marL="571500" indent="-571500" algn="l">
              <a:buFontTx/>
              <a:buChar char="-"/>
            </a:pPr>
            <a:r>
              <a:rPr lang="fi-FI" sz="4400" dirty="0"/>
              <a:t>Tiheys ~ 10</a:t>
            </a:r>
            <a:r>
              <a:rPr lang="fi-FI" sz="4400" baseline="30000" dirty="0"/>
              <a:t>11</a:t>
            </a:r>
            <a:r>
              <a:rPr lang="fi-FI" sz="4400" dirty="0"/>
              <a:t> kg/cm</a:t>
            </a:r>
            <a:r>
              <a:rPr lang="fi-FI" sz="4400" baseline="30000" dirty="0"/>
              <a:t>3</a:t>
            </a:r>
            <a:endParaRPr lang="fi-FI" sz="4400" dirty="0"/>
          </a:p>
          <a:p>
            <a:pPr marL="571500" indent="-571500" algn="l">
              <a:buFontTx/>
              <a:buChar char="-"/>
            </a:pPr>
            <a:r>
              <a:rPr lang="fi-FI" sz="4400" dirty="0"/>
              <a:t>Pyörii 10-100 1/s </a:t>
            </a:r>
            <a:r>
              <a:rPr lang="fi-FI" sz="4400" dirty="0">
                <a:sym typeface="Wingdings" panose="05000000000000000000" pitchFamily="2" charset="2"/>
              </a:rPr>
              <a:t></a:t>
            </a:r>
          </a:p>
          <a:p>
            <a:pPr marL="571500" indent="-571500" algn="l">
              <a:buFontTx/>
              <a:buChar char="-"/>
            </a:pPr>
            <a:r>
              <a:rPr lang="fi-FI" sz="4400" dirty="0">
                <a:sym typeface="Wingdings" panose="05000000000000000000" pitchFamily="2" charset="2"/>
              </a:rPr>
              <a:t>Säteilee pulssimaisesti (pulsari)</a:t>
            </a:r>
            <a:endParaRPr lang="fi-FI" sz="44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C89529F-724D-4937-A72C-838B1104F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236" y="1434547"/>
            <a:ext cx="4757738" cy="381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8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96C77C-16C4-43A7-AA8E-C649824DA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226" y="0"/>
            <a:ext cx="9144000" cy="45719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D6D709-4243-4C55-B7FB-3F62104F12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026" y="91438"/>
            <a:ext cx="11860696" cy="6508145"/>
          </a:xfrm>
        </p:spPr>
        <p:txBody>
          <a:bodyPr>
            <a:normAutofit/>
          </a:bodyPr>
          <a:lstStyle/>
          <a:p>
            <a:pPr algn="l"/>
            <a:r>
              <a:rPr lang="fi-FI" sz="4400" dirty="0"/>
              <a:t>Supernovaräjähdyksen seurauksena tähden ulko-osat leviävät lähiavaruuteen kaasusumuna…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9CFB051-5E56-426B-80C0-87AB8AAD6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5" y="1428767"/>
            <a:ext cx="6641824" cy="517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91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322</Words>
  <Application>Microsoft Office PowerPoint</Application>
  <PresentationFormat>Laajakuva</PresentationFormat>
  <Paragraphs>53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Office-teema</vt:lpstr>
      <vt:lpstr>Tähden elinkaari</vt:lpstr>
      <vt:lpstr>PowerPoint-esitys</vt:lpstr>
      <vt:lpstr>PowerPoint-esitys</vt:lpstr>
      <vt:lpstr>Elinkaaren loppuvaiheet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Tähden elinkaari</dc:title>
  <dc:creator>Mäkeläinen Markku</dc:creator>
  <cp:lastModifiedBy>Mäkeläinen Markku</cp:lastModifiedBy>
  <cp:revision>18</cp:revision>
  <dcterms:created xsi:type="dcterms:W3CDTF">2026-01-14T08:08:28Z</dcterms:created>
  <dcterms:modified xsi:type="dcterms:W3CDTF">2026-01-15T06:43:13Z</dcterms:modified>
</cp:coreProperties>
</file>