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4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5E6F87-7D71-4ADC-84C6-0F9F09832D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911C443-DB0C-465E-81BE-609FEE842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74AC829-60A5-4CAF-9EF5-183AE3C36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91B4-C561-4A85-BEAB-8A9716C9858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471AA39-2F9B-4EBB-B376-54B8241EB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97C025-EDF1-447B-8B87-4C7A319C6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8FBF-9755-499A-9FCA-BEDC63352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5879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F98932-2F78-490F-A1C8-4B1F8B2ED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92E51B6-DFA6-49D0-A28D-C6338FB089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04A2DFD-F934-4237-90E8-E16772860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91B4-C561-4A85-BEAB-8A9716C9858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13B70BE-E447-4403-9504-792F2A04D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B090977-AA64-4B7B-B678-118AB34E5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8FBF-9755-499A-9FCA-BEDC63352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9459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20A19AB-5DD9-4323-A26F-49FBE85453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F6339B4-36CC-46BD-B89A-34CEDB6EF6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79E2F8B-3101-4E74-92A8-C6E920695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91B4-C561-4A85-BEAB-8A9716C9858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C4D7630-399B-4762-B2CF-33383C33F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8ABBD48-3C24-4CE5-8DDF-BD85A38D5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8FBF-9755-499A-9FCA-BEDC63352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2077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BDECC3-A00C-49D2-BB7F-EADD9AF06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9A6E57-1CA1-4DAF-94C0-D37D39E5D6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46DA5B5-18AA-4C31-AE52-049DC84EF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91B4-C561-4A85-BEAB-8A9716C9858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5DF085-CD8B-4DAD-8D33-7EFE66D3B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57F4263-B44E-4D31-926C-70BEE3AFC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8FBF-9755-499A-9FCA-BEDC63352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5649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DC3846-8D1B-4F48-8D24-8A93422DB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C003E66-D476-46A4-AF47-49333B2E36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9125A0B-11AB-47A4-A49E-FE8FE7129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91B4-C561-4A85-BEAB-8A9716C9858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73322CE-A55B-4914-9F13-C44C27080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C5C512-86D3-4648-AEE2-675EB1B0D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8FBF-9755-499A-9FCA-BEDC63352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7682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DE960A-AA7A-4647-A404-F8B840A64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A8CEF1-50DA-4110-A3FA-DF65D730D6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1FA02E7-11B2-4482-A1BE-29EAF3DF36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6425A9-B2B3-4773-B82C-30F045600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91B4-C561-4A85-BEAB-8A9716C9858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D8AA950-1D5F-4178-8A42-15C83B0E3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73759B4-E206-4F4A-AF92-0AF23DC25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8FBF-9755-499A-9FCA-BEDC63352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2320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AA9BAC-C3D6-4BA7-9C05-D1EA1566F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B567CF1-2C13-44ED-AFE0-55FDE0818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E3EFDB5-BF32-4741-B7A8-758CE504F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B120FB5-2BAD-4F9E-8240-527930AE55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08F0A40-F469-4995-94AB-2A98770924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AF7EB03-1920-4FAB-96D7-853F88F4C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91B4-C561-4A85-BEAB-8A9716C9858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04AE898-72BF-405E-B91B-F20966DFA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8F1B012-C2F6-4BCD-85EB-74CAACB27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8FBF-9755-499A-9FCA-BEDC63352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7595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266D17-1870-4BDE-A34E-2B240BEC5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243AC73-FA88-457C-AD4F-F0762D25E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91B4-C561-4A85-BEAB-8A9716C9858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8FCFEBF-9CA7-4E6B-BC80-63F67F86D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1E4E8E2-BBCD-49AA-9FA4-6488E089C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8FBF-9755-499A-9FCA-BEDC63352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4843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36EFDCC-5A5F-41AA-B707-25E0CC286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91B4-C561-4A85-BEAB-8A9716C9858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30C41EB-1E36-4401-B875-566B51C1F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C407375-5EAB-4FD7-B59A-1ABC2939D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8FBF-9755-499A-9FCA-BEDC63352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19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98C640-B24F-4CE7-B583-53A10100A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E955C9-A461-4E11-88B2-368D5A084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1D73EB3-FDCB-473E-8C53-BA3DB251D9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F5A6E6A-34D5-4999-AD2B-25BD4DA38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91B4-C561-4A85-BEAB-8A9716C9858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96B3B84-0AE1-423C-A17D-31CB56B0F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0755248-53A7-4137-81A3-F2AE1B86A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8FBF-9755-499A-9FCA-BEDC63352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5705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40D18B-EBC4-4C48-BF43-0AD7D470E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F5D18FC-FC1D-4229-8CFB-9CBA31ACD9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5A6D085-8A2A-4D0D-89BF-49BE12393C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24800E2-F7DD-476E-9C7C-A94BC139A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91B4-C561-4A85-BEAB-8A9716C9858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92305AA-59E8-44F0-BF71-9C4E6DC78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C14BEC6-D98E-4D4E-892E-E49E6D8F0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8FBF-9755-499A-9FCA-BEDC63352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0877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9BCD347-4E32-451C-A51A-4D117C89D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05CBA4E-10B3-44B6-92C7-0C311BB00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F6F7D1E-D252-402C-87ED-B10F5916A4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C91B4-C561-4A85-BEAB-8A9716C9858C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BE411E-575F-4501-B718-C6C41517FF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BC2E571-C844-4B44-AFB9-A14D4519C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18FBF-9755-499A-9FCA-BEDC63352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3257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EAA03E-2C74-4228-8F58-29893BFD4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954157"/>
          </a:xfrm>
        </p:spPr>
        <p:txBody>
          <a:bodyPr/>
          <a:lstStyle/>
          <a:p>
            <a:r>
              <a:rPr lang="fi-FI" b="1" dirty="0"/>
              <a:t>Etäisyyksiä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DA862DE-A8A8-4ECD-B300-866D51909B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773" y="1099929"/>
            <a:ext cx="11940209" cy="5645427"/>
          </a:xfrm>
        </p:spPr>
        <p:txBody>
          <a:bodyPr>
            <a:normAutofit/>
          </a:bodyPr>
          <a:lstStyle/>
          <a:p>
            <a:pPr algn="l"/>
            <a:r>
              <a:rPr lang="fi-FI" sz="4000" b="1" dirty="0"/>
              <a:t>HALKAISIJOITA</a:t>
            </a:r>
          </a:p>
          <a:p>
            <a:pPr algn="l"/>
            <a:r>
              <a:rPr lang="fi-FI" sz="4000" dirty="0"/>
              <a:t>Ꝋ</a:t>
            </a:r>
            <a:r>
              <a:rPr lang="fi-FI" sz="4000" baseline="-25000" dirty="0" err="1"/>
              <a:t>u,d</a:t>
            </a:r>
            <a:r>
              <a:rPr lang="fi-FI" sz="4000" baseline="-25000" dirty="0"/>
              <a:t>  </a:t>
            </a:r>
            <a:r>
              <a:rPr lang="fi-FI" sz="4000" dirty="0"/>
              <a:t>= Ꝋe ≈ 10</a:t>
            </a:r>
            <a:r>
              <a:rPr lang="fi-FI" sz="4000" baseline="30000" dirty="0"/>
              <a:t>-18</a:t>
            </a:r>
            <a:r>
              <a:rPr lang="fi-FI" sz="4000" dirty="0"/>
              <a:t> m  		(kvarkit ja elektronit)</a:t>
            </a:r>
          </a:p>
          <a:p>
            <a:pPr algn="l"/>
            <a:r>
              <a:rPr lang="fi-FI" sz="4000" dirty="0"/>
              <a:t>Ꝋ</a:t>
            </a:r>
            <a:r>
              <a:rPr lang="fi-FI" sz="4000" baseline="-25000" dirty="0" err="1"/>
              <a:t>p,n</a:t>
            </a:r>
            <a:r>
              <a:rPr lang="fi-FI" sz="4000" baseline="-25000" dirty="0"/>
              <a:t> </a:t>
            </a:r>
            <a:r>
              <a:rPr lang="fi-FI" sz="4000" dirty="0"/>
              <a:t>≈ 10</a:t>
            </a:r>
            <a:r>
              <a:rPr lang="fi-FI" sz="4000" baseline="30000" dirty="0"/>
              <a:t>-15</a:t>
            </a:r>
            <a:r>
              <a:rPr lang="fi-FI" sz="4000" dirty="0"/>
              <a:t> m 			(protonit, neutronit)</a:t>
            </a:r>
          </a:p>
          <a:p>
            <a:pPr algn="l"/>
            <a:r>
              <a:rPr lang="fi-FI" sz="4000" dirty="0"/>
              <a:t>Ꝋ</a:t>
            </a:r>
            <a:r>
              <a:rPr lang="fi-FI" sz="4000" baseline="-25000" dirty="0"/>
              <a:t>atomi</a:t>
            </a:r>
            <a:r>
              <a:rPr lang="fi-FI" sz="4000" dirty="0"/>
              <a:t> ≈ 10</a:t>
            </a:r>
            <a:r>
              <a:rPr lang="fi-FI" sz="4000" baseline="30000" dirty="0"/>
              <a:t>-10</a:t>
            </a:r>
            <a:r>
              <a:rPr lang="fi-FI" sz="4000" dirty="0"/>
              <a:t> m 			(happi)</a:t>
            </a:r>
          </a:p>
          <a:p>
            <a:pPr algn="l"/>
            <a:r>
              <a:rPr lang="fi-FI" sz="4000" dirty="0"/>
              <a:t>Ꝋ</a:t>
            </a:r>
            <a:r>
              <a:rPr lang="fi-FI" sz="4000" baseline="-25000" dirty="0"/>
              <a:t>planeetta</a:t>
            </a:r>
            <a:r>
              <a:rPr lang="fi-FI" sz="4000" dirty="0"/>
              <a:t> ≈ 10</a:t>
            </a:r>
            <a:r>
              <a:rPr lang="fi-FI" sz="4000" baseline="30000" dirty="0"/>
              <a:t>7</a:t>
            </a:r>
            <a:r>
              <a:rPr lang="fi-FI" sz="4000" dirty="0"/>
              <a:t> m 			(maa)</a:t>
            </a:r>
          </a:p>
          <a:p>
            <a:pPr algn="l"/>
            <a:r>
              <a:rPr lang="fi-FI" sz="4000" dirty="0"/>
              <a:t>Ꝋ</a:t>
            </a:r>
            <a:r>
              <a:rPr lang="fi-FI" sz="4000" baseline="-25000" dirty="0"/>
              <a:t>tähti</a:t>
            </a:r>
            <a:r>
              <a:rPr lang="fi-FI" sz="4000" dirty="0"/>
              <a:t> ≈ 10</a:t>
            </a:r>
            <a:r>
              <a:rPr lang="fi-FI" sz="4000" baseline="30000" dirty="0"/>
              <a:t>9</a:t>
            </a:r>
            <a:r>
              <a:rPr lang="fi-FI" sz="4000" dirty="0"/>
              <a:t> m				(aurinko)</a:t>
            </a:r>
          </a:p>
          <a:p>
            <a:pPr algn="l"/>
            <a:r>
              <a:rPr lang="fi-FI" sz="4000" dirty="0"/>
              <a:t>Ꝋ</a:t>
            </a:r>
            <a:r>
              <a:rPr lang="fi-FI" sz="4000" baseline="-25000" dirty="0"/>
              <a:t>galaksi</a:t>
            </a:r>
            <a:r>
              <a:rPr lang="fi-FI" sz="4000" dirty="0"/>
              <a:t> ≈ 10</a:t>
            </a:r>
            <a:r>
              <a:rPr lang="fi-FI" sz="4000" baseline="30000" dirty="0"/>
              <a:t>21</a:t>
            </a:r>
            <a:r>
              <a:rPr lang="fi-FI" sz="4000" dirty="0"/>
              <a:t> m			(Linnunrata)</a:t>
            </a:r>
          </a:p>
          <a:p>
            <a:pPr algn="l"/>
            <a:r>
              <a:rPr lang="fi-FI" sz="4000" dirty="0"/>
              <a:t>Ꝋ</a:t>
            </a:r>
            <a:r>
              <a:rPr lang="fi-FI" sz="4000" baseline="-25000" dirty="0"/>
              <a:t>galaksijoukko</a:t>
            </a:r>
            <a:r>
              <a:rPr lang="fi-FI" sz="4000" dirty="0"/>
              <a:t> ≈ 10</a:t>
            </a:r>
            <a:r>
              <a:rPr lang="fi-FI" sz="4000" baseline="30000" dirty="0"/>
              <a:t>23</a:t>
            </a:r>
            <a:r>
              <a:rPr lang="fi-FI" sz="4000" dirty="0"/>
              <a:t> m		(Paikallinen ryhmä)</a:t>
            </a:r>
          </a:p>
        </p:txBody>
      </p:sp>
    </p:spTree>
    <p:extLst>
      <p:ext uri="{BB962C8B-B14F-4D97-AF65-F5344CB8AC3E}">
        <p14:creationId xmlns:p14="http://schemas.microsoft.com/office/powerpoint/2010/main" val="2014437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EAA03E-2C74-4228-8F58-29893BFD4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954157"/>
          </a:xfrm>
        </p:spPr>
        <p:txBody>
          <a:bodyPr/>
          <a:lstStyle/>
          <a:p>
            <a:r>
              <a:rPr lang="fi-FI" dirty="0"/>
              <a:t>Atomi mittakaavassa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DA862DE-A8A8-4ECD-B300-866D51909B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773" y="1099929"/>
            <a:ext cx="11940209" cy="5645427"/>
          </a:xfrm>
        </p:spPr>
        <p:txBody>
          <a:bodyPr>
            <a:normAutofit/>
          </a:bodyPr>
          <a:lstStyle/>
          <a:p>
            <a:pPr algn="l"/>
            <a:r>
              <a:rPr lang="fi-FI" sz="4000" dirty="0"/>
              <a:t>Jos protonin halkaisija olisi 1m …</a:t>
            </a:r>
          </a:p>
          <a:p>
            <a:pPr marL="571500" indent="-571500" algn="l">
              <a:buFont typeface="Wingdings" panose="05000000000000000000" pitchFamily="2" charset="2"/>
              <a:buChar char="à"/>
            </a:pPr>
            <a:r>
              <a:rPr lang="fi-FI" sz="4000" dirty="0"/>
              <a:t>Ꝋ</a:t>
            </a:r>
            <a:r>
              <a:rPr lang="fi-FI" sz="4000" baseline="-25000" dirty="0" err="1"/>
              <a:t>u,d</a:t>
            </a:r>
            <a:r>
              <a:rPr lang="fi-FI" sz="4000" baseline="-25000" dirty="0"/>
              <a:t> </a:t>
            </a:r>
            <a:r>
              <a:rPr lang="fi-FI" sz="4000" dirty="0"/>
              <a:t>= Ꝋe ≈ 1mm		(kvarkit ja elektronit)</a:t>
            </a:r>
          </a:p>
          <a:p>
            <a:pPr marL="571500" indent="-571500" algn="l">
              <a:buFont typeface="Wingdings" panose="05000000000000000000" pitchFamily="2" charset="2"/>
              <a:buChar char="à"/>
            </a:pPr>
            <a:r>
              <a:rPr lang="fi-FI" sz="4000" dirty="0"/>
              <a:t>Ꝋ</a:t>
            </a:r>
            <a:r>
              <a:rPr lang="fi-FI" sz="4000" baseline="-25000" dirty="0"/>
              <a:t>ydin</a:t>
            </a:r>
            <a:r>
              <a:rPr lang="fi-FI" sz="4000" dirty="0"/>
              <a:t>≈ 10m			(happiydin)</a:t>
            </a:r>
          </a:p>
          <a:p>
            <a:pPr marL="571500" indent="-571500" algn="l">
              <a:buFont typeface="Wingdings" panose="05000000000000000000" pitchFamily="2" charset="2"/>
              <a:buChar char="à"/>
            </a:pPr>
            <a:r>
              <a:rPr lang="fi-FI" sz="4000" dirty="0"/>
              <a:t>Ꝋ</a:t>
            </a:r>
            <a:r>
              <a:rPr lang="fi-FI" sz="4000" baseline="-25000" dirty="0"/>
              <a:t>atomi</a:t>
            </a:r>
            <a:r>
              <a:rPr lang="fi-FI" sz="4000" dirty="0"/>
              <a:t> ≈ 100 km		(happiatomi)</a:t>
            </a:r>
          </a:p>
          <a:p>
            <a:pPr marL="571500" indent="-571500" algn="l">
              <a:buFont typeface="Wingdings" panose="05000000000000000000" pitchFamily="2" charset="2"/>
              <a:buChar char="à"/>
            </a:pPr>
            <a:r>
              <a:rPr lang="fi-FI" sz="4000" dirty="0"/>
              <a:t>Ꝋ</a:t>
            </a:r>
            <a:r>
              <a:rPr lang="fi-FI" sz="4000" baseline="-25000" dirty="0"/>
              <a:t>H2O</a:t>
            </a:r>
            <a:r>
              <a:rPr lang="fi-FI" sz="4000" dirty="0"/>
              <a:t> ≈ 1000 km		</a:t>
            </a:r>
            <a:r>
              <a:rPr lang="fi-FI" sz="4000"/>
              <a:t>(vesimolekyyli)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1197793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EAA03E-2C74-4228-8F58-29893BFD4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954157"/>
          </a:xfrm>
        </p:spPr>
        <p:txBody>
          <a:bodyPr/>
          <a:lstStyle/>
          <a:p>
            <a:r>
              <a:rPr lang="fi-FI" dirty="0"/>
              <a:t>Aurinkokunta mittakaavassa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DA862DE-A8A8-4ECD-B300-866D51909B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773" y="1099929"/>
            <a:ext cx="11940209" cy="5645427"/>
          </a:xfrm>
        </p:spPr>
        <p:txBody>
          <a:bodyPr>
            <a:normAutofit/>
          </a:bodyPr>
          <a:lstStyle/>
          <a:p>
            <a:pPr algn="l"/>
            <a:r>
              <a:rPr lang="fi-FI" sz="4000" dirty="0"/>
              <a:t>Jos auringon halkaisija olisi Ꝋa=1m</a:t>
            </a:r>
          </a:p>
          <a:p>
            <a:pPr marL="571500" indent="-571500" algn="l">
              <a:buFont typeface="Wingdings" panose="05000000000000000000" pitchFamily="2" charset="2"/>
              <a:buChar char="à"/>
            </a:pPr>
            <a:r>
              <a:rPr lang="fi-FI" sz="4000" dirty="0"/>
              <a:t>Ꝋm≈ 1cm		(maa)</a:t>
            </a:r>
          </a:p>
          <a:p>
            <a:pPr marL="571500" indent="-571500" algn="l">
              <a:buFont typeface="Wingdings" panose="05000000000000000000" pitchFamily="2" charset="2"/>
              <a:buChar char="à"/>
            </a:pPr>
            <a:r>
              <a:rPr lang="fi-FI" sz="4000" dirty="0"/>
              <a:t>Maan ja auringon etäisyys olisi n. 100m</a:t>
            </a:r>
          </a:p>
          <a:p>
            <a:pPr marL="571500" indent="-571500" algn="l">
              <a:buFont typeface="Wingdings" panose="05000000000000000000" pitchFamily="2" charset="2"/>
              <a:buChar char="à"/>
            </a:pPr>
            <a:r>
              <a:rPr lang="fi-FI" sz="4000" dirty="0"/>
              <a:t>Aurinkokunnan halkaisija olisi n. 4,2km</a:t>
            </a:r>
          </a:p>
          <a:p>
            <a:pPr marL="571500" indent="-571500" algn="l">
              <a:buFont typeface="Wingdings" panose="05000000000000000000" pitchFamily="2" charset="2"/>
              <a:buChar char="à"/>
            </a:pPr>
            <a:r>
              <a:rPr lang="fi-FI" sz="4000" dirty="0"/>
              <a:t>Linnunradan halkaisija olisi n. 720 milj. km</a:t>
            </a:r>
          </a:p>
        </p:txBody>
      </p:sp>
    </p:spTree>
    <p:extLst>
      <p:ext uri="{BB962C8B-B14F-4D97-AF65-F5344CB8AC3E}">
        <p14:creationId xmlns:p14="http://schemas.microsoft.com/office/powerpoint/2010/main" val="2978017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EAA03E-2C74-4228-8F58-29893BFD4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954157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DA862DE-A8A8-4ECD-B300-866D51909B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773" y="1099929"/>
            <a:ext cx="11940209" cy="5645427"/>
          </a:xfrm>
        </p:spPr>
        <p:txBody>
          <a:bodyPr>
            <a:normAutofit/>
          </a:bodyPr>
          <a:lstStyle/>
          <a:p>
            <a:pPr algn="l"/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3649597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171</Words>
  <Application>Microsoft Office PowerPoint</Application>
  <PresentationFormat>Laajakuva</PresentationFormat>
  <Paragraphs>21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Office-teema</vt:lpstr>
      <vt:lpstr>Etäisyyksiä</vt:lpstr>
      <vt:lpstr>Atomi mittakaavassa</vt:lpstr>
      <vt:lpstr>Aurinkokunta mittakaavassa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Mäkeläinen Markku</dc:creator>
  <cp:lastModifiedBy>Mäkeläinen Markku</cp:lastModifiedBy>
  <cp:revision>5</cp:revision>
  <dcterms:created xsi:type="dcterms:W3CDTF">2025-12-18T07:03:50Z</dcterms:created>
  <dcterms:modified xsi:type="dcterms:W3CDTF">2025-12-18T07:42:19Z</dcterms:modified>
</cp:coreProperties>
</file>