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FCD918-BEA0-953F-F4DE-6B1BB917F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140749-E564-54C0-2EB1-E950730D4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2AC27A-FCE6-C71A-D60F-D0E16218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3D88F8-8642-20B8-DFA7-E95B1FF8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3C7BFF-4F8B-B548-038C-F8AD9563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73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C545C3-BCE8-0EAA-8CAC-7E499B0E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0400481-75B0-A544-53CD-61AA5A957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30BC81-F3FF-6519-97AD-75345DEF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F5C54F-5E54-FD89-71D2-FDD65C74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A402FC-7BAD-0A0A-2FD9-D2BB69AA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5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ECE843F-3246-FE7A-38B9-2A4A2B2C2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5A3011-87EA-A3F0-09F0-13EBC6526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56801E-B4EE-691C-CA4A-19622F62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3C3B34-BEE8-57F5-6964-264C0AA3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A86E0-5E8E-37F7-73A4-0B1A8CF2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2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9F276B-A0A8-D7BA-7A65-004916B0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39AC4-34DA-11BB-72CB-C9680C68D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831F8-11DB-B6AC-A3F2-E5EBF8C5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02E7FE-2C02-EEEC-2FD9-C4618528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31F04E-DFB8-B95C-497D-5C808E0F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0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7DE14-CB38-5E48-5881-F7C010BA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18C6D1-251B-9EBC-E615-CC6F88B5E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2307E9-D95F-361F-62F7-00F2801B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9E5A0C-67DF-5F15-9CFF-51C8DB8C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6ABC96-D300-1D22-3637-01865A56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29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54531E-6D64-4A2C-3F44-3ED16234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B632D3-4818-2C81-501F-BCE38E796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F9BA68-96DF-71B6-77FB-08CF93A57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46F5B8-60B8-9743-BBD5-BC3766BD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AE5117-F537-E988-5BCA-C0E4BF54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661C4C-327A-E94A-B72C-B98D8B55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38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56336A-D6C2-414A-1D7D-B2BB3C8F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AFC160-2584-7F44-8263-8181425F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2C7030-2D6D-A123-5732-6A56A561B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4A8FA6C-4047-6B50-A3E8-41592F894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BC45D7B-90E4-52AF-9E71-A2910CF8D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8ED8661-3623-011A-2E0E-2286529B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7BF7037-9F5D-A62E-5790-34BD2F8F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0739630-6A27-37C8-14B9-F39F37AB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75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5B6B3-4246-F988-F4C1-8135086B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EAB25B6-06DE-E21E-3D1E-4B691BD6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748ADB-944D-42FC-5230-F0454A05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AD9083-4BF6-3372-E14A-410D0BF7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06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D46333-2D1F-7D7B-1B9A-28888B7C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FDD409-630E-785D-3AE0-BC4F2FF9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BABC45-0B5C-90D5-0993-5CC96389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03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6D4E50-7E90-96EC-AA3A-405CED25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705981-2129-6DCE-FA20-5C383C80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EECB1F0-3CA0-1044-C944-D6886218B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AEC6D5-D6D5-2C34-8EE0-38CCB935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BA8D3A-71DD-C685-BAEB-09B19994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D70360-6052-6C4B-9294-69F0F09F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8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19AAC7-D695-5CF9-5890-3242E898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F2EEB9-6F42-B246-7DD4-1E4016ED3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2B7E0F2-6EDF-EE92-D91B-E25B6F67F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1BB2F2-9F39-4585-5A31-4253B4B4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A987C4-8E74-7258-691C-1B7CF3DA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D6792B-D1C0-8FF6-1D17-75606AB0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74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DD9774-62BD-D6ED-3AB3-C83CD348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8B9B65-FB3B-DA14-82A1-709FC44F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288C9C-82DE-24F3-D55B-EED20BD1D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B36A4F-1540-448D-A002-D6E7C3AF03E8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242FD-3D9E-9E68-9C50-9A9816917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E6D4AC-D3E2-218D-2108-4AF50D10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D45523-FFAE-4744-BD87-5DF2AF0E5E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5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4AEE9-59A0-2B8D-A2B2-3999A7373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15"/>
            <a:ext cx="9144000" cy="755598"/>
          </a:xfrm>
        </p:spPr>
        <p:txBody>
          <a:bodyPr>
            <a:normAutofit fontScale="90000"/>
          </a:bodyPr>
          <a:lstStyle/>
          <a:p>
            <a:r>
              <a:rPr lang="fi-FI"/>
              <a:t>Spektrit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41C96-89F8-BA35-A356-B2195F31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7" y="884902"/>
            <a:ext cx="11926529" cy="5973097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Spektri kuvaa säteilyn intensiteettiä aallonpituuden tai taajuuden funktiona.</a:t>
            </a:r>
          </a:p>
          <a:p>
            <a:pPr algn="l"/>
            <a:r>
              <a:rPr lang="fi-FI" sz="3600" dirty="0"/>
              <a:t>Intensiteetti </a:t>
            </a:r>
          </a:p>
          <a:p>
            <a:pPr algn="l"/>
            <a:endParaRPr lang="fi-FI" sz="36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9E06ADD-AA37-C2C4-4ED2-55B47E43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9" y="2654437"/>
            <a:ext cx="6986485" cy="107686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1C7887A4-094F-8A9B-F682-5C569DE30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22" y="1600952"/>
            <a:ext cx="4019593" cy="479001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65D7705-AA5E-F1ED-F811-1B5A4E532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20" y="3785357"/>
            <a:ext cx="5217188" cy="30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4AEE9-59A0-2B8D-A2B2-3999A7373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15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41C96-89F8-BA35-A356-B2195F31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7" y="132254"/>
            <a:ext cx="11926529" cy="6725746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JATKUVA</a:t>
            </a:r>
          </a:p>
          <a:p>
            <a:pPr algn="l"/>
            <a:r>
              <a:rPr lang="fi-FI" sz="3600" dirty="0"/>
              <a:t>SPEKTRI</a:t>
            </a:r>
          </a:p>
          <a:p>
            <a:pPr algn="l"/>
            <a:r>
              <a:rPr lang="fi-FI" sz="3600" dirty="0"/>
              <a:t>(kiinteät</a:t>
            </a:r>
          </a:p>
          <a:p>
            <a:pPr algn="l"/>
            <a:r>
              <a:rPr lang="fi-FI" sz="3600" dirty="0"/>
              <a:t>aineet)</a:t>
            </a:r>
          </a:p>
          <a:p>
            <a:pPr algn="l"/>
            <a:endParaRPr lang="fi-FI" sz="3600" dirty="0"/>
          </a:p>
          <a:p>
            <a:pPr algn="l"/>
            <a:r>
              <a:rPr lang="fi-FI" sz="3600" dirty="0"/>
              <a:t>VIIVA-</a:t>
            </a:r>
          </a:p>
          <a:p>
            <a:pPr algn="l"/>
            <a:r>
              <a:rPr lang="fi-FI" sz="3600" dirty="0"/>
              <a:t>SPEKTRI</a:t>
            </a:r>
          </a:p>
          <a:p>
            <a:pPr algn="l"/>
            <a:r>
              <a:rPr lang="fi-FI" sz="3600" dirty="0"/>
              <a:t>(kaasut)</a:t>
            </a:r>
          </a:p>
          <a:p>
            <a:pPr algn="l"/>
            <a:endParaRPr lang="fi-FI" sz="3600" dirty="0"/>
          </a:p>
          <a:p>
            <a:pPr algn="l"/>
            <a:endParaRPr lang="fi-FI" sz="3600" dirty="0"/>
          </a:p>
          <a:p>
            <a:pPr algn="l"/>
            <a:endParaRPr lang="fi-FI" sz="3600" dirty="0"/>
          </a:p>
          <a:p>
            <a:pPr algn="l"/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30897EB-C0E6-C75E-A7D2-E1E49C31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159" y="220141"/>
            <a:ext cx="3871295" cy="26519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C88DC0A-10CE-F10C-538B-F2637E11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32" y="220141"/>
            <a:ext cx="4275965" cy="268774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B6A662-52B5-C0FA-2F1E-3E99D4310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132" y="3429000"/>
            <a:ext cx="4331630" cy="268774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FC32A1A-71F6-9F04-2B38-2B9478A3C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121" y="3495127"/>
            <a:ext cx="3825572" cy="25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4AEE9-59A0-2B8D-A2B2-3999A7373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15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41C96-89F8-BA35-A356-B2195F31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7" y="132254"/>
            <a:ext cx="11926529" cy="6725746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Aineen emittoiman säteilyn spektri (</a:t>
            </a:r>
            <a:r>
              <a:rPr lang="fi-FI" sz="3600" b="1" dirty="0"/>
              <a:t>emissiospektri</a:t>
            </a:r>
            <a:r>
              <a:rPr lang="fi-FI" sz="3600" dirty="0"/>
              <a:t>)</a:t>
            </a:r>
          </a:p>
          <a:p>
            <a:pPr algn="l"/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E034BC-447F-A478-6D71-98E5F8BC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39" y="819322"/>
            <a:ext cx="10040876" cy="21696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820FF03-25A1-C555-36FF-D66A21EC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8" y="3159268"/>
            <a:ext cx="798645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4AEE9-59A0-2B8D-A2B2-3999A7373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15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41C96-89F8-BA35-A356-B2195F31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7" y="132254"/>
            <a:ext cx="11926529" cy="6725746"/>
          </a:xfrm>
        </p:spPr>
        <p:txBody>
          <a:bodyPr>
            <a:normAutofit/>
          </a:bodyPr>
          <a:lstStyle/>
          <a:p>
            <a:pPr algn="l"/>
            <a:r>
              <a:rPr lang="fi-FI" sz="3600" b="1" dirty="0"/>
              <a:t>Absorptiospektri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595BDE-C3C8-6D6E-452D-C9829D56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8" y="787507"/>
            <a:ext cx="11036917" cy="183770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5B6C553-BE5A-4AAF-AAFD-69425BB5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7" y="2506266"/>
            <a:ext cx="6293361" cy="42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4AEE9-59A0-2B8D-A2B2-3999A7373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15"/>
            <a:ext cx="9144000" cy="922223"/>
          </a:xfrm>
        </p:spPr>
        <p:txBody>
          <a:bodyPr>
            <a:normAutofit/>
          </a:bodyPr>
          <a:lstStyle/>
          <a:p>
            <a:r>
              <a:rPr lang="fi-FI" dirty="0"/>
              <a:t>Energian kvantittuminen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41C96-89F8-BA35-A356-B2195F31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77" y="1031132"/>
            <a:ext cx="11961987" cy="6303524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Klassinen fysiikka ei pystynyt selittämään…</a:t>
            </a:r>
          </a:p>
          <a:p>
            <a:pPr algn="l"/>
            <a:r>
              <a:rPr lang="fi-FI" sz="3600" dirty="0"/>
              <a:t>-    Mustan kappaleen säteilyn spektriä</a:t>
            </a:r>
          </a:p>
          <a:p>
            <a:pPr marL="571500" indent="-571500" algn="l">
              <a:buFontTx/>
              <a:buChar char="-"/>
            </a:pPr>
            <a:r>
              <a:rPr lang="fi-FI" sz="3600" dirty="0"/>
              <a:t>Atomin rakennetta</a:t>
            </a:r>
          </a:p>
          <a:p>
            <a:pPr marL="571500" indent="-571500" algn="l">
              <a:buFontTx/>
              <a:buChar char="-"/>
            </a:pPr>
            <a:r>
              <a:rPr lang="fi-FI" sz="3600" dirty="0"/>
              <a:t>Viivaspektrin syntyä</a:t>
            </a:r>
          </a:p>
          <a:p>
            <a:pPr marL="571500" indent="-571500" algn="l">
              <a:buFontTx/>
              <a:buChar char="-"/>
            </a:pPr>
            <a:r>
              <a:rPr lang="fi-FI" sz="3600" dirty="0"/>
              <a:t>Röntgensäteilyn spektriä</a:t>
            </a:r>
          </a:p>
          <a:p>
            <a:pPr marL="571500" indent="-571500" algn="l">
              <a:buFontTx/>
              <a:buChar char="-"/>
            </a:pPr>
            <a:r>
              <a:rPr lang="fi-FI" sz="3600" dirty="0"/>
              <a:t>Valosähköistä ilmiötä</a:t>
            </a:r>
          </a:p>
        </p:txBody>
      </p:sp>
    </p:spTree>
    <p:extLst>
      <p:ext uri="{BB962C8B-B14F-4D97-AF65-F5344CB8AC3E}">
        <p14:creationId xmlns:p14="http://schemas.microsoft.com/office/powerpoint/2010/main" val="15438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4AEE9-59A0-2B8D-A2B2-3999A7373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15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41C96-89F8-BA35-A356-B2195F31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7" y="132254"/>
            <a:ext cx="11926529" cy="6725746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Max </a:t>
            </a:r>
            <a:r>
              <a:rPr lang="fi-FI" sz="3600" dirty="0" err="1"/>
              <a:t>Planck</a:t>
            </a:r>
            <a:r>
              <a:rPr lang="fi-FI" sz="3600" dirty="0"/>
              <a:t> esitti, että aine absorboi ja emittoi säteilyä vain tietynsuuruisina energia-annoksina, eli </a:t>
            </a:r>
            <a:r>
              <a:rPr lang="fi-FI" sz="3600" b="1" dirty="0"/>
              <a:t>kvantteina</a:t>
            </a:r>
            <a:r>
              <a:rPr lang="fi-FI" sz="3600" dirty="0"/>
              <a:t>.</a:t>
            </a:r>
          </a:p>
          <a:p>
            <a:pPr algn="l"/>
            <a:r>
              <a:rPr lang="fi-FI" sz="3600" dirty="0"/>
              <a:t>Kvantin energia </a:t>
            </a:r>
            <a:r>
              <a:rPr lang="fi-FI" sz="3600" b="1" dirty="0"/>
              <a:t>E=</a:t>
            </a:r>
            <a:r>
              <a:rPr lang="fi-FI" sz="3600" b="1" dirty="0" err="1"/>
              <a:t>hf</a:t>
            </a:r>
            <a:endParaRPr lang="fi-FI" sz="3600" b="1" dirty="0"/>
          </a:p>
          <a:p>
            <a:pPr algn="l"/>
            <a:r>
              <a:rPr lang="fi-FI" sz="3600" dirty="0"/>
              <a:t>f = taajuus </a:t>
            </a:r>
          </a:p>
          <a:p>
            <a:pPr algn="l"/>
            <a:r>
              <a:rPr lang="fi-FI" sz="3600" dirty="0"/>
              <a:t>h = </a:t>
            </a:r>
            <a:r>
              <a:rPr lang="fi-FI" sz="3600" dirty="0" err="1"/>
              <a:t>Planckin</a:t>
            </a:r>
            <a:r>
              <a:rPr lang="fi-FI" sz="3600" dirty="0"/>
              <a:t> vakio</a:t>
            </a:r>
          </a:p>
          <a:p>
            <a:pPr algn="l"/>
            <a:r>
              <a:rPr lang="fi-FI" sz="3600" dirty="0"/>
              <a:t>   = 6,626070 15 </a:t>
            </a:r>
            <a:r>
              <a:rPr lang="fi-FI" sz="3600" baseline="30000" dirty="0"/>
              <a:t>.</a:t>
            </a:r>
            <a:r>
              <a:rPr lang="fi-FI" sz="3600" dirty="0"/>
              <a:t> 10</a:t>
            </a:r>
            <a:r>
              <a:rPr lang="fi-FI" sz="3600" baseline="30000" dirty="0"/>
              <a:t>-34 </a:t>
            </a:r>
            <a:r>
              <a:rPr lang="fi-FI" sz="3600" dirty="0" err="1"/>
              <a:t>Js</a:t>
            </a:r>
            <a:r>
              <a:rPr lang="fi-FI" sz="3600" dirty="0"/>
              <a:t>				</a:t>
            </a:r>
          </a:p>
          <a:p>
            <a:pPr algn="l"/>
            <a:r>
              <a:rPr lang="fi-FI" sz="3600" dirty="0"/>
              <a:t>   = 4,135667662</a:t>
            </a:r>
            <a:r>
              <a:rPr lang="fi-FI" sz="3600" baseline="30000" dirty="0"/>
              <a:t>.</a:t>
            </a:r>
            <a:r>
              <a:rPr lang="fi-FI" sz="3600" dirty="0"/>
              <a:t>10</a:t>
            </a:r>
            <a:r>
              <a:rPr lang="fi-FI" sz="3600" baseline="30000" dirty="0"/>
              <a:t>-15</a:t>
            </a:r>
            <a:r>
              <a:rPr lang="fi-FI" sz="3600" dirty="0"/>
              <a:t> </a:t>
            </a:r>
            <a:r>
              <a:rPr lang="fi-FI" sz="3600" dirty="0" err="1"/>
              <a:t>eVs</a:t>
            </a:r>
            <a:endParaRPr lang="fi-FI" sz="3600" dirty="0"/>
          </a:p>
          <a:p>
            <a:pPr algn="l"/>
            <a:r>
              <a:rPr lang="fi-FI" sz="3600" dirty="0"/>
              <a:t>	</a:t>
            </a:r>
            <a:r>
              <a:rPr lang="fi-FI" dirty="0" err="1"/>
              <a:t>Huom</a:t>
            </a:r>
            <a:r>
              <a:rPr lang="fi-FI" dirty="0"/>
              <a:t>! 1eV = 1,602176634 </a:t>
            </a:r>
            <a:r>
              <a:rPr lang="fi-FI" baseline="30000" dirty="0"/>
              <a:t>. </a:t>
            </a:r>
            <a:r>
              <a:rPr lang="fi-FI" dirty="0"/>
              <a:t>10</a:t>
            </a:r>
            <a:r>
              <a:rPr lang="fi-FI" baseline="30000" dirty="0"/>
              <a:t>-19</a:t>
            </a:r>
            <a:r>
              <a:rPr lang="fi-FI" dirty="0"/>
              <a:t> J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9AEE6AE-DF20-FE3E-1FB3-23C98460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560" y="4190442"/>
            <a:ext cx="4014693" cy="20838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612F842-2DC0-85C7-090F-9D20CB78F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33" y="1407466"/>
            <a:ext cx="3814558" cy="23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4AEE9-59A0-2B8D-A2B2-3999A7373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15"/>
            <a:ext cx="9144000" cy="805491"/>
          </a:xfrm>
        </p:spPr>
        <p:txBody>
          <a:bodyPr>
            <a:normAutofit fontScale="90000"/>
          </a:bodyPr>
          <a:lstStyle/>
          <a:p>
            <a:r>
              <a:rPr lang="fi-FI" dirty="0"/>
              <a:t>Valon kvanttiteoria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41C96-89F8-BA35-A356-B2195F31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7" y="933856"/>
            <a:ext cx="11926529" cy="5924144"/>
          </a:xfrm>
        </p:spPr>
        <p:txBody>
          <a:bodyPr>
            <a:normAutofit/>
          </a:bodyPr>
          <a:lstStyle/>
          <a:p>
            <a:pPr algn="l"/>
            <a:r>
              <a:rPr lang="fi-FI" sz="3600" dirty="0" err="1"/>
              <a:t>A.Einstein</a:t>
            </a:r>
            <a:r>
              <a:rPr lang="fi-FI" sz="3600" dirty="0"/>
              <a:t> esitti v.1905, että myöskin sähkömagneettinen säteily koostuu hiukkasmaisista osista, eli kvanteista.</a:t>
            </a:r>
          </a:p>
          <a:p>
            <a:pPr algn="l"/>
            <a:r>
              <a:rPr lang="fi-FI" sz="3600" dirty="0"/>
              <a:t>Valokvanttia sanotaan </a:t>
            </a:r>
            <a:r>
              <a:rPr lang="fi-FI" sz="3600" b="1" dirty="0"/>
              <a:t>fotoniksi</a:t>
            </a:r>
            <a:r>
              <a:rPr lang="fi-FI" sz="3600" dirty="0"/>
              <a:t>. </a:t>
            </a:r>
          </a:p>
          <a:p>
            <a:pPr algn="l"/>
            <a:r>
              <a:rPr lang="fi-FI" sz="3600" dirty="0"/>
              <a:t>Fotonin taajuus f=c/λ</a:t>
            </a:r>
          </a:p>
          <a:p>
            <a:pPr algn="l"/>
            <a:r>
              <a:rPr lang="fi-FI" sz="3600" dirty="0"/>
              <a:t>Fotonin energia E=</a:t>
            </a:r>
            <a:r>
              <a:rPr lang="fi-FI" sz="3600" dirty="0" err="1"/>
              <a:t>hf</a:t>
            </a:r>
            <a:r>
              <a:rPr lang="fi-FI" sz="3600" dirty="0"/>
              <a:t> = </a:t>
            </a:r>
            <a:r>
              <a:rPr lang="fi-FI" sz="3600" dirty="0" err="1"/>
              <a:t>hc</a:t>
            </a:r>
            <a:r>
              <a:rPr lang="fi-FI" sz="3600" dirty="0"/>
              <a:t>/λ</a:t>
            </a:r>
          </a:p>
          <a:p>
            <a:pPr algn="l"/>
            <a:r>
              <a:rPr lang="fi-FI" sz="3600" dirty="0"/>
              <a:t>Fotonin liikemäärä p=h/λ</a:t>
            </a:r>
          </a:p>
          <a:p>
            <a:pPr algn="l"/>
            <a:r>
              <a:rPr lang="fi-FI" sz="3600" dirty="0"/>
              <a:t>λ= aallonpituus</a:t>
            </a:r>
          </a:p>
          <a:p>
            <a:pPr algn="l"/>
            <a:endParaRPr lang="fi-FI" sz="3600" dirty="0"/>
          </a:p>
          <a:p>
            <a:pPr algn="l"/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83FDC1-7728-EEC1-2697-1F591A43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712" y="2563948"/>
            <a:ext cx="5294409" cy="42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4AEE9-59A0-2B8D-A2B2-3999A7373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15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41C96-89F8-BA35-A356-B2195F31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7" y="132254"/>
            <a:ext cx="11926529" cy="6725746"/>
          </a:xfrm>
        </p:spPr>
        <p:txBody>
          <a:bodyPr>
            <a:normAutofit/>
          </a:bodyPr>
          <a:lstStyle/>
          <a:p>
            <a:pPr algn="l"/>
            <a:r>
              <a:rPr lang="fi-FI" sz="3600" b="1" dirty="0"/>
              <a:t>Röntgensäteilyn spektri</a:t>
            </a:r>
          </a:p>
          <a:p>
            <a:pPr algn="l"/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8800894-660D-2596-99FC-F4D89294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7" y="1167318"/>
            <a:ext cx="5783443" cy="428493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A8FDF00-A550-653D-6080-2C1F6056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436" y="330741"/>
            <a:ext cx="5187809" cy="435930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D6B9AC6-144C-FB54-3760-B2B53207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09" y="5096290"/>
            <a:ext cx="2310219" cy="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157</Words>
  <Application>Microsoft Office PowerPoint</Application>
  <PresentationFormat>Laajakuva</PresentationFormat>
  <Paragraphs>37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Office-teema</vt:lpstr>
      <vt:lpstr>Spektrit</vt:lpstr>
      <vt:lpstr>PowerPoint-esitys</vt:lpstr>
      <vt:lpstr>PowerPoint-esitys</vt:lpstr>
      <vt:lpstr>PowerPoint-esitys</vt:lpstr>
      <vt:lpstr>Energian kvantittuminen</vt:lpstr>
      <vt:lpstr>PowerPoint-esitys</vt:lpstr>
      <vt:lpstr>Valon kvanttiteoria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Mäkeläinen,Markku</dc:creator>
  <cp:lastModifiedBy>Mäkeläinen,Markku</cp:lastModifiedBy>
  <cp:revision>6</cp:revision>
  <dcterms:created xsi:type="dcterms:W3CDTF">2024-09-25T05:53:12Z</dcterms:created>
  <dcterms:modified xsi:type="dcterms:W3CDTF">2024-09-25T08:14:05Z</dcterms:modified>
</cp:coreProperties>
</file>