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354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824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6323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76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70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094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9660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859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954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733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104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8AE42-F19C-461E-B7B3-B68AC9E1D4FB}" type="datetimeFigureOut">
              <a:rPr lang="fi-FI" smtClean="0"/>
              <a:t>11.10.2018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8E1AC-1B16-40CE-9F74-395C4434B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760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894327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Radioaktiivisuus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2734" y="1227551"/>
            <a:ext cx="11937304" cy="5511452"/>
          </a:xfrm>
        </p:spPr>
        <p:txBody>
          <a:bodyPr>
            <a:normAutofit/>
          </a:bodyPr>
          <a:lstStyle/>
          <a:p>
            <a:pPr algn="l"/>
            <a:r>
              <a:rPr lang="fi-FI" sz="4000" dirty="0" smtClean="0"/>
              <a:t>Radioaktiivisen atomin ydin hajoaa spontaanisti ydinsäteilyä (</a:t>
            </a:r>
            <a:r>
              <a:rPr lang="el-GR" sz="4000" dirty="0" smtClean="0"/>
              <a:t>α</a:t>
            </a:r>
            <a:r>
              <a:rPr lang="fi-FI" sz="4000" dirty="0" smtClean="0"/>
              <a:t>-,</a:t>
            </a:r>
            <a:r>
              <a:rPr lang="el-GR" sz="4000" dirty="0" smtClean="0"/>
              <a:t> β</a:t>
            </a:r>
            <a:r>
              <a:rPr lang="fi-FI" sz="4000" dirty="0" smtClean="0"/>
              <a:t>-, </a:t>
            </a:r>
            <a:r>
              <a:rPr lang="el-GR" sz="4000" dirty="0" smtClean="0"/>
              <a:t>γ</a:t>
            </a:r>
            <a:r>
              <a:rPr lang="fi-FI" sz="4000" dirty="0" smtClean="0"/>
              <a:t>- tai n-)   lähettäen. </a:t>
            </a:r>
          </a:p>
          <a:p>
            <a:pPr marL="742950" indent="-742950" algn="l">
              <a:buAutoNum type="alphaLcParenR"/>
            </a:pPr>
            <a:r>
              <a:rPr lang="fi-FI" sz="4000" dirty="0" smtClean="0"/>
              <a:t>Alfahajonta (</a:t>
            </a:r>
            <a:r>
              <a:rPr lang="el-GR" sz="4000" dirty="0" smtClean="0"/>
              <a:t>α</a:t>
            </a:r>
            <a:r>
              <a:rPr lang="fi-FI" sz="4000" dirty="0" smtClean="0"/>
              <a:t>-)</a:t>
            </a:r>
          </a:p>
          <a:p>
            <a:pPr marL="742950" indent="-742950" algn="l">
              <a:buAutoNum type="alphaLcParenR"/>
            </a:pPr>
            <a:r>
              <a:rPr lang="fi-FI" sz="4000" dirty="0" smtClean="0"/>
              <a:t>Beetahajonta (</a:t>
            </a:r>
            <a:r>
              <a:rPr lang="el-GR" sz="4000" dirty="0" smtClean="0"/>
              <a:t>β</a:t>
            </a:r>
            <a:r>
              <a:rPr lang="fi-FI" sz="4000" dirty="0" smtClean="0"/>
              <a:t>-)</a:t>
            </a:r>
          </a:p>
          <a:p>
            <a:pPr marL="742950" indent="-742950" algn="l">
              <a:buAutoNum type="alphaLcParenR"/>
            </a:pPr>
            <a:r>
              <a:rPr lang="fi-FI" sz="4000" dirty="0" smtClean="0"/>
              <a:t>Elektronisieppaus (</a:t>
            </a:r>
            <a:r>
              <a:rPr lang="fi-FI" sz="4000" dirty="0" err="1" smtClean="0"/>
              <a:t>ec</a:t>
            </a:r>
            <a:r>
              <a:rPr lang="fi-FI" sz="4000" dirty="0" smtClean="0"/>
              <a:t>)</a:t>
            </a:r>
            <a:endParaRPr lang="fi-FI" sz="4000" dirty="0"/>
          </a:p>
          <a:p>
            <a:pPr marL="742950" indent="-742950" algn="l">
              <a:buAutoNum type="alphaLcParenR"/>
            </a:pPr>
            <a:r>
              <a:rPr lang="fi-FI" sz="4000" dirty="0" smtClean="0"/>
              <a:t>Spontaani fissio (sf)</a:t>
            </a:r>
            <a:endParaRPr lang="fi-FI" sz="40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6114" y="2480154"/>
            <a:ext cx="3276365" cy="247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99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894327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Alfahajonta</a:t>
            </a:r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518" y="1227551"/>
            <a:ext cx="2847975" cy="251460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2734" y="1227551"/>
            <a:ext cx="11937304" cy="5511452"/>
          </a:xfrm>
        </p:spPr>
        <p:txBody>
          <a:bodyPr>
            <a:normAutofit/>
          </a:bodyPr>
          <a:lstStyle/>
          <a:p>
            <a:pPr algn="l"/>
            <a:r>
              <a:rPr lang="fi-FI" sz="4000" dirty="0" smtClean="0"/>
              <a:t>Hajoava ydin emittoi alfahiukkasen.</a:t>
            </a:r>
          </a:p>
          <a:p>
            <a:pPr algn="l"/>
            <a:r>
              <a:rPr lang="fi-FI" sz="4000" dirty="0" smtClean="0"/>
              <a:t>Ydinreaktioissa järjestys- ja massaluku säilyy.</a:t>
            </a:r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296" y="3006247"/>
            <a:ext cx="5536503" cy="309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18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894327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Alfahajonnan reaktioyhtälö</a:t>
            </a:r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353" y="1402915"/>
            <a:ext cx="7659299" cy="1240077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2734" y="1227551"/>
            <a:ext cx="11937304" cy="5511452"/>
          </a:xfrm>
        </p:spPr>
        <p:txBody>
          <a:bodyPr>
            <a:normAutofit/>
          </a:bodyPr>
          <a:lstStyle/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353" y="3006964"/>
            <a:ext cx="82010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76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894327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Beetahajonta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794" y="1227551"/>
            <a:ext cx="11867158" cy="5511452"/>
          </a:xfrm>
        </p:spPr>
        <p:txBody>
          <a:bodyPr>
            <a:normAutofit/>
          </a:bodyPr>
          <a:lstStyle/>
          <a:p>
            <a:pPr algn="l"/>
            <a:r>
              <a:rPr lang="fi-FI" sz="4000" dirty="0" smtClean="0"/>
              <a:t>Heikon vuorovaikutuksen seurauksena hajoava ydin emittoi elektronin (</a:t>
            </a:r>
            <a:r>
              <a:rPr lang="el-GR" sz="4000" dirty="0" smtClean="0"/>
              <a:t>β</a:t>
            </a:r>
            <a:r>
              <a:rPr lang="fi-FI" sz="4000" baseline="30000" dirty="0" smtClean="0"/>
              <a:t>-</a:t>
            </a:r>
            <a:r>
              <a:rPr lang="fi-FI" sz="4000" dirty="0" smtClean="0"/>
              <a:t>- hiukkanen) tai positronin (</a:t>
            </a:r>
            <a:r>
              <a:rPr lang="el-GR" sz="4000" dirty="0" smtClean="0"/>
              <a:t>β</a:t>
            </a:r>
            <a:r>
              <a:rPr lang="fi-FI" sz="4000" baseline="30000" dirty="0" smtClean="0"/>
              <a:t>+</a:t>
            </a:r>
            <a:r>
              <a:rPr lang="fi-FI" sz="4000" dirty="0" smtClean="0"/>
              <a:t>).</a:t>
            </a:r>
          </a:p>
          <a:p>
            <a:pPr algn="l"/>
            <a:r>
              <a:rPr lang="fi-FI" sz="4000" dirty="0" smtClean="0"/>
              <a:t>Samalla emittoituu neutriino (     ) tai antineutriino (     )</a:t>
            </a:r>
          </a:p>
          <a:p>
            <a:pPr algn="l"/>
            <a:endParaRPr lang="fi-FI" sz="40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78" y="2540045"/>
            <a:ext cx="647700" cy="523875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1483" y="2540045"/>
            <a:ext cx="533400" cy="45720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263" y="3211201"/>
            <a:ext cx="4610182" cy="326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92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9732" y="287461"/>
            <a:ext cx="4574326" cy="73533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894327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3" y="1407789"/>
            <a:ext cx="9749040" cy="3155759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2733" y="1280160"/>
            <a:ext cx="11217117" cy="5458843"/>
          </a:xfrm>
        </p:spPr>
        <p:txBody>
          <a:bodyPr>
            <a:normAutofit/>
          </a:bodyPr>
          <a:lstStyle/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926" y="4809032"/>
            <a:ext cx="8385810" cy="1684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46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8561" y="261032"/>
            <a:ext cx="4599486" cy="841258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894327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713" y="1316874"/>
            <a:ext cx="9404216" cy="2671652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2734" y="1227551"/>
            <a:ext cx="11937304" cy="5511452"/>
          </a:xfrm>
        </p:spPr>
        <p:txBody>
          <a:bodyPr>
            <a:normAutofit/>
          </a:bodyPr>
          <a:lstStyle/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218" y="4473236"/>
            <a:ext cx="8896622" cy="1419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57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894327"/>
          </a:xfrm>
        </p:spPr>
        <p:txBody>
          <a:bodyPr>
            <a:normAutofit fontScale="90000"/>
          </a:bodyPr>
          <a:lstStyle/>
          <a:p>
            <a:r>
              <a:rPr lang="fi-FI" b="1" dirty="0" err="1" smtClean="0"/>
              <a:t>Annihilaatio</a:t>
            </a:r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423" y="1223555"/>
            <a:ext cx="4136571" cy="3790133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26423" y="1102290"/>
            <a:ext cx="12078789" cy="5511452"/>
          </a:xfrm>
        </p:spPr>
        <p:txBody>
          <a:bodyPr>
            <a:normAutofit/>
          </a:bodyPr>
          <a:lstStyle/>
          <a:p>
            <a:pPr algn="l"/>
            <a:r>
              <a:rPr lang="fi-FI" sz="4000" dirty="0" smtClean="0"/>
              <a:t>                                      </a:t>
            </a:r>
          </a:p>
          <a:p>
            <a:pPr algn="l"/>
            <a:r>
              <a:rPr lang="fi-FI" sz="4000" dirty="0"/>
              <a:t> </a:t>
            </a:r>
            <a:r>
              <a:rPr lang="fi-FI" sz="4000" dirty="0" smtClean="0"/>
              <a:t>                                         Reaktioyhtälö</a:t>
            </a:r>
            <a:endParaRPr lang="fi-FI" sz="40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097" y="2668455"/>
            <a:ext cx="5775007" cy="1367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73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894327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Elektronisieppaus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2734" y="1227551"/>
            <a:ext cx="11937304" cy="5511452"/>
          </a:xfrm>
        </p:spPr>
        <p:txBody>
          <a:bodyPr>
            <a:normAutofit/>
          </a:bodyPr>
          <a:lstStyle/>
          <a:p>
            <a:pPr algn="l"/>
            <a:r>
              <a:rPr lang="fi-FI" sz="4000" dirty="0" smtClean="0"/>
              <a:t>Ydin sieppaa elektronin atomin   </a:t>
            </a:r>
          </a:p>
          <a:p>
            <a:pPr algn="l"/>
            <a:r>
              <a:rPr lang="fi-FI" sz="4000" dirty="0" smtClean="0"/>
              <a:t>k-kuorelta </a:t>
            </a:r>
            <a:r>
              <a:rPr lang="fi-FI" sz="4000" dirty="0" smtClean="0">
                <a:sym typeface="Wingdings" panose="05000000000000000000" pitchFamily="2" charset="2"/>
              </a:rPr>
              <a:t> atomi virittyy.</a:t>
            </a:r>
          </a:p>
          <a:p>
            <a:pPr algn="l"/>
            <a:r>
              <a:rPr lang="fi-FI" sz="4000" dirty="0" smtClean="0">
                <a:sym typeface="Wingdings" panose="05000000000000000000" pitchFamily="2" charset="2"/>
              </a:rPr>
              <a:t>Aukko täyttyy ylemmiltä elektroni-</a:t>
            </a:r>
          </a:p>
          <a:p>
            <a:pPr algn="l"/>
            <a:r>
              <a:rPr lang="fi-FI" sz="4000" dirty="0">
                <a:sym typeface="Wingdings" panose="05000000000000000000" pitchFamily="2" charset="2"/>
              </a:rPr>
              <a:t>k</a:t>
            </a:r>
            <a:r>
              <a:rPr lang="fi-FI" sz="4000" dirty="0" smtClean="0">
                <a:sym typeface="Wingdings" panose="05000000000000000000" pitchFamily="2" charset="2"/>
              </a:rPr>
              <a:t>uorilta  röntgensäteilyä. ytimessä</a:t>
            </a:r>
          </a:p>
          <a:p>
            <a:pPr algn="l"/>
            <a:endParaRPr lang="fi-FI" sz="4000" dirty="0" smtClean="0">
              <a:sym typeface="Wingdings" panose="05000000000000000000" pitchFamily="2" charset="2"/>
            </a:endParaRPr>
          </a:p>
          <a:p>
            <a:pPr algn="l"/>
            <a:endParaRPr lang="fi-FI" sz="4000" dirty="0">
              <a:sym typeface="Wingdings" panose="05000000000000000000" pitchFamily="2" charset="2"/>
            </a:endParaRPr>
          </a:p>
          <a:p>
            <a:pPr algn="l"/>
            <a:r>
              <a:rPr lang="fi-FI" sz="4000" dirty="0" smtClean="0">
                <a:sym typeface="Wingdings" panose="05000000000000000000" pitchFamily="2" charset="2"/>
              </a:rPr>
              <a:t>Reaktioyhtälö </a:t>
            </a:r>
          </a:p>
          <a:p>
            <a:pPr algn="l"/>
            <a:endParaRPr lang="fi-FI" sz="40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2594" y="970099"/>
            <a:ext cx="3787444" cy="428703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430" y="3890286"/>
            <a:ext cx="6123373" cy="101675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8116" y="5178353"/>
            <a:ext cx="5638892" cy="92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70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207963"/>
            <a:ext cx="9144000" cy="894327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Gammasäteily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1967" y="983711"/>
            <a:ext cx="11937304" cy="5511452"/>
          </a:xfrm>
        </p:spPr>
        <p:txBody>
          <a:bodyPr>
            <a:normAutofit/>
          </a:bodyPr>
          <a:lstStyle/>
          <a:p>
            <a:pPr algn="l"/>
            <a:r>
              <a:rPr lang="el-GR" sz="4000" dirty="0"/>
              <a:t>α</a:t>
            </a:r>
            <a:r>
              <a:rPr lang="fi-FI" sz="4000" dirty="0" smtClean="0"/>
              <a:t>- ja </a:t>
            </a:r>
            <a:r>
              <a:rPr lang="el-GR" sz="4000" dirty="0" smtClean="0"/>
              <a:t>β</a:t>
            </a:r>
            <a:r>
              <a:rPr lang="fi-FI" sz="4000" dirty="0" smtClean="0"/>
              <a:t>- hajonnan seurauksena </a:t>
            </a:r>
          </a:p>
          <a:p>
            <a:pPr algn="l"/>
            <a:r>
              <a:rPr lang="fi-FI" sz="4000" dirty="0" smtClean="0"/>
              <a:t>tytärydin voi olla viritystilassa.</a:t>
            </a:r>
            <a:endParaRPr lang="fi-FI" sz="4000" dirty="0" smtClean="0">
              <a:sym typeface="Wingdings" panose="05000000000000000000" pitchFamily="2" charset="2"/>
            </a:endParaRPr>
          </a:p>
          <a:p>
            <a:pPr algn="l"/>
            <a:r>
              <a:rPr lang="fi-FI" sz="4000" dirty="0" smtClean="0">
                <a:sym typeface="Wingdings" panose="05000000000000000000" pitchFamily="2" charset="2"/>
              </a:rPr>
              <a:t>Viritystilan purkautuessa syntyy</a:t>
            </a:r>
          </a:p>
          <a:p>
            <a:pPr algn="l"/>
            <a:r>
              <a:rPr lang="fi-FI" sz="4000" dirty="0" smtClean="0">
                <a:sym typeface="Wingdings" panose="05000000000000000000" pitchFamily="2" charset="2"/>
              </a:rPr>
              <a:t>gammasäteilyä.</a:t>
            </a:r>
          </a:p>
          <a:p>
            <a:pPr algn="l"/>
            <a:endParaRPr lang="fi-FI" sz="40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6620" y="1227551"/>
            <a:ext cx="3207341" cy="3283404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1177" y="3875314"/>
            <a:ext cx="3175472" cy="277784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1245" y="5179559"/>
            <a:ext cx="518160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59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125</Words>
  <Application>Microsoft Office PowerPoint</Application>
  <PresentationFormat>Laajakuva</PresentationFormat>
  <Paragraphs>44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Office-teema</vt:lpstr>
      <vt:lpstr>Radioaktiivisuus</vt:lpstr>
      <vt:lpstr>Alfahajonta</vt:lpstr>
      <vt:lpstr>Alfahajonnan reaktioyhtälö</vt:lpstr>
      <vt:lpstr>Beetahajonta</vt:lpstr>
      <vt:lpstr>PowerPoint-esitys</vt:lpstr>
      <vt:lpstr>PowerPoint-esitys</vt:lpstr>
      <vt:lpstr>Annihilaatio</vt:lpstr>
      <vt:lpstr>Elektronisieppaus</vt:lpstr>
      <vt:lpstr>Gammasäteily</vt:lpstr>
    </vt:vector>
  </TitlesOfParts>
  <Company>Keuruun kaupunki / Sivistystoimi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Radioaktiivisuus</dc:title>
  <dc:creator>Mäkeläinen, Markku</dc:creator>
  <cp:lastModifiedBy>Markku.Makelainen@keuruu.fi</cp:lastModifiedBy>
  <cp:revision>13</cp:revision>
  <dcterms:created xsi:type="dcterms:W3CDTF">2018-10-11T06:13:13Z</dcterms:created>
  <dcterms:modified xsi:type="dcterms:W3CDTF">2018-10-11T09:11:34Z</dcterms:modified>
</cp:coreProperties>
</file>