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27F600-763E-848C-1933-5025C21C6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5F3744F-7628-511D-E88B-E546C214D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F488C4-56DE-AD27-8DFF-826102B2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2EBA6F-15B5-BD68-A1DA-48CF8C5D9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6C9021-6D53-E80F-605A-85318A10B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074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96E2D7-BA23-533C-1234-1A7CA2D04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A0179C1-16A0-29A9-7CEF-7DF661953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DF68F3-8A4C-4D19-D4CC-8261DF98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C85386-F994-9A06-1EAD-E9869B5E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D90C5F-ABA1-73A0-696D-C6DF4AE5E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28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E0EC99-3DA8-FB5A-CC94-5E2E9CCE92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2EDC64B-D177-A841-EAEB-A90BC0AA8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38A297-BE16-7401-BC6B-3B305EBD9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E9C4D6-12AC-1C29-7C3E-430CD006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E0CE46-5191-F0E3-1469-15B9CA5A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13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C78D5-205C-1FF9-25B9-726D0ED4A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8D7CEF-F88F-5375-DE18-62AC0F78C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A5BFC1-81B6-4328-3F2E-378B60B8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143C70-A6E0-6242-C37A-5B4BFE890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6C1682-EB40-A1AA-1BB4-4F4C1C54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311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04D028-34D4-63D5-AA3B-1AC3C0526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B8280F8-E89A-8A35-8F4E-830A5244A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3CC134-3405-400C-F1A0-784FECA2E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969DCA-2ECE-87CD-011E-19B3C92B4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BB8C2D-C625-8B7A-337D-8BDBEA195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80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01C130-BC2A-B900-8257-77F698D59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5DEF5E-8C62-A97C-BC6D-09E5444C7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6CE160-DA06-E285-72B8-1DECC64D5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B62549-3175-E40F-DB2A-70C5861DD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1BEA74-A554-E4DE-B565-59A1E0BC0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DAE442A-2FDB-3C10-CBBF-008DE3274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970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37BCC-EA18-B878-FC8F-E894D968F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DB8EA6-716E-3F92-EE88-0F4E8C30F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7E84718-4A06-7541-1FD5-69BD52B4F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2346AB-9198-AF4B-713B-87BD86F53E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1A26EFA-49FD-AB07-98D9-A35BB6BDA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3A29A85-4EA2-FD53-0D41-3502C79C5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DF3B275-8234-11EB-D9AA-D6E797EE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9598FEF-036C-F7CD-9B59-93454D4A0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9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AC69DE-BD5C-837B-80B7-5BCD2E547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BA6075B-CD83-8546-4228-BC852DB0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C6D6968-3CF4-8609-9F6A-EE2B0B0B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5F08E7B-D1BB-D0B0-185A-3C53E7EA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93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BDEA57-B492-8D6C-C6A2-34030C3F5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E5D66CF-8E05-43C9-BDCB-4D101F72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5ACD280-4A55-CB83-5B46-C87B605A9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610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EBB5BE-D010-9934-EE2C-5EF8EFC6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D9E7BA-AD2E-0169-D66E-9DF0EED4C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8FAB6A-97BB-2E11-F7F8-A79955CBA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13C661-47EF-2D1B-747B-D3D0789CA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ECD946-B7EA-A60A-56D6-5C828CB7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170ADC-8BDD-9F81-A788-CB57F66C3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08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33B64-0D74-A804-A271-2AE040263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044E5E1-77CF-86E8-4257-7B8C89C2E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3A11AAE-327B-5284-1374-0FEE346F6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CA4F26-72E0-A4C2-1CD5-ADCE1242F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EAFE94D-0649-1E38-58CC-05727F15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8DC23A-A9AB-CEC8-E133-23726C83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834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AFF2E0E-9B7B-0F88-0952-FAC3AAAF6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45D80D-9A92-BDEC-B4EF-3888CDE18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46AA3E-E416-E530-0DD4-25DE3E5AA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ED029C-034F-4F09-A61F-D18F2AE2E630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860D1B-61F9-D9EF-96EA-7BCDA8F62A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D121C0-659F-90D5-9DE3-40F857AB8F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E4974D-80C6-4042-841F-9AFAC2EA28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1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06E087-5B14-A42D-8580-C08531B2C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0928" y="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fi-FI" dirty="0"/>
              <a:t>Hajoamislaki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E259CE4-9A51-3B52-2E39-7A74A4F90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1" y="992221"/>
            <a:ext cx="12042843" cy="576850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Radioaktiivisen ytimen hajoaminen</a:t>
            </a:r>
          </a:p>
          <a:p>
            <a:pPr algn="l"/>
            <a:r>
              <a:rPr lang="fi-FI" sz="3600" dirty="0"/>
              <a:t>on spontaani tapahtuma.</a:t>
            </a:r>
          </a:p>
          <a:p>
            <a:pPr algn="l"/>
            <a:r>
              <a:rPr lang="fi-FI" sz="3600" dirty="0"/>
              <a:t>Sen hajoamisajankohtaa ei voi </a:t>
            </a:r>
          </a:p>
          <a:p>
            <a:pPr algn="l"/>
            <a:r>
              <a:rPr lang="fi-FI" sz="3600" dirty="0"/>
              <a:t>ennalta tietää.</a:t>
            </a:r>
          </a:p>
          <a:p>
            <a:pPr algn="l"/>
            <a:r>
              <a:rPr lang="fi-FI" sz="3600" dirty="0"/>
              <a:t>Suuren ydinjoukon hajoamista </a:t>
            </a:r>
          </a:p>
          <a:p>
            <a:pPr algn="l"/>
            <a:r>
              <a:rPr lang="fi-FI" sz="3600" dirty="0"/>
              <a:t>voidaan ennustaa tilastollisesti.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FAB6559-14CE-3525-3EEE-75BF76DE8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133" y="914400"/>
            <a:ext cx="4286185" cy="584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2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9CD90-1699-75A8-8394-89496D018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3B2E9FBC-70F9-BC2E-37F1-61693EFBB9C3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7821" y="0"/>
                <a:ext cx="12042843" cy="6760723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Radioaktiivisen näytteen </a:t>
                </a:r>
                <a:r>
                  <a:rPr lang="fi-FI" sz="3600" b="1" dirty="0"/>
                  <a:t>AKTIIVISUUS (A)</a:t>
                </a:r>
                <a:r>
                  <a:rPr lang="fi-FI" sz="3600" dirty="0"/>
                  <a:t> kertoo kuinka monta ydintä hajoaa sekunnissa.</a:t>
                </a:r>
              </a:p>
              <a:p>
                <a:pPr algn="l"/>
                <a:r>
                  <a:rPr lang="fi-FI" sz="3600" dirty="0"/>
                  <a:t>Aktiivisuus </a:t>
                </a: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fi-FI" sz="3600" b="1" dirty="0"/>
                  <a:t>  </a:t>
                </a:r>
                <a:r>
                  <a:rPr lang="fi-FI" sz="3600" dirty="0"/>
                  <a:t>    (</a:t>
                </a:r>
                <a:r>
                  <a:rPr lang="fi-FI" dirty="0"/>
                  <a:t>käytetään, kun </a:t>
                </a:r>
                <a:r>
                  <a:rPr lang="el-GR" dirty="0"/>
                  <a:t>Δ</a:t>
                </a:r>
                <a:r>
                  <a:rPr lang="fi-FI" dirty="0"/>
                  <a:t>t on pieni)</a:t>
                </a:r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/>
                  <a:t>Yksikkö [A] = 1/s = </a:t>
                </a:r>
                <a:r>
                  <a:rPr lang="fi-FI" sz="3600" b="1" dirty="0"/>
                  <a:t>1Bq</a:t>
                </a:r>
                <a:r>
                  <a:rPr lang="fi-FI" sz="3600" dirty="0"/>
                  <a:t>  (=becquerel)</a:t>
                </a:r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/>
                  <a:t>Hetkellinen aktiivisuus on suoraan verrannollinen hajoavien ydinten määrään N, eli…</a:t>
                </a:r>
              </a:p>
              <a:p>
                <a:pPr algn="l"/>
                <a:r>
                  <a:rPr lang="fi-FI" sz="3600" dirty="0"/>
                  <a:t>		    </a:t>
                </a:r>
                <a:r>
                  <a:rPr lang="fi-FI" sz="3600" b="1" dirty="0"/>
                  <a:t>A = </a:t>
                </a:r>
                <a:r>
                  <a:rPr lang="el-GR" sz="3600" b="1" dirty="0"/>
                  <a:t>λ</a:t>
                </a:r>
                <a:r>
                  <a:rPr lang="fi-FI" sz="3600" b="1" dirty="0"/>
                  <a:t>N</a:t>
                </a:r>
              </a:p>
              <a:p>
                <a:pPr algn="l"/>
                <a:r>
                  <a:rPr lang="el-GR" sz="3600" dirty="0"/>
                  <a:t>λ</a:t>
                </a:r>
                <a:r>
                  <a:rPr lang="fi-FI" sz="3600" dirty="0"/>
                  <a:t> = hajoamisvakio ja [</a:t>
                </a:r>
                <a:r>
                  <a:rPr lang="el-GR" sz="3600" dirty="0"/>
                  <a:t>λ</a:t>
                </a:r>
                <a:r>
                  <a:rPr lang="fi-FI" sz="3600" dirty="0"/>
                  <a:t>] = </a:t>
                </a:r>
                <a:r>
                  <a:rPr lang="fi-FI" sz="3600" b="1" dirty="0"/>
                  <a:t>1/s</a:t>
                </a:r>
              </a:p>
              <a:p>
                <a:pPr algn="l"/>
                <a:endParaRPr lang="fi-FI" sz="3600" dirty="0"/>
              </a:p>
              <a:p>
                <a:pPr algn="l"/>
                <a:endParaRPr lang="fi-FI" sz="3600" dirty="0"/>
              </a:p>
            </p:txBody>
          </p:sp>
        </mc:Choice>
        <mc:Fallback xmlns="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3B2E9FBC-70F9-BC2E-37F1-61693EFBB9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7821" y="0"/>
                <a:ext cx="12042843" cy="6760723"/>
              </a:xfrm>
              <a:blipFill>
                <a:blip r:embed="rId2"/>
                <a:stretch>
                  <a:fillRect l="-1570" t="-207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11FF1064-FC31-9508-CA28-7AFF8EE21260}"/>
              </a:ext>
            </a:extLst>
          </p:cNvPr>
          <p:cNvCxnSpPr/>
          <p:nvPr/>
        </p:nvCxnSpPr>
        <p:spPr>
          <a:xfrm>
            <a:off x="4747098" y="1157591"/>
            <a:ext cx="0" cy="7198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6E5BA215-1D55-A55A-EF44-615235482B1E}"/>
              </a:ext>
            </a:extLst>
          </p:cNvPr>
          <p:cNvCxnSpPr/>
          <p:nvPr/>
        </p:nvCxnSpPr>
        <p:spPr>
          <a:xfrm>
            <a:off x="5408579" y="1157591"/>
            <a:ext cx="0" cy="7198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Kuva 11">
            <a:extLst>
              <a:ext uri="{FF2B5EF4-FFF2-40B4-BE49-F238E27FC236}">
                <a16:creationId xmlns:a16="http://schemas.microsoft.com/office/drawing/2014/main" id="{0F0BB88C-D387-CD53-324B-B3D9EADA5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400" y="2266544"/>
            <a:ext cx="4412706" cy="383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1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96F7C-9902-1908-D568-5858894A3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7034C9B-A66F-637D-B91C-6EE59433BE8B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7821" y="77821"/>
                <a:ext cx="12042843" cy="6682902"/>
              </a:xfr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Edellisistä määritelmistä saadaan yhtälö…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fi-FI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fi-FI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fi-FI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fi-FI" sz="3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l-GR" sz="3600" b="1" dirty="0" smtClean="0"/>
                        <m:t>λ</m:t>
                      </m:r>
                      <m:r>
                        <m:rPr>
                          <m:nor/>
                        </m:rPr>
                        <a:rPr lang="fi-FI" sz="3600" b="1" dirty="0" smtClean="0"/>
                        <m:t>N</m:t>
                      </m:r>
                    </m:oMath>
                  </m:oMathPara>
                </a14:m>
                <a:endParaRPr lang="fi-FI" sz="3600" dirty="0"/>
              </a:p>
              <a:p>
                <a:pPr algn="l"/>
                <a:r>
                  <a:rPr lang="fi-FI" sz="3600" dirty="0"/>
                  <a:t>Hyvin lyhyellä aikavälillä 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𝑑𝑁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fi-FI" sz="3600" b="0" dirty="0">
                  <a:ea typeface="Cambria Math" panose="02040503050406030204" pitchFamily="18" charset="0"/>
                </a:endParaRPr>
              </a:p>
              <a:p>
                <a:pPr algn="l"/>
                <a:r>
                  <a:rPr lang="fi-FI" sz="3600" dirty="0"/>
                  <a:t>Tämän differentiaaliyhtälön ratkaisuna saadaan hajoamislaki…</a:t>
                </a:r>
              </a:p>
              <a:p>
                <a:pPr algn="l"/>
                <a:r>
                  <a:rPr lang="fi-FI" sz="3600" dirty="0"/>
                  <a:t>					</a:t>
                </a:r>
                <a:r>
                  <a:rPr lang="fi-FI" sz="3600" b="1" dirty="0"/>
                  <a:t>N = N</a:t>
                </a:r>
                <a:r>
                  <a:rPr lang="fi-FI" sz="3600" b="1" baseline="-25000" dirty="0"/>
                  <a:t>0</a:t>
                </a:r>
                <a:r>
                  <a:rPr lang="fi-FI" sz="3600" b="1" dirty="0"/>
                  <a:t>e</a:t>
                </a:r>
                <a:r>
                  <a:rPr lang="fi-FI" sz="3600" b="1" baseline="30000" dirty="0"/>
                  <a:t>-λt</a:t>
                </a:r>
              </a:p>
              <a:p>
                <a:pPr algn="l"/>
                <a:r>
                  <a:rPr lang="fi-FI" sz="3600" dirty="0"/>
                  <a:t>N= radioaktiivisten ydinten lkm ajan t kuluttua</a:t>
                </a:r>
              </a:p>
              <a:p>
                <a:pPr algn="l"/>
                <a:r>
                  <a:rPr lang="fi-FI" sz="3600" dirty="0"/>
                  <a:t>N</a:t>
                </a:r>
                <a:r>
                  <a:rPr lang="fi-FI" sz="3600" baseline="-25000" dirty="0"/>
                  <a:t>0</a:t>
                </a:r>
                <a:r>
                  <a:rPr lang="fi-FI" sz="3600" dirty="0"/>
                  <a:t>= radioaktiivisten ydinten määrä alussa</a:t>
                </a:r>
              </a:p>
              <a:p>
                <a:pPr algn="l"/>
                <a:r>
                  <a:rPr lang="fi-FI" sz="3600" dirty="0"/>
                  <a:t>e = luonnollisen logaritmin </a:t>
                </a:r>
                <a:r>
                  <a:rPr lang="fi-FI" sz="3600"/>
                  <a:t>kantaluku 2,71…</a:t>
                </a:r>
                <a:endParaRPr lang="fi-FI" sz="3600" dirty="0"/>
              </a:p>
              <a:p>
                <a:pPr algn="l"/>
                <a:endParaRPr lang="fi-FI" sz="3600" dirty="0"/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7034C9B-A66F-637D-B91C-6EE59433B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7821" y="77821"/>
                <a:ext cx="12042843" cy="6682902"/>
              </a:xfrm>
              <a:blipFill>
                <a:blip r:embed="rId2"/>
                <a:stretch>
                  <a:fillRect l="-1517" t="-209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121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98DC9-D1D0-7743-7BDF-8EDA6519F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F53E0C8C-6587-94C6-2651-F13FFE68852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7821" y="0"/>
                <a:ext cx="12042843" cy="6760723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b="1" dirty="0"/>
                  <a:t>Puoliintumisajan (T</a:t>
                </a:r>
                <a:r>
                  <a:rPr lang="fi-FI" sz="3600" b="1" baseline="-25000" dirty="0"/>
                  <a:t>½</a:t>
                </a:r>
                <a:r>
                  <a:rPr lang="fi-FI" sz="3600" b="1" dirty="0"/>
                  <a:t>)</a:t>
                </a:r>
                <a:r>
                  <a:rPr lang="fi-FI" sz="3600" dirty="0"/>
                  <a:t> kuluttua puolet näytteen aktiivisista ytimistä on hajonnut toisiksi ytimiksi.</a:t>
                </a:r>
              </a:p>
              <a:p>
                <a:pPr algn="l"/>
                <a:r>
                  <a:rPr lang="fi-FI" sz="3600" dirty="0"/>
                  <a:t>Puoliintumisajalle voidaan johtaa lauseke…</a:t>
                </a:r>
              </a:p>
              <a:p>
                <a:pPr algn="l"/>
                <a:r>
                  <a:rPr lang="fi-FI" sz="3600" dirty="0"/>
                  <a:t>	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½</m:t>
                        </m:r>
                      </m:sub>
                    </m:sSub>
                    <m:r>
                      <a:rPr lang="fi-FI" sz="3600" b="1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𝒍𝒏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</m:den>
                    </m:f>
                  </m:oMath>
                </a14:m>
                <a:endParaRPr lang="fi-FI" sz="3600" b="1" dirty="0"/>
              </a:p>
              <a:p>
                <a:pPr algn="l"/>
                <a:r>
                  <a:rPr lang="fi-FI" sz="3600" dirty="0"/>
                  <a:t>missä λ on hajoamisvakio.</a:t>
                </a:r>
              </a:p>
            </p:txBody>
          </p:sp>
        </mc:Choice>
        <mc:Fallback xmlns="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F53E0C8C-6587-94C6-2651-F13FFE6885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7821" y="0"/>
                <a:ext cx="12042843" cy="6760723"/>
              </a:xfrm>
              <a:blipFill>
                <a:blip r:embed="rId2"/>
                <a:stretch>
                  <a:fillRect l="-1570" t="-207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B3587299-8BEB-2AE3-7DDD-E4F9A3D36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2985" y="1907500"/>
            <a:ext cx="3467946" cy="460201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F2E9AE7-C737-1A43-9C6F-6020DA8CAB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2149" y="2197335"/>
            <a:ext cx="2364137" cy="374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3746B-1A70-72D0-15C3-58F51878A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EE2CB4-6BAE-F512-8303-6DB1004A1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0928" y="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fi-FI" dirty="0"/>
              <a:t>Radiohiiliajoitus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9691A3F-D1F1-188A-C669-4264ACCE7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1" y="992221"/>
            <a:ext cx="12042843" cy="5768502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fi-FI" sz="2800" dirty="0"/>
              <a:t>Kosminen säteily synnyttää ilmakehässä reaktion </a:t>
            </a:r>
          </a:p>
          <a:p>
            <a:pPr marL="457200" indent="-457200" algn="l">
              <a:buFontTx/>
              <a:buChar char="-"/>
            </a:pPr>
            <a:r>
              <a:rPr lang="fi-FI" sz="2800" dirty="0"/>
              <a:t>Syntynyt radiohiili C-14 sitoutuu yhteyttämisessä hiilidioksidista CO</a:t>
            </a:r>
            <a:r>
              <a:rPr lang="fi-FI" sz="2800" baseline="-25000" dirty="0"/>
              <a:t>2</a:t>
            </a:r>
            <a:r>
              <a:rPr lang="fi-FI" sz="2800" dirty="0"/>
              <a:t> kasveihin, joita eläimet syövät.</a:t>
            </a:r>
          </a:p>
          <a:p>
            <a:pPr marL="457200" indent="-457200" algn="l">
              <a:buFontTx/>
              <a:buChar char="-"/>
            </a:pPr>
            <a:r>
              <a:rPr lang="fi-FI" sz="2800" dirty="0"/>
              <a:t>Hiilen isotooppisuhde                           on likimain yhtä suuri ilmakehän hiilidioksidissa ja elävissä eliöissä.</a:t>
            </a:r>
          </a:p>
          <a:p>
            <a:pPr marL="457200" indent="-457200" algn="l">
              <a:buFontTx/>
              <a:buChar char="-"/>
            </a:pPr>
            <a:r>
              <a:rPr lang="fi-FI" sz="2800" dirty="0"/>
              <a:t>Eliön kuollessa radiohiilen määrä alkaa vähentyä.</a:t>
            </a:r>
          </a:p>
          <a:p>
            <a:pPr marL="457200" indent="-457200" algn="l">
              <a:buFontTx/>
              <a:buChar char="-"/>
            </a:pPr>
            <a:r>
              <a:rPr lang="fi-FI" sz="2800" dirty="0"/>
              <a:t>Kuolleen eliön hiili-isotooppien pitoisuudet tai aktiivisuus voidaan mitata.</a:t>
            </a:r>
          </a:p>
          <a:p>
            <a:pPr marL="457200" indent="-457200" algn="l">
              <a:buFontTx/>
              <a:buChar char="-"/>
            </a:pPr>
            <a:r>
              <a:rPr lang="fi-FI" sz="2800" dirty="0"/>
              <a:t>Näytteen ikä voidaan määrittää hajoamislaista, kun tiedetään, että radiohiilen puoliintumisaika on 5730a.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C3AA51A-2F6F-0F8F-936E-888767764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8161" y="992221"/>
            <a:ext cx="2505075" cy="54292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187110DD-A20B-8631-4DF9-8C6A6362C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7815" y="2431439"/>
            <a:ext cx="168592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53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237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Office-teema</vt:lpstr>
      <vt:lpstr>Hajoamislaki</vt:lpstr>
      <vt:lpstr>PowerPoint-esitys</vt:lpstr>
      <vt:lpstr>PowerPoint-esitys</vt:lpstr>
      <vt:lpstr>PowerPoint-esitys</vt:lpstr>
      <vt:lpstr>Radiohiiliajoitus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3</cp:revision>
  <dcterms:created xsi:type="dcterms:W3CDTF">2024-10-31T10:14:39Z</dcterms:created>
  <dcterms:modified xsi:type="dcterms:W3CDTF">2024-11-05T07:26:20Z</dcterms:modified>
</cp:coreProperties>
</file>