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A4B6E-5D44-37E4-6B68-783614FD3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09EE02B-00ED-769B-EC63-07607E300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2772A9-276A-E181-97EC-D5E4C5D5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D76F58-C063-8867-172B-3325809A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D3B4F4-05E7-02EA-801F-229F1026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712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A34F7B-15EF-3767-C293-580BDA97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BFBF24F-3D09-472F-71FD-D014A069B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3F6B7A-D563-6250-803F-38564B07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755BD8-AEB0-5A6B-EEB5-592E2C6B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8524E6-2F87-B972-0F98-D22293FA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02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D0ACBF1-013E-7530-A0CD-4A854EE716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319C5D-3967-1E33-1FF2-98F3F3109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ABA1D6-918D-14CE-C8B2-C5F22F0E4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2E730F-BC71-07B0-86F7-4F6E1219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D880CA-BF45-9B68-3A2F-D553BDBF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80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C8E2C1-EEC0-B5B1-CA02-48EEA6D2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8F70D6-0B90-9C1C-E3F6-87D40B853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B17925-B66D-DC8E-01F6-D32916E2F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CF9F65-3125-C9BF-69FF-B73E62D73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CC0D53-FE6D-A25F-94EE-7296293F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14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61D14E-3566-B373-6A18-2C04FEF5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F978D9-338C-9026-FE20-F31B3EE8D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F35CFF-3CDE-25B3-0192-1FE3A3E79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EBB2D1-46C7-C5D6-F4CA-5FF2CF19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7CDF8C-4297-0409-ED62-3D7A8903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724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AFFFCB-8615-E673-9375-F6CB861F5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FD0FE0-F255-19C0-1709-D6BE6D65A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F0F8B4F-B717-65DD-2FC9-FC77504CF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D0F911-0D9D-29AC-EE5F-4C87B8C1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CA875A-BFAA-6E5A-F3F0-C0732330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D571A5-9043-E71B-CE76-2EE91E63E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52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22C22C-1E01-6548-B808-0F75BA652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3A85F5-17D9-9CCE-0B03-DF6B4BADD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89D182-22A9-96A1-BD85-69D68B5C3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87CB7D5-540B-2D8D-F807-B864C2978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658E85C-4CFC-77BB-23ED-38680A30A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65F5F3C-FA53-ECA8-F1BE-8DEAA2E2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9CFABC9-BDA8-6DD3-E0E3-6FCB5072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D571E69-0B61-797F-7A19-243DCF20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529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1D4604-5A60-A02B-FB05-F34CD6435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FBE7ACA-3406-61A7-0488-129BDF55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F1CF6BB-45F6-9647-3F64-2EA3F92D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F4AC537-9102-422C-8077-18C12B9E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21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37EC074-F09F-D30E-45D4-4DF2E9B79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123D945-CAEE-09F5-D9B4-CD7643D08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1F3AB1D-170A-975E-2232-21BE6DEE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62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6C364-45BE-92FA-3838-F0C9B4E38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A4F0D1-E3EB-C49A-9EEB-29CA2D5D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0B4356F-6DE0-F304-DB03-662C99979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3444D5-492B-C1C0-04C8-CBB35300A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407299-E7E0-A804-D5ED-79852C455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19A0CE-F46D-20FB-04B8-11839152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47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DA5C5C-3A5B-0FF6-F656-0F64A82DE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4C17E3-D98D-E64C-6A85-13B99F940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DAC758-82E7-1263-DE73-D30DE2A28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070F76-CCF0-B2AF-8903-D51C8E87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3FF565-3FA1-7AFC-9FDD-257CD435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F76562-3276-BE64-6811-B0828851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60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D70FD78-9EFB-26FB-805B-0F73B7A8E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769A72-325F-BD1C-457C-F345A8650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94020E-322F-44AA-7519-F03E22CD1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02ACA-596D-4092-BB0C-F5D721FC231E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101621-2D9B-181C-1BEB-F4F803664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7E6635-BF96-5E5E-5DB2-21F398D87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8ADE8F-69FC-4D16-9D7E-C8AAA7EF9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70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289736-D482-24DE-8647-8DF69BC19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32865"/>
            <a:ext cx="11108987" cy="852352"/>
          </a:xfrm>
        </p:spPr>
        <p:txBody>
          <a:bodyPr>
            <a:normAutofit fontScale="90000"/>
          </a:bodyPr>
          <a:lstStyle/>
          <a:p>
            <a:r>
              <a:rPr lang="fi-FI" dirty="0"/>
              <a:t>ATOMIN ENERGIAN KVANTITTUMINEN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2E887F9-B3BB-9FF1-92A0-75D51CA6E4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963037"/>
            <a:ext cx="11906656" cy="5758775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Atomimallin kehityskaari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03B1D3C-8F83-2C25-E5FF-897B7A3AB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1532512"/>
            <a:ext cx="9596804" cy="518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6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917D3-39B2-6DD3-7C2C-C6BE4CFC0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0D542D-A568-2914-937D-E179C909B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4C0B62-8FD4-DB7B-54CE-58D4A47CD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err="1"/>
              <a:t>Bohrin</a:t>
            </a:r>
            <a:r>
              <a:rPr lang="fi-FI" sz="3600" b="1" dirty="0"/>
              <a:t> vetyatomin malli (1913)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Vetyatomin spektriviivat</a:t>
            </a:r>
          </a:p>
          <a:p>
            <a:pPr algn="l"/>
            <a:r>
              <a:rPr lang="fi-FI" sz="3600" dirty="0"/>
              <a:t>viittaavat atomin energian</a:t>
            </a:r>
          </a:p>
          <a:p>
            <a:pPr algn="l"/>
            <a:r>
              <a:rPr lang="fi-FI" sz="3600" dirty="0"/>
              <a:t>kvantittumiseen 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4B5CF14-01D3-5554-C7B2-2C0E275DD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771" y="1329852"/>
            <a:ext cx="6449438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27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245C2-4A39-E61A-2BE1-EEA817F57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1A9B53-A414-EBDF-4ECC-AFFEB0F69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A1091E-66DA-BE03-C480-939A62C56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 lnSpcReduction="10000"/>
          </a:bodyPr>
          <a:lstStyle/>
          <a:p>
            <a:pPr algn="l"/>
            <a:r>
              <a:rPr lang="fi-FI" sz="3600" dirty="0" err="1"/>
              <a:t>Bohrin</a:t>
            </a:r>
            <a:r>
              <a:rPr lang="fi-FI" sz="3600" dirty="0"/>
              <a:t> atomimallin mukaan…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Elektronit kiertävät positiivista ydintä</a:t>
            </a:r>
          </a:p>
          <a:p>
            <a:pPr algn="l"/>
            <a:r>
              <a:rPr lang="fi-FI" sz="3600" dirty="0"/>
              <a:t>        ympyräratoja pitkin.</a:t>
            </a:r>
          </a:p>
          <a:p>
            <a:pPr marL="742950" indent="-742950" algn="l">
              <a:buAutoNum type="arabicParenR" startAt="2"/>
            </a:pPr>
            <a:r>
              <a:rPr lang="fi-FI" sz="3600" dirty="0"/>
              <a:t>Coulombinen voima pitää elektronin </a:t>
            </a:r>
          </a:p>
          <a:p>
            <a:pPr algn="l"/>
            <a:r>
              <a:rPr lang="fi-FI" sz="3600" dirty="0"/>
              <a:t>        ympyräradalla. Liikeyhtälö ∑F=</a:t>
            </a:r>
            <a:r>
              <a:rPr lang="fi-FI" sz="3600" dirty="0" err="1"/>
              <a:t>ma</a:t>
            </a:r>
            <a:r>
              <a:rPr lang="fi-FI" sz="3600" baseline="-25000" dirty="0" err="1"/>
              <a:t>n</a:t>
            </a:r>
            <a:endParaRPr lang="fi-FI" sz="3600" dirty="0"/>
          </a:p>
          <a:p>
            <a:pPr marL="742950" indent="-742950" algn="l">
              <a:buAutoNum type="arabicParenR" startAt="3"/>
            </a:pPr>
            <a:r>
              <a:rPr lang="fi-FI" sz="3600" dirty="0"/>
              <a:t>Erisäteiset kiertoradat vastaavat vetyatomin </a:t>
            </a:r>
          </a:p>
          <a:p>
            <a:pPr algn="l"/>
            <a:r>
              <a:rPr lang="fi-FI" sz="3600" dirty="0"/>
              <a:t>        energiatiloja E</a:t>
            </a:r>
            <a:r>
              <a:rPr lang="fi-FI" sz="3600" baseline="-25000" dirty="0"/>
              <a:t>n</a:t>
            </a:r>
            <a:r>
              <a:rPr lang="fi-FI" sz="3600" dirty="0"/>
              <a:t>(n=1,2,3…)</a:t>
            </a:r>
          </a:p>
          <a:p>
            <a:pPr marL="742950" indent="-742950" algn="l">
              <a:buAutoNum type="arabicParenR" startAt="4"/>
            </a:pPr>
            <a:r>
              <a:rPr lang="fi-FI" sz="3600" dirty="0"/>
              <a:t>Atomi säteilee tai vastaanottaa fotonin siirtyessään</a:t>
            </a:r>
          </a:p>
          <a:p>
            <a:pPr algn="l"/>
            <a:r>
              <a:rPr lang="fi-FI" sz="3600" dirty="0"/>
              <a:t>        energiatilalta toiselle.</a:t>
            </a:r>
          </a:p>
          <a:p>
            <a:pPr marL="742950" indent="-742950" algn="l">
              <a:buAutoNum type="arabicParenR" startAt="5"/>
            </a:pPr>
            <a:r>
              <a:rPr lang="fi-FI" sz="3600" dirty="0"/>
              <a:t>Vain tietyt toisistaan erilliset energiatilat ovat</a:t>
            </a:r>
          </a:p>
          <a:p>
            <a:pPr algn="l"/>
            <a:r>
              <a:rPr lang="fi-FI" sz="3600" dirty="0"/>
              <a:t>        mahdollisia.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710796E-691A-545A-8AD5-DFC6E2B56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9998" y="531778"/>
            <a:ext cx="30194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6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91990-10B1-C34B-EA8C-9BBA70995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628953-9291-C16E-8BCA-20D2B66AB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E21BCB2-0A63-0E14-94D3-FCCAF9B65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r>
              <a:rPr lang="fi-FI" sz="3600" dirty="0" err="1"/>
              <a:t>Bohrin</a:t>
            </a:r>
            <a:r>
              <a:rPr lang="fi-FI" sz="3600" dirty="0"/>
              <a:t> atomimallin puutteita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Vetyatomista on löytynyt enemmän sallittuja energiatiloja, mitä </a:t>
            </a:r>
            <a:r>
              <a:rPr lang="fi-FI" sz="3600" dirty="0" err="1"/>
              <a:t>Bohrin</a:t>
            </a:r>
            <a:r>
              <a:rPr lang="fi-FI" sz="3600" dirty="0"/>
              <a:t> malli ennustaa.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Ei selitä miksi elektroni ei säteile sm-säteilyä kiihtyvästä liikkeestään huolimatta.</a:t>
            </a:r>
          </a:p>
          <a:p>
            <a:pPr marL="571500" indent="-571500" algn="l">
              <a:buFontTx/>
              <a:buChar char="-"/>
            </a:pPr>
            <a:endParaRPr lang="fi-FI" sz="3600" dirty="0"/>
          </a:p>
          <a:p>
            <a:pPr algn="l"/>
            <a:r>
              <a:rPr lang="fi-FI" sz="3600" dirty="0"/>
              <a:t>Aaltomekaaninen atomimalli huomioi </a:t>
            </a:r>
          </a:p>
          <a:p>
            <a:pPr algn="l"/>
            <a:r>
              <a:rPr lang="fi-FI" sz="3600" dirty="0"/>
              <a:t>elektronin aalto-ominaisuudet.</a:t>
            </a:r>
          </a:p>
          <a:p>
            <a:pPr algn="l"/>
            <a:r>
              <a:rPr lang="fi-FI" sz="3600" dirty="0"/>
              <a:t>Elektroni muodostaa seisovan aalto-</a:t>
            </a:r>
          </a:p>
          <a:p>
            <a:pPr algn="l"/>
            <a:r>
              <a:rPr lang="fi-FI" sz="3600" dirty="0"/>
              <a:t>liikkeen ytimen ympärille.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 Elektroni ei säteile.</a:t>
            </a:r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020F300-45E0-F3D7-99FA-0094027E2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326" y="4187757"/>
            <a:ext cx="4394534" cy="236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44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8A529-220B-BF20-A600-4D8C6DEAE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5A7E53-9934-D612-E3B3-73944960D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010E6C-3365-5344-2AC5-3CED6FFEE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Kvanttimekaaninen atomimalli </a:t>
            </a:r>
            <a:r>
              <a:rPr lang="fi-FI" sz="2000" dirty="0"/>
              <a:t>(Edvin </a:t>
            </a:r>
            <a:r>
              <a:rPr lang="fi-FI" sz="2000" dirty="0" err="1"/>
              <a:t>Schrödinger</a:t>
            </a:r>
            <a:r>
              <a:rPr lang="fi-FI" sz="2000" dirty="0"/>
              <a:t> 1926)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Elektronin sijaintia ei tiedetä tarkasti. Tiedetään vaan millä todennäköisyydellä se on tietyllä alueella.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Elektronin tilaa kuvataan aaltofunktiolla, josta saadaan todennäköisyysjakauma elektronin sijainnille.</a:t>
            </a:r>
          </a:p>
          <a:p>
            <a:pPr marL="571500" indent="-571500" algn="l">
              <a:buFontTx/>
              <a:buChar char="-"/>
            </a:pPr>
            <a:r>
              <a:rPr lang="fi-FI" sz="3600" dirty="0" err="1"/>
              <a:t>Orbitaalit</a:t>
            </a:r>
            <a:r>
              <a:rPr lang="fi-FI" sz="3600" dirty="0"/>
              <a:t> kuvaavat  alueita</a:t>
            </a:r>
          </a:p>
          <a:p>
            <a:pPr algn="l"/>
            <a:r>
              <a:rPr lang="fi-FI" sz="3600" dirty="0"/>
              <a:t>      joissa elektroni on toden-</a:t>
            </a:r>
          </a:p>
          <a:p>
            <a:pPr algn="l"/>
            <a:r>
              <a:rPr lang="fi-FI" sz="3600" dirty="0"/>
              <a:t>      näköisimmin. </a:t>
            </a:r>
          </a:p>
          <a:p>
            <a:pPr marL="571500" indent="-571500" algn="l">
              <a:buFontTx/>
              <a:buChar char="-"/>
            </a:pPr>
            <a:r>
              <a:rPr lang="fi-FI" sz="3600" dirty="0" err="1"/>
              <a:t>Orbitaali</a:t>
            </a:r>
            <a:r>
              <a:rPr lang="fi-FI" sz="3600" dirty="0"/>
              <a:t> määritellään neljän</a:t>
            </a:r>
          </a:p>
          <a:p>
            <a:pPr algn="l"/>
            <a:r>
              <a:rPr lang="fi-FI" sz="3600" dirty="0"/>
              <a:t>      kvanttiluvun avulla. </a:t>
            </a:r>
          </a:p>
          <a:p>
            <a:pPr marL="571500" indent="-571500" algn="l">
              <a:buFontTx/>
              <a:buChar char="-"/>
            </a:pPr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FE54287-1B35-DCB2-1B2F-109B61780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125" y="2927519"/>
            <a:ext cx="3592133" cy="343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0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F9760-A037-9DF2-1561-76C2897F3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E7F218-C414-118D-602D-4D2119847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15534FA-767A-45AA-4EEF-D4EEDC47C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Atomin energiatiloja kuvataan</a:t>
            </a:r>
          </a:p>
          <a:p>
            <a:pPr algn="l"/>
            <a:r>
              <a:rPr lang="fi-FI" sz="3600" dirty="0"/>
              <a:t>energiatasokaaviolla.</a:t>
            </a:r>
          </a:p>
          <a:p>
            <a:pPr algn="l"/>
            <a:r>
              <a:rPr lang="fi-FI" sz="3600" dirty="0"/>
              <a:t>Energian nollataso kuvaa tilannetta,</a:t>
            </a:r>
          </a:p>
          <a:p>
            <a:pPr algn="l"/>
            <a:r>
              <a:rPr lang="fi-FI" sz="3600" dirty="0"/>
              <a:t>jossa elektroni vapautuu ytimen</a:t>
            </a:r>
          </a:p>
          <a:p>
            <a:pPr algn="l"/>
            <a:r>
              <a:rPr lang="fi-FI" sz="3600" dirty="0"/>
              <a:t>sähkökentästä (ionisoituminen).</a:t>
            </a:r>
          </a:p>
          <a:p>
            <a:pPr algn="l"/>
            <a:r>
              <a:rPr lang="fi-FI" sz="3600" dirty="0"/>
              <a:t>Perustila n=1</a:t>
            </a:r>
          </a:p>
          <a:p>
            <a:pPr algn="l"/>
            <a:r>
              <a:rPr lang="fi-FI" sz="3600" dirty="0"/>
              <a:t>Viritystilat n=2,3,4…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2445385-9FA6-DB0C-5D43-133686E06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367" y="428017"/>
            <a:ext cx="4087825" cy="600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5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B7D06-7DBA-08EC-2586-AF79C63A8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4853E0-2149-06CC-DB91-354B30C87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33EEF1-1B40-C912-577E-17DEC85F3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Atomi </a:t>
            </a:r>
            <a:r>
              <a:rPr lang="fi-FI" sz="3600" b="1" dirty="0"/>
              <a:t>virittyy</a:t>
            </a:r>
            <a:r>
              <a:rPr lang="fi-FI" sz="3600" dirty="0"/>
              <a:t>, kun se </a:t>
            </a:r>
            <a:r>
              <a:rPr lang="fi-FI" sz="3600" b="1" dirty="0"/>
              <a:t>absorboi</a:t>
            </a:r>
            <a:r>
              <a:rPr lang="fi-FI" sz="3600" dirty="0"/>
              <a:t> fotonin, jonka energia    </a:t>
            </a:r>
            <a:r>
              <a:rPr lang="fi-FI" sz="3600" b="1" dirty="0" err="1"/>
              <a:t>hf</a:t>
            </a:r>
            <a:r>
              <a:rPr lang="fi-FI" sz="3600" b="1" dirty="0"/>
              <a:t>=</a:t>
            </a:r>
            <a:r>
              <a:rPr lang="fi-FI" sz="3600" b="1" dirty="0" err="1"/>
              <a:t>E</a:t>
            </a:r>
            <a:r>
              <a:rPr lang="fi-FI" sz="3600" b="1" baseline="-25000" dirty="0" err="1"/>
              <a:t>m</a:t>
            </a:r>
            <a:r>
              <a:rPr lang="fi-FI" sz="3600" b="1" dirty="0"/>
              <a:t>-E</a:t>
            </a:r>
            <a:r>
              <a:rPr lang="fi-FI" sz="3600" b="1" baseline="-25000" dirty="0"/>
              <a:t>n  </a:t>
            </a:r>
          </a:p>
          <a:p>
            <a:pPr algn="l"/>
            <a:r>
              <a:rPr lang="fi-FI" sz="3600" dirty="0"/>
              <a:t>missä m=viritystilan pääkvanttiluku ja </a:t>
            </a:r>
          </a:p>
          <a:p>
            <a:pPr algn="l"/>
            <a:r>
              <a:rPr lang="fi-FI" sz="3600" dirty="0"/>
              <a:t>n= perustilan pääkvanttiluku</a:t>
            </a:r>
          </a:p>
          <a:p>
            <a:pPr algn="l"/>
            <a:r>
              <a:rPr lang="fi-FI" sz="3600" dirty="0" err="1"/>
              <a:t>E</a:t>
            </a:r>
            <a:r>
              <a:rPr lang="fi-FI" sz="3600" baseline="-25000" dirty="0" err="1"/>
              <a:t>m</a:t>
            </a:r>
            <a:r>
              <a:rPr lang="fi-FI" sz="3600" dirty="0"/>
              <a:t>&gt;E</a:t>
            </a:r>
            <a:r>
              <a:rPr lang="fi-FI" sz="3600" baseline="-25000" dirty="0"/>
              <a:t>n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Atomin viritystila purkautuu, kun atomi emittoi fotonin, jonka energia </a:t>
            </a:r>
            <a:r>
              <a:rPr lang="fi-FI" sz="3600" b="1" dirty="0" err="1"/>
              <a:t>hf</a:t>
            </a:r>
            <a:r>
              <a:rPr lang="fi-FI" sz="3600" b="1" dirty="0"/>
              <a:t>=</a:t>
            </a:r>
            <a:r>
              <a:rPr lang="fi-FI" sz="3600" b="1" dirty="0" err="1"/>
              <a:t>E</a:t>
            </a:r>
            <a:r>
              <a:rPr lang="fi-FI" sz="3600" b="1" baseline="-25000" dirty="0" err="1"/>
              <a:t>m</a:t>
            </a:r>
            <a:r>
              <a:rPr lang="fi-FI" sz="3600" b="1" dirty="0"/>
              <a:t>-E</a:t>
            </a:r>
            <a:r>
              <a:rPr lang="fi-FI" sz="3600" b="1" baseline="-25000" dirty="0"/>
              <a:t>n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EC8CE5D-EC64-BB62-AEE6-985D24C9C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2424" y="647700"/>
            <a:ext cx="2156095" cy="244023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B1B955CD-F24D-1647-DA7F-2C119001D9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2221" y="3770069"/>
            <a:ext cx="247650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44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E32F5-1405-1A93-C343-341B51344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8601BD-EACD-6D0E-9191-C55B25479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030" y="0"/>
            <a:ext cx="11108987" cy="1361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B867769-48BC-FC25-0B0D-5DD51A33D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53" y="136189"/>
            <a:ext cx="11906656" cy="6585624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E669A49-A917-5FF0-AC38-EDAD29D9D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83" y="136187"/>
            <a:ext cx="6520470" cy="216838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F83CCF15-3A38-F349-5B81-2B81A971C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83" y="2400908"/>
            <a:ext cx="6428745" cy="2433739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203475D7-4148-193E-EDFE-0E3CC33C2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455" y="243190"/>
            <a:ext cx="4268365" cy="638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936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235</Words>
  <Application>Microsoft Office PowerPoint</Application>
  <PresentationFormat>Laajakuva</PresentationFormat>
  <Paragraphs>48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Office-teema</vt:lpstr>
      <vt:lpstr>ATOMIN ENERGIAN KVANTITTUMINEN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5</cp:revision>
  <dcterms:created xsi:type="dcterms:W3CDTF">2024-10-09T05:10:21Z</dcterms:created>
  <dcterms:modified xsi:type="dcterms:W3CDTF">2024-10-09T10:47:10Z</dcterms:modified>
</cp:coreProperties>
</file>