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3F62A3-3D2A-8EAC-7EAC-FE154052E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AB6EBD-3A86-6AEC-9057-C1D2AB280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FD96A-D35E-C603-7EFE-50284CAF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5EB8B1-8635-1890-B5F4-8D8EBD8A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EEC65-ED1E-C262-21B9-D046F0A5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7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AEF00-9141-12CE-2272-628D64FF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41F7E9-72AD-DA10-28A6-6B5D8C25D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FA1885-AFC0-0A15-7BF1-C6B8888C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7F5FA0-A98C-0584-BD2B-6D84AD8B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1CA89-5BF0-AFC7-A13D-BEFDE86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0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1E95A5E-56F2-2823-6FE9-1D2DCFFAE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FA703A1-CC9A-5C0F-423F-C637C3E9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A863D2-ABF1-E5FA-5E25-B15FF8D6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B2137B-DF5F-EF90-7A9E-5B085142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37CA7B-013D-9D81-F8D3-4D353752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8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B91267-AAFF-8406-201B-C2E04695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D0D57E-7527-6FFC-9862-E154DD212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4BF533-036E-A087-DF9F-921C27F1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4FFE2D-2083-834C-3B42-4941781C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8B33D8-B1EA-7FE8-9447-A4589855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39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F0A500-5A4C-6670-A8B9-6AA3762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E26ADC-13C1-A5D3-B4EA-650A75104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DFDCA2-01F6-13B3-1CEF-9F09EFA8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CFCA26-1943-2356-0FAC-25CDE22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E9FAB8-F1D3-B072-F0BE-204FB83A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7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A9FA7E-BEB2-2578-288D-C1D8E938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D1001-0B9E-C8B4-984F-FA9079A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035CB3-89C8-12F4-5118-219F5E244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492CA0-4625-BC54-D860-735C7972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4C2AD3-0112-CA85-2B93-6717E9C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BE109C-596A-B19E-AB2D-18D6D5A4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31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2FE98-778A-DF8C-C4C9-D2CFAED1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D66C55-A367-943D-0A8B-3825C5414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456E1C-5E98-B53F-3D9D-936CC21C5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FD5300-B3BD-EBA2-B2EF-44658C24E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4D21FE-069A-4013-BA63-9A888F20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06D765F-77A5-84DC-F8B9-61D07A58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7C19731-1C34-7EB0-2F08-F093BA64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D00217D-6A69-54D5-5918-D35DC392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4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06B3E-79CC-5FC1-4B41-FBBEB6B6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26F278-A4B6-7EC6-6F17-8F20AD4B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077F2C3-2934-15F9-C3E4-284E42BE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DA0379-C021-052B-8F36-CA3FEF71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02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F22C6E-5CA8-4BFA-8CC9-22FE0791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897788-F331-189B-9940-DF5593A8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4CDF1C-3B4A-3828-1722-92C1E161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95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521C6-CA7A-CC63-B0DC-8D46D878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B4C96B-622B-2E43-80FF-269DF28F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24B784-9A82-E0E4-9FCC-D5F71D03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11B350-0B20-94A4-08EE-D508E02B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995577-D085-8AE8-E94C-000A9331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93C2A7-D44B-EE9B-9989-8E9A1D49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3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3D5DE-1F0F-1059-9C17-4237F883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D88BF7-3309-BCD1-5EA8-90A86F81D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49E8B9-7309-67CC-B9ED-02DC7D40A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D9D06-DDE1-1B33-DCE2-2E775A71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B38E18-E87A-0408-4BF3-4D382B6F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E6C0D0-52C2-9E54-BB51-A714E0F9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6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DB69C28-385A-0226-F5CF-E2A6632F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069427-6D49-27F2-7EBD-ED1559AA3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143F0-3B56-C33D-265C-4223002E3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6E7DF-E922-4AA4-8B71-7EA3C8A1AE32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4C5EE9-B87D-D080-2B33-7E9B2095A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887F0-0C0F-B657-6C35-C8770A12A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466C0-1370-412B-9188-70064D1D0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0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Aineen rakenteen tutkimus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779881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fi-FI" sz="2800" dirty="0"/>
              <a:t>Mikroskopia (optinen-, elektroni-,tunnelointi- ja atomivoimamikroskooppi)</a:t>
            </a:r>
          </a:p>
          <a:p>
            <a:pPr marL="742950" indent="-742950" algn="l">
              <a:buAutoNum type="arabicParenR"/>
            </a:pPr>
            <a:r>
              <a:rPr lang="fi-FI" sz="2800" dirty="0"/>
              <a:t>Spektroskopia ( PIXE-  ja XRF-menetelmät)</a:t>
            </a:r>
          </a:p>
          <a:p>
            <a:pPr marL="742950" indent="-742950" algn="l">
              <a:buAutoNum type="arabicParenR"/>
            </a:pPr>
            <a:r>
              <a:rPr lang="fi-FI" sz="2800" dirty="0"/>
              <a:t>Röntgenkristallografia (röntgendiffraktio)</a:t>
            </a:r>
          </a:p>
          <a:p>
            <a:pPr marL="742950" indent="-742950" algn="l">
              <a:buAutoNum type="arabicParenR"/>
            </a:pPr>
            <a:r>
              <a:rPr lang="fi-FI" sz="2800" dirty="0"/>
              <a:t>Sirontakokeet (hiukkastörmäytykset hiukkaskiihdyttimillä)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45E0717-C9AA-62DE-E44F-92F95911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35" y="3435621"/>
            <a:ext cx="3757184" cy="314310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4006B46-6CDD-209D-7C12-86C80746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8" y="3495295"/>
            <a:ext cx="3886319" cy="30834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059351-9EC9-A99C-47A1-92BF80FEF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97" y="3495295"/>
            <a:ext cx="3767638" cy="289882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1130D3B-CA1C-93A3-5007-6DF62397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088" y="855406"/>
            <a:ext cx="2772473" cy="20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Röntgenspektrin analyysi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779881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Röntgenspektristä voidaan selvittää näytteen alkuainekoostumus.</a:t>
            </a:r>
          </a:p>
          <a:p>
            <a:pPr algn="l"/>
            <a:r>
              <a:rPr lang="fi-FI" sz="3600" dirty="0"/>
              <a:t>Näytettä pommitetaan suurienergisillä elektroneilla (PIXE) tai röntgen- tai gammasäteilyllä (XRF-).</a:t>
            </a:r>
          </a:p>
          <a:p>
            <a:pPr algn="l"/>
            <a:r>
              <a:rPr lang="fi-FI" sz="3600" dirty="0"/>
              <a:t>Pommitus voi poistaa elektroneja näytteen atomien alimmilta elektronikuorilta. </a:t>
            </a:r>
          </a:p>
          <a:p>
            <a:pPr algn="l"/>
            <a:r>
              <a:rPr lang="fi-FI" sz="3600" dirty="0"/>
              <a:t>Syntyneeseen aukkoon putoaa elektroni atomin ylemmiltä kuorilta. </a:t>
            </a:r>
            <a:r>
              <a:rPr lang="fi-FI" sz="3600" dirty="0">
                <a:sym typeface="Wingdings" panose="05000000000000000000" pitchFamily="2" charset="2"/>
              </a:rPr>
              <a:t> Emittoituu röntgenfotoni, jonka energia on…</a:t>
            </a:r>
          </a:p>
          <a:p>
            <a:pPr algn="l"/>
            <a:r>
              <a:rPr lang="fi-FI" sz="3600" dirty="0">
                <a:sym typeface="Wingdings" panose="05000000000000000000" pitchFamily="2" charset="2"/>
              </a:rPr>
              <a:t>atomin energiatilojen erotuksen suuruinen.</a:t>
            </a:r>
            <a:endParaRPr lang="fi-FI" sz="3600" dirty="0"/>
          </a:p>
          <a:p>
            <a:pPr algn="l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316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Röntgenspektrin analyysi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779881"/>
          </a:xfrm>
        </p:spPr>
        <p:txBody>
          <a:bodyPr>
            <a:normAutofit/>
          </a:bodyPr>
          <a:lstStyle/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5AAE78-454F-060E-733E-DFDDA573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973393"/>
            <a:ext cx="5648632" cy="537551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E985D4D-DA45-103D-ECBF-1631713D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973393"/>
            <a:ext cx="6105519" cy="53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Röntgenspektrin analyysi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779881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Syntyneen ominaissäteilyn aallonpituudesta voidaan laskea röntgenkvantin energia. </a:t>
            </a:r>
          </a:p>
          <a:p>
            <a:pPr algn="l"/>
            <a:r>
              <a:rPr lang="fi-FI" sz="3600" dirty="0"/>
              <a:t>Vertaamalla näitä energioita</a:t>
            </a:r>
          </a:p>
          <a:p>
            <a:pPr algn="l"/>
            <a:r>
              <a:rPr lang="fi-FI" sz="3600" dirty="0"/>
              <a:t>taulukkoarvoihin, voidaan selvittää</a:t>
            </a:r>
          </a:p>
          <a:p>
            <a:pPr algn="l"/>
            <a:r>
              <a:rPr lang="fi-FI" sz="3600" dirty="0"/>
              <a:t>mikä alkuaine kvantin synnytti.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A029F18-CC03-5BD4-1C4A-0B36089D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43" y="1553342"/>
            <a:ext cx="4235399" cy="523564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F62849B-996D-1A44-EC0F-5C933C48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37" y="3863333"/>
            <a:ext cx="35242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Röntgenkristallografia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779881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Röntgendiffraktiolla voidaan selvittää esim. tutkittavan näytteen kiderakenne ( esim. dna).</a:t>
            </a:r>
          </a:p>
          <a:p>
            <a:pPr algn="l"/>
            <a:r>
              <a:rPr lang="fi-FI" sz="3600" dirty="0"/>
              <a:t>Kun näytettä säteilytetään röntgensäteilyllä, tiettyihin suuntiin heijastuneet säteet vahvistavat toisiaan.</a:t>
            </a:r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AD80C77-901B-D4D3-A637-C3E5C22D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153737"/>
            <a:ext cx="4781550" cy="37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B6015-5052-C847-0F3D-DBE571D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104725"/>
            <a:ext cx="11208774" cy="750681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Röntgendiffraktio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19630F-3C1C-3277-5DC0-DC1BAA4B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973393"/>
            <a:ext cx="12015019" cy="5884607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3600" dirty="0"/>
              <a:t>Säteilymaksimit syntyvät kun eri atomikerroksista heijastuneet säteet ovat saman vaiheisia, </a:t>
            </a:r>
          </a:p>
          <a:p>
            <a:pPr algn="l"/>
            <a:r>
              <a:rPr lang="fi-FI" sz="3600" dirty="0"/>
              <a:t>Eli kun säteiden matkaero on jokin kokonaisen aallonpituuden monikerta. </a:t>
            </a:r>
          </a:p>
          <a:p>
            <a:pPr algn="l"/>
            <a:r>
              <a:rPr lang="fi-FI" sz="3600" dirty="0" err="1"/>
              <a:t>Braggin</a:t>
            </a:r>
            <a:r>
              <a:rPr lang="fi-FI" sz="3600" dirty="0"/>
              <a:t> laki</a:t>
            </a:r>
          </a:p>
          <a:p>
            <a:pPr algn="l"/>
            <a:r>
              <a:rPr lang="fi-FI" sz="4000" b="1" dirty="0"/>
              <a:t>2dsin</a:t>
            </a:r>
            <a:r>
              <a:rPr lang="el-GR" sz="4000" b="1" dirty="0"/>
              <a:t>θ</a:t>
            </a:r>
            <a:r>
              <a:rPr lang="fi-FI" sz="4000" b="1" dirty="0"/>
              <a:t> = n</a:t>
            </a:r>
            <a:r>
              <a:rPr lang="el-GR" sz="4000" b="1" dirty="0"/>
              <a:t>λ</a:t>
            </a:r>
            <a:endParaRPr lang="fi-FI" sz="4000" b="1" dirty="0"/>
          </a:p>
          <a:p>
            <a:pPr algn="l"/>
            <a:r>
              <a:rPr lang="fi-FI" sz="3600" dirty="0"/>
              <a:t>d= atomitasojen välinen etäisyys</a:t>
            </a:r>
          </a:p>
          <a:p>
            <a:pPr algn="l"/>
            <a:r>
              <a:rPr lang="el-GR" sz="3600" dirty="0"/>
              <a:t>θ</a:t>
            </a:r>
            <a:r>
              <a:rPr lang="fi-FI" sz="3600" dirty="0"/>
              <a:t>= säteen tulokulma</a:t>
            </a:r>
          </a:p>
          <a:p>
            <a:pPr algn="l"/>
            <a:r>
              <a:rPr lang="fi-FI" sz="3600" dirty="0"/>
              <a:t>n= 1,2,3…</a:t>
            </a:r>
          </a:p>
          <a:p>
            <a:pPr algn="l"/>
            <a:r>
              <a:rPr lang="el-GR" sz="3600" dirty="0"/>
              <a:t>λ</a:t>
            </a:r>
            <a:r>
              <a:rPr lang="fi-FI" sz="3600" dirty="0"/>
              <a:t>= säteilyn aallonpituus</a:t>
            </a:r>
          </a:p>
          <a:p>
            <a:pPr algn="l"/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D6FC3D-E216-6161-B2DD-5E7F0D71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675" y="3150414"/>
            <a:ext cx="4634067" cy="36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BE79B5-7187-AF62-C3D3-8AF1DDCF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013" y="30982"/>
            <a:ext cx="9144000" cy="824424"/>
          </a:xfrm>
        </p:spPr>
        <p:txBody>
          <a:bodyPr>
            <a:normAutofit fontScale="90000"/>
          </a:bodyPr>
          <a:lstStyle/>
          <a:p>
            <a:r>
              <a:rPr lang="fi-FI" dirty="0"/>
              <a:t>Röntgendiffraktio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761A9D-B636-1D7E-74A1-45751057A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1" y="855406"/>
            <a:ext cx="11754464" cy="5707626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Näytteen kiderakenne saadaan selville, kun koe tehdään näytteelle eri suunnista ja määritetään atomitasojen välimatkat (d) </a:t>
            </a:r>
            <a:r>
              <a:rPr lang="fi-FI" sz="3600" dirty="0" err="1"/>
              <a:t>Braggin</a:t>
            </a:r>
            <a:r>
              <a:rPr lang="fi-FI" sz="3600" dirty="0"/>
              <a:t> lain avulla. </a:t>
            </a:r>
          </a:p>
        </p:txBody>
      </p:sp>
    </p:spTree>
    <p:extLst>
      <p:ext uri="{BB962C8B-B14F-4D97-AF65-F5344CB8AC3E}">
        <p14:creationId xmlns:p14="http://schemas.microsoft.com/office/powerpoint/2010/main" val="344622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199</Words>
  <Application>Microsoft Office PowerPoint</Application>
  <PresentationFormat>Laajakuva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Office-teema</vt:lpstr>
      <vt:lpstr>Aineen rakenteen tutkimus</vt:lpstr>
      <vt:lpstr>Röntgenspektrin analyysi</vt:lpstr>
      <vt:lpstr>Röntgenspektrin analyysi</vt:lpstr>
      <vt:lpstr>Röntgenspektrin analyysi</vt:lpstr>
      <vt:lpstr>Röntgenkristallografia</vt:lpstr>
      <vt:lpstr>Röntgendiffraktio</vt:lpstr>
      <vt:lpstr>Röntgendiffraktio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Markku Mäkeläinen</dc:creator>
  <cp:lastModifiedBy>Markku Mäkeläinen</cp:lastModifiedBy>
  <cp:revision>3</cp:revision>
  <dcterms:created xsi:type="dcterms:W3CDTF">2024-10-23T14:50:47Z</dcterms:created>
  <dcterms:modified xsi:type="dcterms:W3CDTF">2024-10-23T16:20:08Z</dcterms:modified>
</cp:coreProperties>
</file>