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BBF026-6987-28D6-C347-70B9844AE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DAE347-B26B-3020-7963-4C6CECCE55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E404838-0D7A-101F-FC5B-CDBFB821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300A9F-591B-346C-0B1A-C62A1C916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0CD8400-FC63-F146-D4C0-8EB63BC9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812D15-C781-FE1B-AD80-A721FBEB2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1A29B5B-9023-9D9A-637A-9CE6E5EF5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A44C87-3A0E-7B3E-3ED6-3A6C7A208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F647C8-F5F4-5987-AC0A-A8A0D65DA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D00069-2025-F24F-674A-36779771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650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B8B8CDA-945F-F209-AFD9-CF17278E3C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96AB1B-349A-0773-A7E3-C0978353C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57CFAAA-78AE-F53E-EC9F-71F45EDF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6007AC-9F89-8D01-1F61-EBA42210F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DDC516-5824-3F3F-024B-D74A340AB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653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9ABADA-AD50-8CDE-58D5-8EE84DCEF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341D1F-CC1D-E6A3-75AD-156579170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8D671B-6695-8E2F-F58D-A385F645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08EA6E-BA46-D90A-7EC6-4747F14A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543B4E-2039-8085-AFB7-1525EC758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9342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D4E1C9-EA2E-E191-2A23-9D4EACB40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7C5BDF0-4FC3-E443-D045-E7AE6A633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1A7038-640E-B2BF-30A2-0932BE4B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9A4874-D310-5775-DBA4-F8359B8CA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018D2C-B7A4-322C-51CE-187221CEC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5386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5C4AC1-3D99-C9FB-DACE-3F30D7EDC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72F145-8F64-6197-7453-754C4C843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F58A347-B5C7-EE56-061F-E0143FD72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BFBC4EE-CB53-2626-18E4-2AC9B377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0D06BD2-5AC5-C7C9-ECD4-BD46458C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128274C-8AF7-7FF1-97CE-5DADDAA9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314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377D26-4144-E15A-BFAD-81212F68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F6C075-BE56-3E0B-AB07-0E1435F815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34DBB2E-8CBF-6BBC-B108-8A9228615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88F4671-445A-27B3-EE67-413E95113A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8535283-86EA-6046-74DA-41DA83375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FEDF667-765C-2B9A-AA51-8E14B7223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C1F0ABB-8744-4F1C-0896-536B7ECDD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AD18CB-5CAE-F7A3-E832-79610FDD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682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7FB596-9472-3C8B-5635-CC1A24DB1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AE39E70-54FD-AB84-5B1D-196F30D38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39A6000-B83E-C8B9-23C1-CB7C85A57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2F253BB-6A3C-DB9B-96F1-2B0DC22B1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6744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A453F8B-54DC-FE97-9463-8F579BDE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8278EA-B16E-F633-8422-872BBD40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8D807A-8BB3-0D29-CEFF-0117DB68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757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F3C59-CDC6-D419-4A65-D4FF5A5B3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C719E7-787E-FE8A-E499-57EAACA4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ED1A46-5232-F96A-A6E7-6739C2671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D032027-3457-9A62-33B6-4CABC103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5F36885-A95D-59FF-3D41-379529BB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9393D1-B0BB-5722-8193-0233D9DE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22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177B3F-6859-D993-3289-88F08C922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141C4DD-B1E5-BFA8-3C8A-4F802E559C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41C7C1E-D56F-D40E-91E3-89E787F34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5413D14-DB91-89E7-0FE6-828DA01AC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ADD38EB-07AD-1D05-41A0-A241EAF7B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6ADB35-DD63-43B7-F78C-ED78B59B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48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9EFC8D0-A713-8F77-E82B-D43060C5C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538CC34-875B-CF0E-D439-78205577B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7728EE5-7DA4-1F4E-6916-9CA8B07F9C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1821A-D475-4D21-A4BB-A37696C91BA8}" type="datetimeFigureOut">
              <a:rPr lang="fi-FI" smtClean="0"/>
              <a:t>3.10.2024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0EB746-A1E1-8734-B6D7-0DC8E14E15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682247-E62F-EC3A-D07E-58E4FC5C5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4C8E7E-D43A-44F2-ADBF-CF5CEAABDE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74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842624"/>
          </a:xfrm>
        </p:spPr>
        <p:txBody>
          <a:bodyPr>
            <a:normAutofit fontScale="90000"/>
          </a:bodyPr>
          <a:lstStyle/>
          <a:p>
            <a:r>
              <a:rPr lang="fi-FI" dirty="0"/>
              <a:t>Aalto ja hiukkanen ovat malleja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982494"/>
            <a:ext cx="11955293" cy="564204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Valon kaksoisrakokoe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Valomaksimi syntyy ehdolla…</a:t>
            </a:r>
          </a:p>
          <a:p>
            <a:pPr algn="l"/>
            <a:r>
              <a:rPr lang="fi-FI" sz="3600" dirty="0"/>
              <a:t>Matkaero  </a:t>
            </a:r>
            <a:r>
              <a:rPr lang="fi-FI" sz="3600" b="1" dirty="0" err="1"/>
              <a:t>dsin</a:t>
            </a:r>
            <a:r>
              <a:rPr lang="fi-FI" sz="3600" b="1" dirty="0"/>
              <a:t>α = k</a:t>
            </a:r>
            <a:r>
              <a:rPr lang="el-GR" sz="3600" b="1" dirty="0"/>
              <a:t>λ</a:t>
            </a:r>
            <a:r>
              <a:rPr lang="fi-FI" sz="3600" b="1" dirty="0"/>
              <a:t>  </a:t>
            </a:r>
            <a:r>
              <a:rPr lang="fi-FI" sz="3600" dirty="0"/>
              <a:t>,  k= 0,±1,±2..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Ilmiö selitetään valon </a:t>
            </a:r>
          </a:p>
          <a:p>
            <a:pPr algn="l"/>
            <a:r>
              <a:rPr lang="fi-FI" sz="3600" b="1" dirty="0"/>
              <a:t>aaltomallin avulla</a:t>
            </a:r>
            <a:r>
              <a:rPr lang="fi-FI" sz="3600" dirty="0"/>
              <a:t>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E79605A-BC58-4B51-2C94-C1683451C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6994" y="1080134"/>
            <a:ext cx="5760904" cy="149769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B7EA8634-6F95-340A-94FB-298A20369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2210" y="2675470"/>
            <a:ext cx="4021680" cy="3759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450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1616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233464"/>
            <a:ext cx="11955293" cy="63910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Jos kaksoisrakokoe tehdään fluoresoivalle varjostimelle valolla, jolla on hyvin pieni intensiteetti…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Nähdään yksittäisten fotonien synnyttämiä pisteitä </a:t>
            </a:r>
            <a:r>
              <a:rPr lang="fi-FI" sz="3600" dirty="0">
                <a:sym typeface="Wingdings" panose="05000000000000000000" pitchFamily="2" charset="2"/>
              </a:rPr>
              <a:t></a:t>
            </a:r>
            <a:endParaRPr lang="fi-FI" sz="3600" dirty="0"/>
          </a:p>
          <a:p>
            <a:pPr algn="l"/>
            <a:r>
              <a:rPr lang="fi-FI" sz="3600" dirty="0"/>
              <a:t>Valo käyttäytyy toisistaan erillisten </a:t>
            </a:r>
            <a:r>
              <a:rPr lang="fi-FI" sz="3600" b="1" dirty="0"/>
              <a:t>hiukkasten</a:t>
            </a:r>
            <a:r>
              <a:rPr lang="fi-FI" sz="3600" dirty="0"/>
              <a:t> tavoin.</a:t>
            </a:r>
          </a:p>
          <a:p>
            <a:pPr algn="l"/>
            <a:r>
              <a:rPr lang="fi-FI" sz="3600" dirty="0"/>
              <a:t>Aaltomallilla selitettävä interferenssikuvio syntyy, kun fotoneja tulee varjostimelle riittävän paljon.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2F89872-3FD3-BB8D-C200-30C625D2BC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333" y="1265406"/>
            <a:ext cx="10989057" cy="1988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36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1616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233464"/>
            <a:ext cx="11955293" cy="63910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Kun kaksoisrakokoe tehdään elektroneilla…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Saadaan samanlaiset tulokset kuin valolla!?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 Elektronien käyttäytymistä ei voida selittää pelkästään klassisen fysiikan </a:t>
            </a:r>
            <a:r>
              <a:rPr lang="fi-FI" sz="3600" b="1" dirty="0">
                <a:sym typeface="Wingdings" panose="05000000000000000000" pitchFamily="2" charset="2"/>
              </a:rPr>
              <a:t>hiukkasmallilla.</a:t>
            </a:r>
            <a:r>
              <a:rPr lang="fi-FI" sz="3600" dirty="0">
                <a:sym typeface="Wingdings" panose="05000000000000000000" pitchFamily="2" charset="2"/>
              </a:rPr>
              <a:t> Yksittäisillä elektroneilla on myös </a:t>
            </a:r>
            <a:r>
              <a:rPr lang="fi-FI" sz="3600" b="1" dirty="0">
                <a:sym typeface="Wingdings" panose="05000000000000000000" pitchFamily="2" charset="2"/>
              </a:rPr>
              <a:t>aaltoluonne.</a:t>
            </a:r>
            <a:endParaRPr lang="fi-FI" sz="3600" b="1" dirty="0"/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318BCD3-6121-1355-7D7C-3445B4284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312" y="884710"/>
            <a:ext cx="10293687" cy="227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990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1616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233464"/>
            <a:ext cx="11955293" cy="63910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Aaltohiukkasdualismin mukaan kaikilla säteilylajeilla ja hiukkasilla on sekä aalto-ominaisuuksia että hiukkasominaisuuksia.</a:t>
            </a:r>
          </a:p>
          <a:p>
            <a:pPr algn="l"/>
            <a:r>
              <a:rPr lang="fi-FI" sz="3600" b="1" dirty="0"/>
              <a:t>De </a:t>
            </a:r>
            <a:r>
              <a:rPr lang="fi-FI" sz="3600" b="1" dirty="0" err="1"/>
              <a:t>Broglien</a:t>
            </a:r>
            <a:r>
              <a:rPr lang="fi-FI" sz="3600" b="1" dirty="0"/>
              <a:t> lait</a:t>
            </a:r>
          </a:p>
          <a:p>
            <a:pPr algn="l"/>
            <a:r>
              <a:rPr lang="fi-FI" sz="3600" dirty="0"/>
              <a:t>Säteilyn liikemäärä p=h/</a:t>
            </a:r>
            <a:r>
              <a:rPr lang="el-GR" sz="3600" dirty="0"/>
              <a:t>λ</a:t>
            </a:r>
            <a:endParaRPr lang="fi-FI" sz="3600" dirty="0"/>
          </a:p>
          <a:p>
            <a:pPr algn="l"/>
            <a:r>
              <a:rPr lang="fi-FI" sz="3600" dirty="0"/>
              <a:t>Säteilyn energia E=</a:t>
            </a:r>
            <a:r>
              <a:rPr lang="fi-FI" sz="3600" dirty="0" err="1"/>
              <a:t>hf</a:t>
            </a:r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 err="1"/>
              <a:t>Huom</a:t>
            </a:r>
            <a:r>
              <a:rPr lang="fi-FI" sz="3600" dirty="0"/>
              <a:t>!</a:t>
            </a:r>
          </a:p>
          <a:p>
            <a:pPr algn="l"/>
            <a:r>
              <a:rPr lang="fi-FI" dirty="0"/>
              <a:t>Hiukkasen liike-energia E</a:t>
            </a:r>
            <a:r>
              <a:rPr lang="fi-FI" baseline="-25000" dirty="0"/>
              <a:t>k</a:t>
            </a:r>
            <a:r>
              <a:rPr lang="fi-FI" dirty="0"/>
              <a:t>=½mv</a:t>
            </a:r>
            <a:r>
              <a:rPr lang="fi-FI" baseline="30000" dirty="0"/>
              <a:t>2</a:t>
            </a:r>
            <a:endParaRPr lang="fi-FI" dirty="0"/>
          </a:p>
          <a:p>
            <a:pPr algn="l"/>
            <a:r>
              <a:rPr lang="fi-FI" dirty="0"/>
              <a:t>Hiukkasen liikemäärä p=mv</a:t>
            </a:r>
          </a:p>
        </p:txBody>
      </p:sp>
    </p:spTree>
    <p:extLst>
      <p:ext uri="{BB962C8B-B14F-4D97-AF65-F5344CB8AC3E}">
        <p14:creationId xmlns:p14="http://schemas.microsoft.com/office/powerpoint/2010/main" val="34607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1616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233464"/>
            <a:ext cx="11955293" cy="6391072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Elektronisuihkun </a:t>
            </a:r>
            <a:r>
              <a:rPr lang="fi-FI" sz="3600" dirty="0" err="1"/>
              <a:t>sirotessa</a:t>
            </a:r>
            <a:r>
              <a:rPr lang="fi-FI" sz="3600" dirty="0"/>
              <a:t> nikkelikiteen pinnasta…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Syntyy diffraktiokuvio, kuten käytettäessä röntgensäteilyä.</a:t>
            </a:r>
          </a:p>
          <a:p>
            <a:pPr algn="l"/>
            <a:r>
              <a:rPr lang="fi-FI" sz="3600" dirty="0">
                <a:sym typeface="Wingdings" panose="05000000000000000000" pitchFamily="2" charset="2"/>
              </a:rPr>
              <a:t> Tämä todistaa elektronien aaltoluonteen.</a:t>
            </a:r>
            <a:endParaRPr lang="fi-FI" sz="3600" dirty="0"/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3B8741A-10B1-5553-639F-D441F371F5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82" y="1079771"/>
            <a:ext cx="4665018" cy="2750191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1401BFEE-F3CF-6DAD-090B-1FF390F13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489" y="933855"/>
            <a:ext cx="4248429" cy="2750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38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31E92E-AE2C-7425-112D-B034897857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1776"/>
            <a:ext cx="9144000" cy="16168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D06A119-C69E-D9A3-FB2A-C57CA802C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277" y="233464"/>
            <a:ext cx="11955293" cy="6391072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4AAC900-903F-15CE-6294-6FFFC5AF4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05" y="651753"/>
            <a:ext cx="11235707" cy="559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28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154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Office-teema</vt:lpstr>
      <vt:lpstr>Aalto ja hiukkanen ovat malleja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2</cp:revision>
  <dcterms:created xsi:type="dcterms:W3CDTF">2024-10-03T12:13:04Z</dcterms:created>
  <dcterms:modified xsi:type="dcterms:W3CDTF">2024-10-03T13:21:03Z</dcterms:modified>
</cp:coreProperties>
</file>