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850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0B24069-DE13-0E4A-6841-78D974BEAB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61BB69B6-D07B-209B-7530-22BFBA7104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2B15178-75FF-8C52-4581-F1FE7558B4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ABC47-275B-40E5-B364-A14419DED104}" type="datetimeFigureOut">
              <a:rPr lang="fi-FI" smtClean="0"/>
              <a:t>2.9.2024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B41F8C3-A26C-B0DD-9E6C-596861A31C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7A506DF-4D78-D27B-2BBD-BCF4E37BB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568BE-11C8-4B3A-A2E5-4DE4F9C80A5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68821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725E84B-696A-475D-9812-931DA4BF0E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5FCF766B-F154-417A-8EE1-ED8FE62211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30A40FE-1C8E-A5ED-B777-985A55C61E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ABC47-275B-40E5-B364-A14419DED104}" type="datetimeFigureOut">
              <a:rPr lang="fi-FI" smtClean="0"/>
              <a:t>2.9.2024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CF20AE4-1FB3-EDEB-0E6D-DDD796B107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C78B2D2-FC83-AD17-716B-B15EE1F5B1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568BE-11C8-4B3A-A2E5-4DE4F9C80A5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00747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184B1E23-271B-C713-15E8-2F1AC20E2F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971DA6CF-9C2F-329C-2B60-C5AF5352B1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EB49696-0E30-83F5-4945-5093589F2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ABC47-275B-40E5-B364-A14419DED104}" type="datetimeFigureOut">
              <a:rPr lang="fi-FI" smtClean="0"/>
              <a:t>2.9.2024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BCBADAC-CD51-6ACD-CFA5-0AD4611275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A3FF70F-3FDB-D0D8-36B0-2242BE0D0B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568BE-11C8-4B3A-A2E5-4DE4F9C80A5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86527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82AE798-ECDB-4298-4CAC-971508D548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2EAA12F-DAB2-1AA0-2227-C1F931417C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E199CAC-F6C9-4BBA-E96F-8262515CCA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ABC47-275B-40E5-B364-A14419DED104}" type="datetimeFigureOut">
              <a:rPr lang="fi-FI" smtClean="0"/>
              <a:t>2.9.2024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5349A07-8D2E-1AD0-02C4-996B25ADD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97DD128-E7BD-1B8D-54BF-D9CCE85E7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568BE-11C8-4B3A-A2E5-4DE4F9C80A5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17628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84CCE12-8CA1-76AD-AFAA-8669CD36CE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48636E5-179D-D668-2FAB-9536DBF8E8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8944616-3CD5-E00B-60A8-8B48DEC695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ABC47-275B-40E5-B364-A14419DED104}" type="datetimeFigureOut">
              <a:rPr lang="fi-FI" smtClean="0"/>
              <a:t>2.9.2024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CDC7F42-9D0A-FC5B-C008-CB94DBB576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F4823CE-2B09-6862-B607-6340B19B8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568BE-11C8-4B3A-A2E5-4DE4F9C80A5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11939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8B188BC-30ED-9169-6BF1-CDC6C7469B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815A17F-6437-9BA7-4D73-FF76683BC2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5BD09151-25DD-9FA7-AA17-E7FC9B9C84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3BF6C50-2099-DCD3-D24A-18286CDA4E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ABC47-275B-40E5-B364-A14419DED104}" type="datetimeFigureOut">
              <a:rPr lang="fi-FI" smtClean="0"/>
              <a:t>2.9.2024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8D267A0-50AA-9618-633C-67733D4521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76D381D-3EBE-7780-94FE-F6EFFA1636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568BE-11C8-4B3A-A2E5-4DE4F9C80A5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9922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14F2A66-25FB-96C9-6C08-387C2C7B91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5EA7C0B-5E3A-A657-9EE0-3774E9BC03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0DDC3E44-FA48-AAD4-A231-63EA1A471F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F1C2D9C6-D9B0-1178-757D-1C3D647282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5D066998-E552-5E73-10F4-31ADC5BFF2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04017C8A-2C39-966D-1B34-39CBA9C12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ABC47-275B-40E5-B364-A14419DED104}" type="datetimeFigureOut">
              <a:rPr lang="fi-FI" smtClean="0"/>
              <a:t>2.9.2024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A39658C0-143E-9C14-04EC-4A913CFBAB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F63BC70E-967F-66AD-576E-8206A738B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568BE-11C8-4B3A-A2E5-4DE4F9C80A5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4087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6D29737-8C1A-53C6-7A8E-B7E383721A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9CCFCE35-898B-4C14-C35A-13FAB896C0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ABC47-275B-40E5-B364-A14419DED104}" type="datetimeFigureOut">
              <a:rPr lang="fi-FI" smtClean="0"/>
              <a:t>2.9.2024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695D6231-5DF9-DC7E-D358-079372146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B454B761-F5FB-FDBA-41B6-125088F57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568BE-11C8-4B3A-A2E5-4DE4F9C80A5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28787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71DC99A0-D968-A234-3CDB-567173373B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ABC47-275B-40E5-B364-A14419DED104}" type="datetimeFigureOut">
              <a:rPr lang="fi-FI" smtClean="0"/>
              <a:t>2.9.2024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613FA56D-2C3E-C095-6D9D-E48CBC92A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5C5F97D0-0DDB-59D2-B118-F93170C26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568BE-11C8-4B3A-A2E5-4DE4F9C80A5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805074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32BB035-E666-F707-51A6-E91A6F2CA5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B6B314E-7BE2-CAAF-8B41-E2836C1A92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22E79EB-E7C7-880B-5531-C03A80BB89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F19D5B1-3670-45A6-8E24-F1D105FB7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ABC47-275B-40E5-B364-A14419DED104}" type="datetimeFigureOut">
              <a:rPr lang="fi-FI" smtClean="0"/>
              <a:t>2.9.2024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7A7AFF6-FB71-E43E-6F38-72649CF99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7D0DBA1-BA45-2E89-8087-F09951AEC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568BE-11C8-4B3A-A2E5-4DE4F9C80A5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00677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1051DF7-EA22-C55E-B315-CBC5F9F33D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F0D3748D-9AFA-661E-4CF8-70D29FD71A3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52B355E-8168-867A-C387-69CBDB9B86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59A52FE-10F5-A649-0F23-F1F3A0A0E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ABC47-275B-40E5-B364-A14419DED104}" type="datetimeFigureOut">
              <a:rPr lang="fi-FI" smtClean="0"/>
              <a:t>2.9.2024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84C5E8C-E950-5BB6-0E91-1B4FB5B0FD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92793B4-9D49-F007-B473-C8FAA6B79B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568BE-11C8-4B3A-A2E5-4DE4F9C80A5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0044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1F55FC-EA01-8CAC-DF46-A727E618C9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294C382-CA5F-A5D8-FD94-B143E80ED6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CB7950D-187D-33E0-D552-1CF1ADB43A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EEABC47-275B-40E5-B364-A14419DED104}" type="datetimeFigureOut">
              <a:rPr lang="fi-FI" smtClean="0"/>
              <a:t>2.9.2024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253067F-C290-DED9-1E36-0C079F4514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44473BE-B077-8270-FE3B-1CC4338000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17568BE-11C8-4B3A-A2E5-4DE4F9C80A5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0832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9AD43B8-0E8E-965A-0C12-D589B0BC46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7515" y="77821"/>
            <a:ext cx="9144000" cy="826851"/>
          </a:xfrm>
        </p:spPr>
        <p:txBody>
          <a:bodyPr>
            <a:normAutofit fontScale="90000"/>
          </a:bodyPr>
          <a:lstStyle/>
          <a:p>
            <a:r>
              <a:rPr lang="fi-FI" dirty="0"/>
              <a:t>MUUNTAJA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89EF40C-7BE8-A4E6-7995-25001C0584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6187" y="904672"/>
            <a:ext cx="11906656" cy="5603132"/>
          </a:xfrm>
        </p:spPr>
        <p:txBody>
          <a:bodyPr>
            <a:normAutofit/>
          </a:bodyPr>
          <a:lstStyle/>
          <a:p>
            <a:pPr algn="l"/>
            <a:endParaRPr lang="fi-FI" sz="3600" dirty="0"/>
          </a:p>
          <a:p>
            <a:pPr algn="l"/>
            <a:endParaRPr lang="fi-FI" sz="3600" dirty="0"/>
          </a:p>
          <a:p>
            <a:pPr algn="l"/>
            <a:endParaRPr lang="fi-FI" sz="3600" dirty="0"/>
          </a:p>
          <a:p>
            <a:pPr algn="l"/>
            <a:endParaRPr lang="fi-FI" sz="3600" dirty="0"/>
          </a:p>
          <a:p>
            <a:pPr algn="l"/>
            <a:endParaRPr lang="fi-FI" sz="3600" dirty="0"/>
          </a:p>
          <a:p>
            <a:pPr algn="l"/>
            <a:r>
              <a:rPr lang="fi-FI" sz="3600" dirty="0"/>
              <a:t>Muuntajassa on kaksi käämiä samassa rautasydämessä.  Muutettava jännite syötetään ensiökäämiin. Toisiokäämiin indusoituu jännite käämien kierroslukujen suhteen mukaisesti.  Muuntaja toimii vain vaihtojännitteellä.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4E85D0C8-4640-2DF0-BF23-91CC277D72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2164" y="739302"/>
            <a:ext cx="7562850" cy="322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01415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9AD43B8-0E8E-965A-0C12-D589B0BC46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0959"/>
            <a:ext cx="9144000" cy="45719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89EF40C-7BE8-A4E6-7995-25001C0584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6187" y="223736"/>
            <a:ext cx="11906656" cy="6284068"/>
          </a:xfrm>
        </p:spPr>
        <p:txBody>
          <a:bodyPr>
            <a:normAutofit/>
          </a:bodyPr>
          <a:lstStyle/>
          <a:p>
            <a:pPr algn="l"/>
            <a:r>
              <a:rPr lang="fi-FI" sz="3600" dirty="0"/>
              <a:t>Ensiökäämi kytketään vaihto-</a:t>
            </a:r>
          </a:p>
          <a:p>
            <a:pPr algn="l"/>
            <a:r>
              <a:rPr lang="fi-FI" sz="3600" dirty="0"/>
              <a:t>jännitteeseen.</a:t>
            </a:r>
          </a:p>
          <a:p>
            <a:pPr algn="l"/>
            <a:r>
              <a:rPr lang="fi-FI" sz="3600" dirty="0"/>
              <a:t>Ensiökäämiin syntyy vaihtovirta,</a:t>
            </a:r>
          </a:p>
          <a:p>
            <a:pPr algn="l"/>
            <a:r>
              <a:rPr lang="fi-FI" sz="3600" dirty="0"/>
              <a:t>mikä aiheuttaa muuttuvan </a:t>
            </a:r>
          </a:p>
          <a:p>
            <a:pPr algn="l"/>
            <a:r>
              <a:rPr lang="fi-FI" sz="3600" dirty="0"/>
              <a:t>magneettikentän.</a:t>
            </a:r>
          </a:p>
          <a:p>
            <a:pPr algn="l"/>
            <a:r>
              <a:rPr lang="fi-FI" sz="3600" dirty="0"/>
              <a:t>Magneettikenttä siirtyy rautasydämessä toisiokäämin </a:t>
            </a:r>
          </a:p>
          <a:p>
            <a:pPr algn="l"/>
            <a:r>
              <a:rPr lang="fi-FI" sz="3600" dirty="0"/>
              <a:t>sisään. (induktiivinen kytkentä)</a:t>
            </a:r>
          </a:p>
          <a:p>
            <a:pPr algn="l"/>
            <a:r>
              <a:rPr lang="fi-FI" sz="3600" dirty="0"/>
              <a:t>Muuttuva magneettikenttä indusoi toisiokäämiin jännitteen.</a:t>
            </a:r>
          </a:p>
          <a:p>
            <a:pPr algn="l"/>
            <a:endParaRPr lang="fi-FI" sz="3600" dirty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51B67899-4D04-7902-BD31-5B3DF99B87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74014" y="223736"/>
            <a:ext cx="5168829" cy="3015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8614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9AD43B8-0E8E-965A-0C12-D589B0BC46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0959"/>
            <a:ext cx="9144000" cy="45719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Alaotsikko 2">
                <a:extLst>
                  <a:ext uri="{FF2B5EF4-FFF2-40B4-BE49-F238E27FC236}">
                    <a16:creationId xmlns:a16="http://schemas.microsoft.com/office/drawing/2014/main" id="{989EF40C-7BE8-A4E6-7995-25001C058493}"/>
                  </a:ext>
                </a:extLst>
              </p:cNvPr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136187" y="223736"/>
                <a:ext cx="11906656" cy="6284068"/>
              </a:xfrm>
            </p:spPr>
            <p:txBody>
              <a:bodyPr>
                <a:normAutofit/>
              </a:bodyPr>
              <a:lstStyle/>
              <a:p>
                <a:pPr algn="l"/>
                <a:r>
                  <a:rPr lang="fi-FI" sz="3600" dirty="0"/>
                  <a:t>Muuntajan muuntosuhde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i-FI" sz="36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fi-FI" sz="36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i-FI" sz="3600" b="1" i="1" smtClean="0">
                                <a:latin typeface="Cambria Math" panose="02040503050406030204" pitchFamily="18" charset="0"/>
                              </a:rPr>
                              <m:t>𝑼</m:t>
                            </m:r>
                          </m:e>
                          <m:sub>
                            <m:r>
                              <a:rPr lang="fi-FI" sz="3600" b="1" i="1" smtClean="0"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fi-FI" sz="36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i-FI" sz="3600" b="1" i="1" smtClean="0">
                                <a:latin typeface="Cambria Math" panose="02040503050406030204" pitchFamily="18" charset="0"/>
                              </a:rPr>
                              <m:t>𝑼</m:t>
                            </m:r>
                          </m:e>
                          <m:sub>
                            <m:r>
                              <a:rPr lang="fi-FI" sz="36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den>
                    </m:f>
                    <m:r>
                      <a:rPr lang="fi-FI" sz="3600" b="1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i-FI" sz="36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fi-FI" sz="36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i-FI" sz="3600" b="1" i="1" smtClean="0">
                                <a:latin typeface="Cambria Math" panose="02040503050406030204" pitchFamily="18" charset="0"/>
                              </a:rPr>
                              <m:t>𝑵</m:t>
                            </m:r>
                          </m:e>
                          <m:sub>
                            <m:r>
                              <a:rPr lang="fi-FI" sz="3600" b="1" i="1" smtClean="0"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fi-FI" sz="36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i-FI" sz="3600" b="1" i="1" smtClean="0">
                                <a:latin typeface="Cambria Math" panose="02040503050406030204" pitchFamily="18" charset="0"/>
                              </a:rPr>
                              <m:t>𝑵</m:t>
                            </m:r>
                          </m:e>
                          <m:sub>
                            <m:r>
                              <a:rPr lang="fi-FI" sz="36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den>
                    </m:f>
                  </m:oMath>
                </a14:m>
                <a:endParaRPr lang="fi-FI" sz="3600" b="1" dirty="0"/>
              </a:p>
              <a:p>
                <a:pPr algn="l"/>
                <a:endParaRPr lang="fi-FI" sz="3600" b="1" dirty="0"/>
              </a:p>
              <a:p>
                <a:pPr algn="l"/>
                <a:r>
                  <a:rPr lang="fi-FI" sz="3600" dirty="0"/>
                  <a:t>Energia säilyy </a:t>
                </a:r>
                <a:r>
                  <a:rPr lang="fi-FI" sz="3600" dirty="0">
                    <a:sym typeface="Wingdings" panose="05000000000000000000" pitchFamily="2" charset="2"/>
                  </a:rPr>
                  <a:t> tehot ensiö- ja toisiopuolella ovat </a:t>
                </a:r>
                <a:r>
                  <a:rPr lang="fi-FI" sz="3600" dirty="0" err="1">
                    <a:sym typeface="Wingdings" panose="05000000000000000000" pitchFamily="2" charset="2"/>
                  </a:rPr>
                  <a:t>yhtäsuuret</a:t>
                </a:r>
                <a:r>
                  <a:rPr lang="fi-FI" sz="3600" dirty="0">
                    <a:sym typeface="Wingdings" panose="05000000000000000000" pitchFamily="2" charset="2"/>
                  </a:rPr>
                  <a:t>.</a:t>
                </a:r>
              </a:p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i-FI" sz="3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i-FI" sz="36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fi-FI" sz="3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fi-FI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fi-FI" sz="3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i-FI" sz="36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fi-FI" sz="3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fi-FI" sz="3600" b="0" dirty="0"/>
              </a:p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i-FI" sz="3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i-FI" sz="3600" b="0" i="1" smtClean="0">
                              <a:latin typeface="Cambria Math" panose="02040503050406030204" pitchFamily="18" charset="0"/>
                            </a:rPr>
                            <m:t>𝑈</m:t>
                          </m:r>
                        </m:e>
                        <m:sub>
                          <m:r>
                            <a:rPr lang="fi-FI" sz="3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fi-FI" sz="3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i-FI" sz="3600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fi-FI" sz="3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fi-FI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fi-FI" sz="3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i-FI" sz="3600" b="0" i="1" smtClean="0">
                              <a:latin typeface="Cambria Math" panose="02040503050406030204" pitchFamily="18" charset="0"/>
                            </a:rPr>
                            <m:t>𝑈</m:t>
                          </m:r>
                        </m:e>
                        <m:sub>
                          <m:r>
                            <a:rPr lang="fi-FI" sz="3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fi-FI" sz="3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i-FI" sz="3600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fi-FI" sz="3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fi-FI" sz="3600" b="0" dirty="0"/>
              </a:p>
              <a:p>
                <a:pPr algn="l"/>
                <a:endParaRPr lang="fi-FI" sz="3600" b="0" dirty="0"/>
              </a:p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i-FI" sz="3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fi-FI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i-FI" sz="3600" b="1" i="1" smtClean="0">
                                  <a:latin typeface="Cambria Math" panose="02040503050406030204" pitchFamily="18" charset="0"/>
                                </a:rPr>
                                <m:t>𝑼</m:t>
                              </m:r>
                            </m:e>
                            <m:sub>
                              <m:r>
                                <a:rPr lang="fi-FI" sz="36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fi-FI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i-FI" sz="3600" b="1" i="1" smtClean="0">
                                  <a:latin typeface="Cambria Math" panose="02040503050406030204" pitchFamily="18" charset="0"/>
                                </a:rPr>
                                <m:t>𝑼</m:t>
                              </m:r>
                            </m:e>
                            <m:sub>
                              <m:r>
                                <a:rPr lang="fi-FI" sz="36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den>
                      </m:f>
                      <m:r>
                        <a:rPr lang="fi-FI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i-FI" sz="3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fi-FI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i-FI" sz="3600" b="1" i="1" smtClean="0">
                                  <a:latin typeface="Cambria Math" panose="02040503050406030204" pitchFamily="18" charset="0"/>
                                </a:rPr>
                                <m:t>𝑰</m:t>
                              </m:r>
                            </m:e>
                            <m:sub>
                              <m:r>
                                <a:rPr lang="fi-FI" sz="36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fi-FI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i-FI" sz="3600" b="1" i="1" smtClean="0">
                                  <a:latin typeface="Cambria Math" panose="02040503050406030204" pitchFamily="18" charset="0"/>
                                </a:rPr>
                                <m:t>𝑰</m:t>
                              </m:r>
                            </m:e>
                            <m:sub>
                              <m:r>
                                <a:rPr lang="fi-FI" sz="36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fi-FI" sz="3600" b="1" dirty="0"/>
              </a:p>
              <a:p>
                <a:pPr algn="l"/>
                <a:endParaRPr lang="fi-FI" sz="3600" dirty="0"/>
              </a:p>
            </p:txBody>
          </p:sp>
        </mc:Choice>
        <mc:Fallback>
          <p:sp>
            <p:nvSpPr>
              <p:cNvPr id="3" name="Alaotsikko 2">
                <a:extLst>
                  <a:ext uri="{FF2B5EF4-FFF2-40B4-BE49-F238E27FC236}">
                    <a16:creationId xmlns:a16="http://schemas.microsoft.com/office/drawing/2014/main" id="{989EF40C-7BE8-A4E6-7995-25001C05849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136187" y="223736"/>
                <a:ext cx="11906656" cy="6284068"/>
              </a:xfrm>
              <a:blipFill>
                <a:blip r:embed="rId2"/>
                <a:stretch>
                  <a:fillRect l="-1535" t="-388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33016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9AD43B8-0E8E-965A-0C12-D589B0BC46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0959"/>
            <a:ext cx="9144000" cy="45719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Alaotsikko 2">
                <a:extLst>
                  <a:ext uri="{FF2B5EF4-FFF2-40B4-BE49-F238E27FC236}">
                    <a16:creationId xmlns:a16="http://schemas.microsoft.com/office/drawing/2014/main" id="{989EF40C-7BE8-A4E6-7995-25001C058493}"/>
                  </a:ext>
                </a:extLst>
              </p:cNvPr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136187" y="223736"/>
                <a:ext cx="11906656" cy="6284068"/>
              </a:xfrm>
            </p:spPr>
            <p:txBody>
              <a:bodyPr>
                <a:normAutofit/>
              </a:bodyPr>
              <a:lstStyle/>
              <a:p>
                <a:pPr algn="l"/>
                <a:r>
                  <a:rPr lang="fi-FI" sz="3600" dirty="0"/>
                  <a:t>Muuntajassa tapahtuu tehohäviöitä.</a:t>
                </a:r>
              </a:p>
              <a:p>
                <a:pPr algn="l"/>
                <a:r>
                  <a:rPr lang="fi-FI" sz="3600" dirty="0"/>
                  <a:t>Muuntajan hyötysuhde </a:t>
                </a:r>
                <a14:m>
                  <m:oMath xmlns:m="http://schemas.openxmlformats.org/officeDocument/2006/math">
                    <m:r>
                      <a:rPr lang="fi-FI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𝜂</m:t>
                    </m:r>
                    <m:r>
                      <a:rPr lang="fi-FI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i-FI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fi-FI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i-FI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fi-FI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fi-FI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i-FI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fi-FI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endParaRPr lang="fi-FI" sz="3600" b="0" dirty="0">
                  <a:ea typeface="Cambria Math" panose="02040503050406030204" pitchFamily="18" charset="0"/>
                </a:endParaRPr>
              </a:p>
              <a:p>
                <a:pPr algn="l"/>
                <a:r>
                  <a:rPr lang="fi-FI" sz="3600" dirty="0"/>
                  <a:t>P</a:t>
                </a:r>
                <a:r>
                  <a:rPr lang="fi-FI" sz="3600" baseline="-25000" dirty="0"/>
                  <a:t>1</a:t>
                </a:r>
                <a:r>
                  <a:rPr lang="fi-FI" sz="3600" dirty="0"/>
                  <a:t>= </a:t>
                </a:r>
                <a:r>
                  <a:rPr lang="fi-FI" sz="3600" dirty="0" err="1"/>
                  <a:t>P</a:t>
                </a:r>
                <a:r>
                  <a:rPr lang="fi-FI" sz="3600" baseline="-25000" dirty="0" err="1"/>
                  <a:t>otto</a:t>
                </a:r>
                <a:r>
                  <a:rPr lang="fi-FI" sz="3600" dirty="0"/>
                  <a:t>= muuntajan sähköverkosta ottama teho</a:t>
                </a:r>
              </a:p>
              <a:p>
                <a:pPr algn="l"/>
                <a:r>
                  <a:rPr lang="fi-FI" sz="3600" dirty="0"/>
                  <a:t>P</a:t>
                </a:r>
                <a:r>
                  <a:rPr lang="fi-FI" sz="3600" baseline="-25000" dirty="0"/>
                  <a:t>2</a:t>
                </a:r>
                <a:r>
                  <a:rPr lang="fi-FI" sz="3600" dirty="0"/>
                  <a:t>= </a:t>
                </a:r>
                <a:r>
                  <a:rPr lang="fi-FI" sz="3600" dirty="0" err="1"/>
                  <a:t>P</a:t>
                </a:r>
                <a:r>
                  <a:rPr lang="fi-FI" sz="3600" baseline="-25000" dirty="0" err="1"/>
                  <a:t>tuotto</a:t>
                </a:r>
                <a:r>
                  <a:rPr lang="fi-FI" sz="3600" dirty="0"/>
                  <a:t>= toisiopuolelta saatava teho</a:t>
                </a:r>
              </a:p>
              <a:p>
                <a:pPr algn="l"/>
                <a:endParaRPr lang="fi-FI" sz="3600" dirty="0"/>
              </a:p>
              <a:p>
                <a:pPr algn="l"/>
                <a:r>
                  <a:rPr lang="fi-FI" sz="3600" dirty="0"/>
                  <a:t>Ideaalisen muuntajan hyötysuhde on yksi.</a:t>
                </a:r>
              </a:p>
            </p:txBody>
          </p:sp>
        </mc:Choice>
        <mc:Fallback>
          <p:sp>
            <p:nvSpPr>
              <p:cNvPr id="3" name="Alaotsikko 2">
                <a:extLst>
                  <a:ext uri="{FF2B5EF4-FFF2-40B4-BE49-F238E27FC236}">
                    <a16:creationId xmlns:a16="http://schemas.microsoft.com/office/drawing/2014/main" id="{989EF40C-7BE8-A4E6-7995-25001C05849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136187" y="223736"/>
                <a:ext cx="11906656" cy="6284068"/>
              </a:xfrm>
              <a:blipFill>
                <a:blip r:embed="rId2"/>
                <a:stretch>
                  <a:fillRect l="-1535" t="-2328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17482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9AD43B8-0E8E-965A-0C12-D589B0BC46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0959"/>
            <a:ext cx="9144000" cy="45719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89EF40C-7BE8-A4E6-7995-25001C0584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6187" y="223736"/>
            <a:ext cx="11906656" cy="6284068"/>
          </a:xfrm>
        </p:spPr>
        <p:txBody>
          <a:bodyPr>
            <a:normAutofit/>
          </a:bodyPr>
          <a:lstStyle/>
          <a:p>
            <a:pPr algn="l"/>
            <a:r>
              <a:rPr lang="fi-FI" sz="3600" dirty="0"/>
              <a:t>Sähköenergiaa siirretään sähköverkossa suurilla jännitteillä. ( 20 kV, 110kV, 400kV)</a:t>
            </a:r>
          </a:p>
          <a:p>
            <a:pPr algn="l"/>
            <a:endParaRPr lang="fi-FI" sz="3600" dirty="0"/>
          </a:p>
          <a:p>
            <a:pPr algn="l"/>
            <a:r>
              <a:rPr lang="fi-FI" sz="3600" dirty="0"/>
              <a:t>Silloin johtimissa kulkeva virta on pienempi ja johtimien resistanssien aiheuttamat tehohäviöt ovat pienemmät.</a:t>
            </a:r>
          </a:p>
          <a:p>
            <a:pPr algn="l"/>
            <a:endParaRPr lang="fi-FI" sz="3600" dirty="0"/>
          </a:p>
          <a:p>
            <a:pPr algn="l"/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5765395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9AD43B8-0E8E-965A-0C12-D589B0BC46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0959"/>
            <a:ext cx="9144000" cy="45719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89EF40C-7BE8-A4E6-7995-25001C0584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6187" y="223736"/>
            <a:ext cx="11906656" cy="6284068"/>
          </a:xfrm>
        </p:spPr>
        <p:txBody>
          <a:bodyPr>
            <a:normAutofit/>
          </a:bodyPr>
          <a:lstStyle/>
          <a:p>
            <a:pPr algn="l"/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4582735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140</Words>
  <Application>Microsoft Office PowerPoint</Application>
  <PresentationFormat>Laajakuva</PresentationFormat>
  <Paragraphs>31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2" baseType="lpstr">
      <vt:lpstr>Aptos</vt:lpstr>
      <vt:lpstr>Aptos Display</vt:lpstr>
      <vt:lpstr>Arial</vt:lpstr>
      <vt:lpstr>Cambria Math</vt:lpstr>
      <vt:lpstr>Wingdings</vt:lpstr>
      <vt:lpstr>Office-teema</vt:lpstr>
      <vt:lpstr>MUUNTAJA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>Keuruun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Mäkeläinen,Markku</dc:creator>
  <cp:lastModifiedBy>Mäkeläinen,Markku</cp:lastModifiedBy>
  <cp:revision>2</cp:revision>
  <dcterms:created xsi:type="dcterms:W3CDTF">2024-09-02T09:07:12Z</dcterms:created>
  <dcterms:modified xsi:type="dcterms:W3CDTF">2024-09-02T10:07:02Z</dcterms:modified>
</cp:coreProperties>
</file>