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92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6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48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410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04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14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85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30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256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86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57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89EBF-91F1-4F0F-9299-FBBAB85D2307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22B03-6E97-48EF-B748-F2FEADC4A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02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5100" y="169863"/>
            <a:ext cx="9144000" cy="76993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LIIKEMÄÄRÄ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0500" y="1079500"/>
            <a:ext cx="11811000" cy="5473700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Kun kaksi kappaletta törmää, niin niihin vaikuttaa yhtä suuret vastakkaissuuntaiset voimat.</a:t>
            </a:r>
          </a:p>
          <a:p>
            <a:pPr algn="l"/>
            <a:r>
              <a:rPr lang="fi-FI" sz="3600" dirty="0" smtClean="0"/>
              <a:t>Kappaleiden massojen ja nopeuksien tulojen summa ennen törmäystä ja sen jälkeen ovat yhtä suuret.</a:t>
            </a:r>
          </a:p>
          <a:p>
            <a:pPr algn="l"/>
            <a:r>
              <a:rPr lang="fi-FI" sz="3600" dirty="0" smtClean="0"/>
              <a:t>Massan ja nopeuden tuloa sanotaan </a:t>
            </a:r>
            <a:r>
              <a:rPr lang="fi-FI" sz="3600" b="1" dirty="0" smtClean="0"/>
              <a:t>liikemääräksi (p).</a:t>
            </a:r>
          </a:p>
          <a:p>
            <a:pPr algn="l"/>
            <a:r>
              <a:rPr lang="fi-FI" sz="3600" b="1" dirty="0" smtClean="0"/>
              <a:t>Liikemäärä p=mv</a:t>
            </a:r>
          </a:p>
          <a:p>
            <a:pPr algn="l"/>
            <a:r>
              <a:rPr lang="fi-FI" sz="3600" dirty="0" smtClean="0"/>
              <a:t>[m]= 1kg</a:t>
            </a:r>
          </a:p>
          <a:p>
            <a:pPr algn="l"/>
            <a:r>
              <a:rPr lang="fi-FI" sz="3600" dirty="0" smtClean="0"/>
              <a:t>[v]= 1m/s</a:t>
            </a:r>
          </a:p>
          <a:p>
            <a:pPr algn="l"/>
            <a:r>
              <a:rPr lang="fi-FI" sz="3600" dirty="0" smtClean="0"/>
              <a:t>[p]= 1kgm/s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28971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5100" y="169862"/>
            <a:ext cx="9144000" cy="85883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IMPULSSI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1600" y="1143000"/>
            <a:ext cx="11899900" cy="5410202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Kappaleen liiketila muuttuu törmäyksessä sitä enemmän mitä suurempi kappaleeseen vaikuttava voima (F) on ja…</a:t>
            </a:r>
          </a:p>
          <a:p>
            <a:pPr algn="l"/>
            <a:r>
              <a:rPr lang="fi-FI" sz="3600" dirty="0"/>
              <a:t>m</a:t>
            </a:r>
            <a:r>
              <a:rPr lang="fi-FI" sz="3600" dirty="0" smtClean="0"/>
              <a:t>itä kauemmin (∆t) voima vaikuttaa.</a:t>
            </a:r>
          </a:p>
          <a:p>
            <a:pPr algn="l"/>
            <a:r>
              <a:rPr lang="fi-FI" sz="3600" dirty="0" smtClean="0"/>
              <a:t>Voiman ja sen vaikutusajan tuloa sanotaan </a:t>
            </a:r>
            <a:r>
              <a:rPr lang="fi-FI" sz="3600" b="1" dirty="0" smtClean="0"/>
              <a:t>IMPULSSIKSI (I).</a:t>
            </a:r>
          </a:p>
          <a:p>
            <a:pPr algn="l"/>
            <a:r>
              <a:rPr lang="fi-FI" sz="3600" b="1" dirty="0" smtClean="0"/>
              <a:t>Impulssi I = </a:t>
            </a:r>
            <a:r>
              <a:rPr lang="fi-FI" sz="3600" b="1" dirty="0" err="1" smtClean="0"/>
              <a:t>F∆t</a:t>
            </a:r>
            <a:endParaRPr lang="fi-FI" sz="3600" b="1" dirty="0" smtClean="0"/>
          </a:p>
          <a:p>
            <a:pPr algn="l"/>
            <a:r>
              <a:rPr lang="fi-FI" sz="3600" dirty="0" smtClean="0"/>
              <a:t>[F] = 1N</a:t>
            </a:r>
          </a:p>
          <a:p>
            <a:pPr algn="l"/>
            <a:r>
              <a:rPr lang="fi-FI" sz="3600" dirty="0" smtClean="0"/>
              <a:t>[∆t] = 1s</a:t>
            </a:r>
          </a:p>
          <a:p>
            <a:pPr algn="l"/>
            <a:r>
              <a:rPr lang="fi-FI" sz="3600" dirty="0" smtClean="0"/>
              <a:t>[I] = 1Ns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89182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5100" y="169862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1600" y="215582"/>
                <a:ext cx="11899900" cy="633762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(</a:t>
                </a:r>
                <a:r>
                  <a:rPr lang="fi-FI" sz="3600" dirty="0" err="1" smtClean="0"/>
                  <a:t>t,F</a:t>
                </a:r>
                <a:r>
                  <a:rPr lang="fi-FI" sz="3600" dirty="0" smtClean="0"/>
                  <a:t>)- koordinaatistossa impulssi saadaan pinta-alana.</a:t>
                </a:r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 smtClean="0"/>
                  <a:t>Dynamiikan peruslaista voidaan johtaa </a:t>
                </a:r>
                <a:r>
                  <a:rPr lang="fi-FI" sz="3600" b="1" dirty="0" smtClean="0"/>
                  <a:t>IMPULSSIPERIAATE</a:t>
                </a:r>
                <a:r>
                  <a:rPr lang="fi-FI" sz="3600" dirty="0" smtClean="0"/>
                  <a:t>.</a:t>
                </a:r>
              </a:p>
              <a:p>
                <a:pPr algn="l"/>
                <a:r>
                  <a:rPr lang="fi-FI" sz="3600" dirty="0" smtClean="0"/>
                  <a:t>(NII)  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𝑚𝑎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𝑚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i-FI" sz="3600" b="0" dirty="0" smtClean="0"/>
              </a:p>
              <a:p>
                <a:pPr algn="l"/>
                <a:endParaRPr lang="fi-FI" sz="3600" dirty="0" smtClean="0"/>
              </a:p>
              <a:p>
                <a:pPr algn="l"/>
                <a:r>
                  <a:rPr lang="fi-FI" sz="3600" dirty="0"/>
                  <a:t> </a:t>
                </a:r>
                <a:r>
                  <a:rPr lang="fi-FI" sz="3600" dirty="0" smtClean="0"/>
                  <a:t>        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</m:oMath>
                </a14:m>
                <a:endParaRPr lang="fi-FI" sz="3600" b="0" dirty="0" smtClean="0">
                  <a:ea typeface="Cambria Math" panose="02040503050406030204" pitchFamily="18" charset="0"/>
                </a:endParaRPr>
              </a:p>
              <a:p>
                <a:pPr algn="l"/>
                <a:r>
                  <a:rPr lang="fi-FI" sz="3600" dirty="0" smtClean="0"/>
                  <a:t>          </a:t>
                </a: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fi-FI" sz="3600" b="1" dirty="0" smtClean="0"/>
                  <a:t> </a:t>
                </a:r>
                <a:endParaRPr lang="fi-FI" sz="3600" b="1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1600" y="215582"/>
                <a:ext cx="11899900" cy="6337620"/>
              </a:xfrm>
              <a:blipFill>
                <a:blip r:embed="rId2"/>
                <a:stretch>
                  <a:fillRect l="-1588" t="-230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99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5100" y="169862"/>
            <a:ext cx="9144000" cy="70643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Liikemäärän säilymislaki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1600" y="977900"/>
            <a:ext cx="11899900" cy="5575302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Törmäyksessä kappaleisiin vaikuttaa yhtä suuret, mutta vastakkaissuuntaiset voimat (NIII). </a:t>
            </a:r>
            <a:r>
              <a:rPr lang="fi-FI" sz="3600" dirty="0" smtClean="0">
                <a:sym typeface="Wingdings" panose="05000000000000000000" pitchFamily="2" charset="2"/>
              </a:rPr>
              <a:t></a:t>
            </a:r>
            <a:endParaRPr lang="fi-FI" sz="3600" dirty="0" smtClean="0"/>
          </a:p>
          <a:p>
            <a:pPr algn="l"/>
            <a:r>
              <a:rPr lang="fi-FI" sz="3600" dirty="0" smtClean="0"/>
              <a:t>Kappaleisiin vaikuttavat yhtä suuret, mutta vastakkaissuuntaiset impulssit. </a:t>
            </a:r>
            <a:r>
              <a:rPr lang="fi-FI" sz="3600" dirty="0" smtClean="0">
                <a:sym typeface="Wingdings" panose="05000000000000000000" pitchFamily="2" charset="2"/>
              </a:rPr>
              <a:t></a:t>
            </a:r>
          </a:p>
          <a:p>
            <a:pPr algn="l"/>
            <a:r>
              <a:rPr lang="fi-FI" sz="3600" dirty="0" smtClean="0">
                <a:sym typeface="Wingdings" panose="05000000000000000000" pitchFamily="2" charset="2"/>
              </a:rPr>
              <a:t>Kappaleiden liikemäärän muutokset ovat yhtä suuret, mutta vastakkaissuuntaiset </a:t>
            </a:r>
          </a:p>
          <a:p>
            <a:pPr algn="l"/>
            <a:r>
              <a:rPr lang="fi-FI" sz="3600" dirty="0" smtClean="0">
                <a:sym typeface="Wingdings" panose="05000000000000000000" pitchFamily="2" charset="2"/>
              </a:rPr>
              <a:t>Koko systeemin liikemäärän muutos on nolla.</a:t>
            </a:r>
            <a:r>
              <a:rPr lang="fi-FI" sz="3600" dirty="0">
                <a:sym typeface="Wingdings" panose="05000000000000000000" pitchFamily="2" charset="2"/>
              </a:rPr>
              <a:t> </a:t>
            </a:r>
            <a:r>
              <a:rPr lang="fi-FI" sz="3600" dirty="0" smtClean="0">
                <a:sym typeface="Wingdings" panose="05000000000000000000" pitchFamily="2" charset="2"/>
              </a:rPr>
              <a:t></a:t>
            </a:r>
          </a:p>
          <a:p>
            <a:pPr algn="l"/>
            <a:r>
              <a:rPr lang="fi-FI" sz="3600" dirty="0" smtClean="0">
                <a:sym typeface="Wingdings" panose="05000000000000000000" pitchFamily="2" charset="2"/>
              </a:rPr>
              <a:t>Systeemin liikemäärä säilyy…</a:t>
            </a:r>
          </a:p>
        </p:txBody>
      </p:sp>
    </p:spTree>
    <p:extLst>
      <p:ext uri="{BB962C8B-B14F-4D97-AF65-F5344CB8AC3E}">
        <p14:creationId xmlns:p14="http://schemas.microsoft.com/office/powerpoint/2010/main" val="397220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5100" y="169862"/>
            <a:ext cx="9144000" cy="71913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Liikemäärän säilymislaki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931863"/>
            <a:ext cx="10137838" cy="1392237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00" y="2476500"/>
            <a:ext cx="7518400" cy="9144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1600" y="889000"/>
            <a:ext cx="11899900" cy="5664202"/>
          </a:xfrm>
        </p:spPr>
        <p:txBody>
          <a:bodyPr>
            <a:normAutofit/>
          </a:bodyPr>
          <a:lstStyle/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199" y="3721100"/>
            <a:ext cx="10617191" cy="111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71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5100" y="169862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1600" y="215582"/>
            <a:ext cx="11899900" cy="6337620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 smtClean="0"/>
              <a:t>Kimmoisassa</a:t>
            </a:r>
            <a:r>
              <a:rPr lang="fi-FI" sz="3600" dirty="0" smtClean="0"/>
              <a:t> törmäyksessä liike-energia ja liikemäärä säilyy.</a:t>
            </a:r>
          </a:p>
          <a:p>
            <a:pPr algn="l"/>
            <a:endParaRPr lang="fi-FI" sz="3600" dirty="0"/>
          </a:p>
          <a:p>
            <a:pPr algn="l"/>
            <a:r>
              <a:rPr lang="fi-FI" sz="3600" b="1" dirty="0" smtClean="0"/>
              <a:t>Kimmottomassa</a:t>
            </a:r>
            <a:r>
              <a:rPr lang="fi-FI" sz="3600" dirty="0" smtClean="0"/>
              <a:t> törmäyksessä vain liikemäärä säilyy.</a:t>
            </a:r>
          </a:p>
          <a:p>
            <a:pPr algn="l"/>
            <a:endParaRPr lang="fi-FI" sz="3600" dirty="0"/>
          </a:p>
          <a:p>
            <a:pPr algn="l"/>
            <a:r>
              <a:rPr lang="fi-FI" sz="3600" b="1" dirty="0" smtClean="0"/>
              <a:t>Täysin kimmottomassa </a:t>
            </a:r>
            <a:r>
              <a:rPr lang="fi-FI" sz="3600" dirty="0" smtClean="0"/>
              <a:t>törmäyksessä kappaleet takertuvat toisiinsa kiinni. Vain liikemäärä säilyy.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59095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230</Words>
  <Application>Microsoft Office PowerPoint</Application>
  <PresentationFormat>Laajakuva</PresentationFormat>
  <Paragraphs>38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Wingdings</vt:lpstr>
      <vt:lpstr>Office-teema</vt:lpstr>
      <vt:lpstr>LIIKEMÄÄRÄ</vt:lpstr>
      <vt:lpstr>IMPULSSI</vt:lpstr>
      <vt:lpstr>PowerPoint-esitys</vt:lpstr>
      <vt:lpstr>Liikemäärän säilymislaki</vt:lpstr>
      <vt:lpstr>Liikemäärän säilymislaki</vt:lpstr>
      <vt:lpstr>PowerPoint-esitys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LIIKEMÄÄRÄ</dc:title>
  <dc:creator>Mäkeläinen Markku</dc:creator>
  <cp:lastModifiedBy>Mäkeläinen Markku</cp:lastModifiedBy>
  <cp:revision>5</cp:revision>
  <dcterms:created xsi:type="dcterms:W3CDTF">2023-01-23T08:14:59Z</dcterms:created>
  <dcterms:modified xsi:type="dcterms:W3CDTF">2023-01-23T08:45:23Z</dcterms:modified>
</cp:coreProperties>
</file>