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sldIdLst>
    <p:sldId id="259" r:id="rId2"/>
    <p:sldId id="256" r:id="rId3"/>
    <p:sldId id="257" r:id="rId4"/>
    <p:sldId id="258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DF126-3B23-433D-8D49-B1AC7BA382CE}" type="datetimeFigureOut">
              <a:rPr lang="fi-FI" smtClean="0"/>
              <a:t>7.3.2023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72889-AD28-4D90-AB03-B846BC05EEAB}" type="slidenum">
              <a:rPr lang="fi-FI" smtClean="0"/>
              <a:t>‹#›</a:t>
            </a:fld>
            <a:endParaRPr lang="fi-FI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9771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DF126-3B23-433D-8D49-B1AC7BA382CE}" type="datetimeFigureOut">
              <a:rPr lang="fi-FI" smtClean="0"/>
              <a:t>7.3.2023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72889-AD28-4D90-AB03-B846BC05EE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5465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DF126-3B23-433D-8D49-B1AC7BA382CE}" type="datetimeFigureOut">
              <a:rPr lang="fi-FI" smtClean="0"/>
              <a:t>7.3.2023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72889-AD28-4D90-AB03-B846BC05EE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3326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DF126-3B23-433D-8D49-B1AC7BA382CE}" type="datetimeFigureOut">
              <a:rPr lang="fi-FI" smtClean="0"/>
              <a:t>7.3.2023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72889-AD28-4D90-AB03-B846BC05EE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9319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DF126-3B23-433D-8D49-B1AC7BA382CE}" type="datetimeFigureOut">
              <a:rPr lang="fi-FI" smtClean="0"/>
              <a:t>7.3.2023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72889-AD28-4D90-AB03-B846BC05EEAB}" type="slidenum">
              <a:rPr lang="fi-FI" smtClean="0"/>
              <a:t>‹#›</a:t>
            </a:fld>
            <a:endParaRPr lang="fi-FI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1150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DF126-3B23-433D-8D49-B1AC7BA382CE}" type="datetimeFigureOut">
              <a:rPr lang="fi-FI" smtClean="0"/>
              <a:t>7.3.2023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72889-AD28-4D90-AB03-B846BC05EE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5058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DF126-3B23-433D-8D49-B1AC7BA382CE}" type="datetimeFigureOut">
              <a:rPr lang="fi-FI" smtClean="0"/>
              <a:t>7.3.2023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72889-AD28-4D90-AB03-B846BC05EE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3276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DF126-3B23-433D-8D49-B1AC7BA382CE}" type="datetimeFigureOut">
              <a:rPr lang="fi-FI" smtClean="0"/>
              <a:t>7.3.2023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72889-AD28-4D90-AB03-B846BC05EE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5176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DF126-3B23-433D-8D49-B1AC7BA382CE}" type="datetimeFigureOut">
              <a:rPr lang="fi-FI" smtClean="0"/>
              <a:t>7.3.2023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72889-AD28-4D90-AB03-B846BC05EE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667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20DF126-3B23-433D-8D49-B1AC7BA382CE}" type="datetimeFigureOut">
              <a:rPr lang="fi-FI" smtClean="0"/>
              <a:t>7.3.2023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0872889-AD28-4D90-AB03-B846BC05EE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4794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DF126-3B23-433D-8D49-B1AC7BA382CE}" type="datetimeFigureOut">
              <a:rPr lang="fi-FI" smtClean="0"/>
              <a:t>7.3.2023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72889-AD28-4D90-AB03-B846BC05EE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3364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20DF126-3B23-433D-8D49-B1AC7BA382CE}" type="datetimeFigureOut">
              <a:rPr lang="fi-FI" smtClean="0"/>
              <a:t>7.3.2023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0872889-AD28-4D90-AB03-B846BC05EEAB}" type="slidenum">
              <a:rPr lang="fi-FI" smtClean="0"/>
              <a:t>‹#›</a:t>
            </a:fld>
            <a:endParaRPr lang="fi-FI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1488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3101AB-9EA4-4B3F-84FB-A5AE7F59FC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9050" y="463541"/>
            <a:ext cx="9953897" cy="905220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MEKAANINEN AALTOLIIKE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32E5BE5-8141-44C3-83A3-8984ED61CF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017" y="1717105"/>
            <a:ext cx="11979965" cy="5722384"/>
          </a:xfrm>
        </p:spPr>
        <p:txBody>
          <a:bodyPr>
            <a:normAutofit/>
          </a:bodyPr>
          <a:lstStyle/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fi-FI" sz="3400" dirty="0"/>
              <a:t>Mekaaninen aaltoliike syntyy, kun värähtely väliaineessa siirtyy värähtelijältä </a:t>
            </a:r>
            <a:r>
              <a:rPr lang="fi-FI" sz="3400" dirty="0" smtClean="0"/>
              <a:t>toiselle</a:t>
            </a:r>
            <a:endParaRPr lang="fi-FI" sz="3400" dirty="0">
              <a:sym typeface="Wingdings" panose="05000000000000000000" pitchFamily="2" charset="2"/>
            </a:endParaRP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fi-FI" sz="3400" dirty="0">
                <a:sym typeface="Wingdings" panose="05000000000000000000" pitchFamily="2" charset="2"/>
              </a:rPr>
              <a:t>Väliaineessa etenee jaksottainen toistuva häiriö.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fi-FI" sz="3400" dirty="0">
                <a:sym typeface="Wingdings" panose="05000000000000000000" pitchFamily="2" charset="2"/>
              </a:rPr>
              <a:t>Yksittäistä etenevää häiriötä sanotaan </a:t>
            </a:r>
            <a:r>
              <a:rPr lang="fi-FI" sz="3400" b="1" dirty="0">
                <a:sym typeface="Wingdings" panose="05000000000000000000" pitchFamily="2" charset="2"/>
              </a:rPr>
              <a:t>pulssiksi</a:t>
            </a:r>
            <a:r>
              <a:rPr lang="fi-FI" sz="3400" dirty="0">
                <a:sym typeface="Wingdings" panose="05000000000000000000" pitchFamily="2" charset="2"/>
              </a:rPr>
              <a:t>.</a:t>
            </a:r>
            <a:endParaRPr lang="fi-FI" sz="3400" dirty="0"/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fi-FI" sz="3400" dirty="0"/>
              <a:t>Aallon mukana siirtyy värähtelyn energiaa, mutta värähtelevä aine ei etene.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fi-FI" sz="3400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fi-FI" sz="3400" dirty="0"/>
          </a:p>
        </p:txBody>
      </p:sp>
    </p:spTree>
    <p:extLst>
      <p:ext uri="{BB962C8B-B14F-4D97-AF65-F5344CB8AC3E}">
        <p14:creationId xmlns:p14="http://schemas.microsoft.com/office/powerpoint/2010/main" val="702364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3101AB-9EA4-4B3F-84FB-A5AE7F59FC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5198"/>
            <a:ext cx="9144000" cy="4571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32E5BE5-8141-44C3-83A3-8984ED61CF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026" y="489325"/>
            <a:ext cx="11900452" cy="6253477"/>
          </a:xfrm>
        </p:spPr>
        <p:txBody>
          <a:bodyPr>
            <a:normAutofit/>
          </a:bodyPr>
          <a:lstStyle/>
          <a:p>
            <a:pPr algn="l"/>
            <a:endParaRPr lang="fi-FI" sz="3600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F6437209-E2CB-47A1-B87E-375C8B637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171" y="489325"/>
            <a:ext cx="11423029" cy="3924363"/>
          </a:xfrm>
          <a:prstGeom prst="rect">
            <a:avLst/>
          </a:prstGeom>
        </p:spPr>
      </p:pic>
      <p:pic>
        <p:nvPicPr>
          <p:cNvPr id="5" name="Kuva 4">
            <a:extLst>
              <a:ext uri="{FF2B5EF4-FFF2-40B4-BE49-F238E27FC236}">
                <a16:creationId xmlns:a16="http://schemas.microsoft.com/office/drawing/2014/main" id="{69D8614C-1B79-4161-BB8B-4D414566CB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69771" y="4413688"/>
            <a:ext cx="3402379" cy="1817938"/>
          </a:xfrm>
          <a:prstGeom prst="rect">
            <a:avLst/>
          </a:prstGeom>
        </p:spPr>
      </p:pic>
      <p:pic>
        <p:nvPicPr>
          <p:cNvPr id="6" name="Kuva 5">
            <a:extLst>
              <a:ext uri="{FF2B5EF4-FFF2-40B4-BE49-F238E27FC236}">
                <a16:creationId xmlns:a16="http://schemas.microsoft.com/office/drawing/2014/main" id="{DA820140-7EBB-41E9-8AB7-778A7E4BC7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84668" y="4647419"/>
            <a:ext cx="3944497" cy="1639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3374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3101AB-9EA4-4B3F-84FB-A5AE7F59FC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3075" y="115198"/>
            <a:ext cx="10093234" cy="905220"/>
          </a:xfrm>
        </p:spPr>
        <p:txBody>
          <a:bodyPr>
            <a:normAutofit fontScale="90000"/>
          </a:bodyPr>
          <a:lstStyle/>
          <a:p>
            <a:r>
              <a:rPr lang="fi-FI" dirty="0"/>
              <a:t>POIKITTAINEN AALTOLIIKE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32E5BE5-8141-44C3-83A3-8984ED61CF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610" y="1020418"/>
            <a:ext cx="11479237" cy="5027583"/>
          </a:xfrm>
        </p:spPr>
        <p:txBody>
          <a:bodyPr>
            <a:noAutofit/>
          </a:bodyPr>
          <a:lstStyle/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fi-FI" sz="3400" dirty="0"/>
              <a:t>Yksittäiset värähtelijät liikkuvat </a:t>
            </a:r>
            <a:r>
              <a:rPr lang="fi-FI" sz="3400" b="1" dirty="0"/>
              <a:t>kohtisuorassa</a:t>
            </a:r>
            <a:r>
              <a:rPr lang="fi-FI" sz="3400" dirty="0"/>
              <a:t> aallon etenemissuuntaan nähden (siis poikittain)</a:t>
            </a:r>
          </a:p>
          <a:p>
            <a:pPr algn="l"/>
            <a:endParaRPr lang="fi-FI" sz="3400" dirty="0"/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fi-FI" sz="3400" b="1" dirty="0"/>
              <a:t>Vaihe</a:t>
            </a:r>
            <a:r>
              <a:rPr lang="fi-FI" sz="3400" dirty="0"/>
              <a:t> kuvaa värähtelijän tilaa…</a:t>
            </a:r>
          </a:p>
          <a:p>
            <a:pPr lvl="2" algn="l"/>
            <a:r>
              <a:rPr lang="fi-FI" sz="3400" dirty="0"/>
              <a:t>(siis poikkeamaa + liikesuuntaa)</a:t>
            </a:r>
          </a:p>
          <a:p>
            <a:pPr algn="l"/>
            <a:endParaRPr lang="fi-FI" sz="3400" dirty="0"/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fi-FI" sz="3400" dirty="0"/>
              <a:t>Punaiset värähtelijät ovat </a:t>
            </a:r>
            <a:r>
              <a:rPr lang="fi-FI" sz="3400" b="1" dirty="0"/>
              <a:t>samassa vaiheessa</a:t>
            </a:r>
            <a:r>
              <a:rPr lang="fi-FI" sz="3400" dirty="0"/>
              <a:t>, samoin vihreät.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fi-FI" sz="3400" dirty="0"/>
              <a:t>Musta ja punainen ovat </a:t>
            </a:r>
            <a:r>
              <a:rPr lang="fi-FI" sz="3400" b="1" dirty="0"/>
              <a:t>vastakkaisissa vaiheissa</a:t>
            </a:r>
            <a:r>
              <a:rPr lang="fi-FI" sz="3400" dirty="0"/>
              <a:t>.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CD77C47-9C01-40BF-A7E9-F413FC655B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9039" y="1925638"/>
            <a:ext cx="4138114" cy="2547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693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3101AB-9EA4-4B3F-84FB-A5AE7F59FC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5198"/>
            <a:ext cx="9144000" cy="4571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32E5BE5-8141-44C3-83A3-8984ED61CF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765" y="160917"/>
            <a:ext cx="11951189" cy="6581885"/>
          </a:xfrm>
        </p:spPr>
        <p:txBody>
          <a:bodyPr>
            <a:normAutofit/>
          </a:bodyPr>
          <a:lstStyle/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fi-FI" sz="3600" b="1" dirty="0" smtClean="0"/>
              <a:t>Aallonpituus </a:t>
            </a:r>
            <a:r>
              <a:rPr lang="fi-FI" sz="3600" b="1" dirty="0"/>
              <a:t>(</a:t>
            </a:r>
            <a:r>
              <a:rPr lang="el-GR" sz="3600" b="1" dirty="0"/>
              <a:t>λ</a:t>
            </a:r>
            <a:r>
              <a:rPr lang="fi-FI" sz="3600" b="1" dirty="0"/>
              <a:t>) </a:t>
            </a:r>
            <a:r>
              <a:rPr lang="fi-FI" sz="3600" dirty="0"/>
              <a:t>on kahden </a:t>
            </a:r>
            <a:r>
              <a:rPr lang="fi-FI" sz="3600" dirty="0" smtClean="0"/>
              <a:t>peräkkäisen</a:t>
            </a:r>
            <a:r>
              <a:rPr lang="fi-FI" sz="3600" dirty="0"/>
              <a:t>, </a:t>
            </a:r>
            <a:r>
              <a:rPr lang="fi-FI" sz="3600" dirty="0" err="1" smtClean="0"/>
              <a:t>samanvaiheisen</a:t>
            </a:r>
            <a:r>
              <a:rPr lang="fi-FI" sz="3600" dirty="0" smtClean="0"/>
              <a:t> </a:t>
            </a:r>
            <a:r>
              <a:rPr lang="fi-FI" sz="3600" dirty="0"/>
              <a:t>värähtelijän välimatka.</a:t>
            </a:r>
          </a:p>
          <a:p>
            <a:pPr algn="l"/>
            <a:endParaRPr lang="fi-FI" sz="3600" dirty="0"/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fi-FI" sz="3600" b="1" dirty="0" smtClean="0"/>
              <a:t>Amplitudi </a:t>
            </a:r>
            <a:r>
              <a:rPr lang="fi-FI" sz="3600" b="1" dirty="0"/>
              <a:t>(A) </a:t>
            </a:r>
            <a:r>
              <a:rPr lang="fi-FI" sz="3600" dirty="0"/>
              <a:t>on aallon </a:t>
            </a:r>
            <a:r>
              <a:rPr lang="fi-FI" sz="3600" dirty="0" smtClean="0"/>
              <a:t>suurin poikkeama </a:t>
            </a:r>
            <a:r>
              <a:rPr lang="fi-FI" sz="3600" dirty="0"/>
              <a:t>tasapainoasemasta.</a:t>
            </a:r>
          </a:p>
          <a:p>
            <a:pPr algn="l"/>
            <a:endParaRPr lang="fi-FI" sz="3600" dirty="0"/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7701" y="2889107"/>
            <a:ext cx="8267156" cy="3356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31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3101AB-9EA4-4B3F-84FB-A5AE7F59FC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5198"/>
            <a:ext cx="9144000" cy="216106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Alaotsikko 2">
                <a:extLst>
                  <a:ext uri="{FF2B5EF4-FFF2-40B4-BE49-F238E27FC236}">
                    <a16:creationId xmlns:a16="http://schemas.microsoft.com/office/drawing/2014/main" id="{832E5BE5-8141-44C3-83A3-8984ED61CF29}"/>
                  </a:ext>
                </a:extLst>
              </p:cNvPr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533117"/>
                <a:ext cx="11979965" cy="4256597"/>
              </a:xfrm>
            </p:spPr>
            <p:txBody>
              <a:bodyPr>
                <a:normAutofit/>
              </a:bodyPr>
              <a:lstStyle/>
              <a:p>
                <a:pPr marL="1028700" lvl="1" indent="-571500" algn="l">
                  <a:buFont typeface="Arial" panose="020B0604020202020204" pitchFamily="34" charset="0"/>
                  <a:buChar char="•"/>
                </a:pPr>
                <a:r>
                  <a:rPr lang="fi-FI" sz="4000" b="1" dirty="0"/>
                  <a:t>Jaksonaika (T) </a:t>
                </a:r>
                <a:r>
                  <a:rPr lang="fi-FI" sz="4000" dirty="0"/>
                  <a:t>on yhteen värähdykseen kuluva aika </a:t>
                </a:r>
                <a:endParaRPr lang="fi-FI" sz="4000" dirty="0">
                  <a:sym typeface="Wingdings" panose="05000000000000000000" pitchFamily="2" charset="2"/>
                </a:endParaRPr>
              </a:p>
              <a:p>
                <a:pPr marL="1485900" lvl="2" indent="-571500" algn="l">
                  <a:buFont typeface="Arial" panose="020B0604020202020204" pitchFamily="34" charset="0"/>
                  <a:buChar char="•"/>
                </a:pPr>
                <a:r>
                  <a:rPr lang="fi-FI" sz="4000" dirty="0" smtClean="0">
                    <a:sym typeface="Wingdings" panose="05000000000000000000" pitchFamily="2" charset="2"/>
                  </a:rPr>
                  <a:t>Tässä </a:t>
                </a:r>
                <a:r>
                  <a:rPr lang="fi-FI" sz="4000" dirty="0">
                    <a:sym typeface="Wingdings" panose="05000000000000000000" pitchFamily="2" charset="2"/>
                  </a:rPr>
                  <a:t>ajassa aallon vaihe etenee aallonpituuden </a:t>
                </a:r>
                <a:r>
                  <a:rPr lang="el-GR" sz="4000" dirty="0">
                    <a:sym typeface="Wingdings" panose="05000000000000000000" pitchFamily="2" charset="2"/>
                  </a:rPr>
                  <a:t>λ</a:t>
                </a:r>
                <a:r>
                  <a:rPr lang="fi-FI" sz="4000" dirty="0">
                    <a:sym typeface="Wingdings" panose="05000000000000000000" pitchFamily="2" charset="2"/>
                  </a:rPr>
                  <a:t> verran.</a:t>
                </a:r>
              </a:p>
              <a:p>
                <a:pPr marL="1485900" lvl="2" indent="-571500" algn="l">
                  <a:buFont typeface="Arial" panose="020B0604020202020204" pitchFamily="34" charset="0"/>
                  <a:buChar char="•"/>
                </a:pPr>
                <a:r>
                  <a:rPr lang="fi-FI" sz="4000" dirty="0">
                    <a:sym typeface="Wingdings" panose="05000000000000000000" pitchFamily="2" charset="2"/>
                  </a:rPr>
                  <a:t>Aaltoliikkeen taajuus </a:t>
                </a:r>
                <a14:m>
                  <m:oMath xmlns:m="http://schemas.openxmlformats.org/officeDocument/2006/math">
                    <m:r>
                      <a:rPr lang="fi-FI" sz="40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𝑓</m:t>
                    </m:r>
                    <m:r>
                      <a:rPr lang="fi-FI" sz="40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f>
                      <m:fPr>
                        <m:ctrlPr>
                          <a:rPr lang="fi-FI" sz="40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fPr>
                      <m:num>
                        <m:r>
                          <a:rPr lang="fi-FI" sz="40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1</m:t>
                        </m:r>
                      </m:num>
                      <m:den>
                        <m:r>
                          <a:rPr lang="fi-FI" sz="40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𝑇</m:t>
                        </m:r>
                      </m:den>
                    </m:f>
                  </m:oMath>
                </a14:m>
                <a:r>
                  <a:rPr lang="fi-FI" sz="4000" dirty="0"/>
                  <a:t>    </a:t>
                </a:r>
              </a:p>
            </p:txBody>
          </p:sp>
        </mc:Choice>
        <mc:Fallback xmlns="">
          <p:sp>
            <p:nvSpPr>
              <p:cNvPr id="3" name="Alaotsikko 2">
                <a:extLst>
                  <a:ext uri="{FF2B5EF4-FFF2-40B4-BE49-F238E27FC236}">
                    <a16:creationId xmlns:a16="http://schemas.microsoft.com/office/drawing/2014/main" id="{832E5BE5-8141-44C3-83A3-8984ED61CF2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533117"/>
                <a:ext cx="11979965" cy="4256597"/>
              </a:xfrm>
              <a:blipFill>
                <a:blip r:embed="rId2"/>
                <a:stretch>
                  <a:fillRect t="-4006" r="-662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Kuva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78430" y="3372146"/>
            <a:ext cx="6291398" cy="2835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164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3101AB-9EA4-4B3F-84FB-A5AE7F59FC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115198"/>
            <a:ext cx="10781211" cy="905220"/>
          </a:xfrm>
        </p:spPr>
        <p:txBody>
          <a:bodyPr>
            <a:normAutofit fontScale="90000"/>
          </a:bodyPr>
          <a:lstStyle/>
          <a:p>
            <a:r>
              <a:rPr lang="fi-FI" dirty="0"/>
              <a:t>PITKITTÄINEN AALTOLIIKE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32E5BE5-8141-44C3-83A3-8984ED61CF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765" y="1179443"/>
            <a:ext cx="11979965" cy="5563359"/>
          </a:xfrm>
        </p:spPr>
        <p:txBody>
          <a:bodyPr>
            <a:normAutofit/>
          </a:bodyPr>
          <a:lstStyle/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fi-FI" sz="3400" dirty="0"/>
              <a:t>Yksittäiset värähtelijät liikkuvat edestakaisin aallon etenemissuunnassa.</a:t>
            </a:r>
          </a:p>
          <a:p>
            <a:pPr algn="l"/>
            <a:endParaRPr lang="fi-FI" sz="3400" dirty="0"/>
          </a:p>
          <a:p>
            <a:pPr algn="l"/>
            <a:endParaRPr lang="fi-FI" sz="3400" dirty="0"/>
          </a:p>
          <a:p>
            <a:pPr algn="l"/>
            <a:endParaRPr lang="fi-FI" sz="3400" dirty="0"/>
          </a:p>
          <a:p>
            <a:pPr algn="l"/>
            <a:endParaRPr lang="fi-FI" sz="3400" dirty="0"/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fi-FI" sz="3400" dirty="0"/>
              <a:t>Aallonpituus on esim. kahden peräkkäisen tihentymän välimatka.</a:t>
            </a:r>
          </a:p>
          <a:p>
            <a:pPr algn="l"/>
            <a:endParaRPr lang="fi-FI" sz="3400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9D933413-D427-460E-9DFB-6501B86059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4511" y="2364026"/>
            <a:ext cx="7631137" cy="2319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718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3101AB-9EA4-4B3F-84FB-A5AE7F59FC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5198"/>
            <a:ext cx="9144000" cy="4571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Alaotsikko 2">
                <a:extLst>
                  <a:ext uri="{FF2B5EF4-FFF2-40B4-BE49-F238E27FC236}">
                    <a16:creationId xmlns:a16="http://schemas.microsoft.com/office/drawing/2014/main" id="{832E5BE5-8141-44C3-83A3-8984ED61CF29}"/>
                  </a:ext>
                </a:extLst>
              </p:cNvPr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92765" y="206637"/>
                <a:ext cx="11979965" cy="6536166"/>
              </a:xfrm>
            </p:spPr>
            <p:txBody>
              <a:bodyPr>
                <a:normAutofit/>
              </a:bodyPr>
              <a:lstStyle/>
              <a:p>
                <a:pPr marL="1028700" lvl="1" indent="-571500" algn="l">
                  <a:buFont typeface="Arial" panose="020B0604020202020204" pitchFamily="34" charset="0"/>
                  <a:buChar char="•"/>
                </a:pPr>
                <a:r>
                  <a:rPr lang="fi-FI" sz="4400" dirty="0"/>
                  <a:t>Aaltoliikkeen nopeus (v)…</a:t>
                </a:r>
              </a:p>
              <a:p>
                <a:pPr algn="l"/>
                <a:endParaRPr lang="fi-FI" sz="4400" dirty="0"/>
              </a:p>
              <a:p>
                <a:pPr algn="l"/>
                <a14:m>
                  <m:oMath xmlns:m="http://schemas.openxmlformats.org/officeDocument/2006/math">
                    <m:r>
                      <a:rPr lang="fi-FI" sz="44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fi-FI" sz="4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sz="4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44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num>
                      <m:den>
                        <m:r>
                          <a:rPr lang="fi-FI" sz="4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  <m:r>
                      <a:rPr lang="fi-FI" sz="44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sz="4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</m:num>
                      <m:den>
                        <m:r>
                          <a:rPr lang="fi-FI" sz="44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den>
                    </m:f>
                    <m:r>
                      <a:rPr lang="fi-FI" sz="4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sz="4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4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fi-FI" sz="44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den>
                    </m:f>
                    <m:r>
                      <a:rPr lang="fi-FI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  <m:r>
                      <a:rPr lang="fi-FI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fi-FI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r>
                      <m:rPr>
                        <m:sty m:val="p"/>
                      </m:rPr>
                      <a:rPr lang="el-GR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λ</m:t>
                    </m:r>
                  </m:oMath>
                </a14:m>
                <a:r>
                  <a:rPr lang="fi-FI" sz="4400" dirty="0"/>
                  <a:t>      </a:t>
                </a:r>
                <a:r>
                  <a:rPr lang="fi-FI" sz="4400" dirty="0">
                    <a:sym typeface="Wingdings" panose="05000000000000000000" pitchFamily="2" charset="2"/>
                  </a:rPr>
                  <a:t></a:t>
                </a:r>
              </a:p>
              <a:p>
                <a:pPr algn="l"/>
                <a:endParaRPr lang="fi-FI" sz="4400" dirty="0">
                  <a:sym typeface="Wingdings" panose="05000000000000000000" pitchFamily="2" charset="2"/>
                </a:endParaRPr>
              </a:p>
              <a:p>
                <a:pPr marL="1028700" lvl="1" indent="-571500" algn="l">
                  <a:buFont typeface="Arial" panose="020B0604020202020204" pitchFamily="34" charset="0"/>
                  <a:buChar char="•"/>
                </a:pPr>
                <a:r>
                  <a:rPr lang="fi-FI" sz="4400" dirty="0">
                    <a:sym typeface="Wingdings" panose="05000000000000000000" pitchFamily="2" charset="2"/>
                  </a:rPr>
                  <a:t>Aaltoliikkeen perusyhtälö   </a:t>
                </a:r>
                <a14:m>
                  <m:oMath xmlns:m="http://schemas.openxmlformats.org/officeDocument/2006/math">
                    <m:r>
                      <a:rPr lang="fi-FI" sz="4400" b="1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𝒗</m:t>
                    </m:r>
                    <m:r>
                      <a:rPr lang="fi-FI" sz="4400" b="1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fi-FI" sz="4400" b="1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𝒇</m:t>
                    </m:r>
                    <m:r>
                      <a:rPr lang="fi-FI" sz="4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anose="05000000000000000000" pitchFamily="2" charset="2"/>
                      </a:rPr>
                      <m:t>𝝀</m:t>
                    </m:r>
                  </m:oMath>
                </a14:m>
                <a:r>
                  <a:rPr lang="fi-FI" sz="4400" b="1" dirty="0"/>
                  <a:t>   </a:t>
                </a:r>
              </a:p>
              <a:p>
                <a:pPr algn="l"/>
                <a:endParaRPr lang="fi-FI" sz="4400" dirty="0"/>
              </a:p>
              <a:p>
                <a:pPr algn="l"/>
                <a:endParaRPr lang="fi-FI" sz="4400" dirty="0"/>
              </a:p>
            </p:txBody>
          </p:sp>
        </mc:Choice>
        <mc:Fallback xmlns="">
          <p:sp>
            <p:nvSpPr>
              <p:cNvPr id="3" name="Alaotsikko 2">
                <a:extLst>
                  <a:ext uri="{FF2B5EF4-FFF2-40B4-BE49-F238E27FC236}">
                    <a16:creationId xmlns:a16="http://schemas.microsoft.com/office/drawing/2014/main" id="{832E5BE5-8141-44C3-83A3-8984ED61CF2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92765" y="206637"/>
                <a:ext cx="11979965" cy="6536166"/>
              </a:xfrm>
              <a:blipFill>
                <a:blip r:embed="rId2"/>
                <a:stretch>
                  <a:fillRect t="-2985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Kuva 5">
            <a:extLst>
              <a:ext uri="{FF2B5EF4-FFF2-40B4-BE49-F238E27FC236}">
                <a16:creationId xmlns:a16="http://schemas.microsoft.com/office/drawing/2014/main" id="{780E1D3C-CCD8-41B7-948E-6E9BE74FD0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49000" y="396315"/>
            <a:ext cx="4085191" cy="2723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939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Retro">
  <a:themeElements>
    <a:clrScheme name="Retro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101</TotalTime>
  <Words>181</Words>
  <Application>Microsoft Office PowerPoint</Application>
  <PresentationFormat>Laajakuva</PresentationFormat>
  <Paragraphs>31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Wingdings</vt:lpstr>
      <vt:lpstr>Retro</vt:lpstr>
      <vt:lpstr>MEKAANINEN AALTOLIIKE</vt:lpstr>
      <vt:lpstr>PowerPoint-esitys</vt:lpstr>
      <vt:lpstr>POIKITTAINEN AALTOLIIKE</vt:lpstr>
      <vt:lpstr>PowerPoint-esitys</vt:lpstr>
      <vt:lpstr>PowerPoint-esitys</vt:lpstr>
      <vt:lpstr>PITKITTÄINEN AALTOLIIKE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MEKAANINEN AALTOLIIKE</dc:title>
  <dc:creator>Mäkeläinen Markku</dc:creator>
  <cp:lastModifiedBy>Mäkeläinen,Markku</cp:lastModifiedBy>
  <cp:revision>15</cp:revision>
  <dcterms:created xsi:type="dcterms:W3CDTF">2019-04-29T14:45:56Z</dcterms:created>
  <dcterms:modified xsi:type="dcterms:W3CDTF">2023-03-07T11:26:26Z</dcterms:modified>
</cp:coreProperties>
</file>