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"/>
  </p:notesMasterIdLst>
  <p:sldIdLst>
    <p:sldId id="256" r:id="rId2"/>
    <p:sldId id="257" r:id="rId3"/>
    <p:sldId id="258" r:id="rId4"/>
    <p:sldId id="263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06EE4-4F77-4939-AD0D-62E3E68C7CA0}" type="datetimeFigureOut">
              <a:rPr lang="fi-FI" smtClean="0"/>
              <a:t>7.4.2021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877F-B768-42C7-9FC9-C159272525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225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Kaiku on esimerkki äänen</a:t>
            </a:r>
            <a:r>
              <a:rPr lang="fi-FI" baseline="0" dirty="0" smtClean="0"/>
              <a:t> heijastumisesta. Äänen taittumisesta on esimerkki, että voimme kuulla mitä ihmiset viereisessä huoneessa puhuvat. Äänilähteen diffraktio.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8877F-B768-42C7-9FC9-C159272525F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9344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Voidaan</a:t>
            </a:r>
            <a:r>
              <a:rPr lang="fi-FI" baseline="0" dirty="0" smtClean="0"/>
              <a:t> esittää poikittaisena aaltona, mutta pitkittäisenä aaltona esittäminen on mielekkäämpää ja tarkoituksen mukaisempaa äänen tapauksessa.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8877F-B768-42C7-9FC9-C159272525F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1557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1DFD55-E392-4407-A379-AB56F41C3CF1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9FE26-055B-4E02-8922-0D3B147674E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01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589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209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2824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699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1680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046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CB487E-CD4E-4362-8AA4-DC3333771613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DA1B0-ED3B-4D25-ACFD-2056CEA56D80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25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B3B4F-1928-4043-80B2-4B5636E2187F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34D43F-EE37-4E60-A6F3-C38677753683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807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B3C90-C536-46F3-B781-22EF4F9CFFAB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727591-07BC-4D19-A97C-E59A1FD993EF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49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FBD9BE-7168-4667-A024-AEAD43A9C399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324AA-9AE1-4C28-8CBB-C54A63EB24D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96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939E8-FEF0-477A-8597-5AD31C2713B6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444672-DF12-47D7-BBFC-5566BD52C066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614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6260D-4DBE-4F5A-A7C8-4DADAEC87779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F4189-169C-4B9D-AA7B-A0451241A9D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79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FA79B7-57FD-4C20-9B6A-15773B07DF81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BBC5C-2FCE-4C2A-BECF-8DB1B6FC780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628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5BE809-3341-4E85-BD47-93D522AD9B2D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C5EC0-0F01-40DB-BF76-EA5178A19E8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09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125D9-A9B1-44D9-975A-CB50FDF3EC73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61969-F782-437D-BFEC-76F9BF256D1C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61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78FBF6-63C1-47EB-BF61-9956647AA88A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76651-36A9-41DF-B95C-D73AFAF8622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650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855A97C-8DB7-494D-B035-BA31E65BA2C2}" type="datetimeFigureOut">
              <a:rPr lang="fi-FI" smtClean="0"/>
              <a:pPr>
                <a:defRPr/>
              </a:pPr>
              <a:t>7.4.2021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6B01400-1691-4E93-903D-E7DD34E32179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018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938"/>
          </a:xfrm>
        </p:spPr>
        <p:txBody>
          <a:bodyPr/>
          <a:lstStyle/>
          <a:p>
            <a:pPr algn="ctr"/>
            <a:r>
              <a:rPr lang="fi-FI" altLang="fi-FI" b="1" smtClean="0"/>
              <a:t>ÄÄNI AALTOLIIKKEENÄ</a:t>
            </a:r>
          </a:p>
        </p:txBody>
      </p:sp>
      <p:sp>
        <p:nvSpPr>
          <p:cNvPr id="3" name="Sisällön paikkamerkki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322217" y="1262744"/>
            <a:ext cx="11564983" cy="5199016"/>
          </a:xfrm>
          <a:blipFill>
            <a:blip r:embed="rId3"/>
            <a:stretch>
              <a:fillRect l="-1687" t="-3283" r="-1529"/>
            </a:stretch>
          </a:blipFill>
        </p:spPr>
        <p:txBody>
          <a:bodyPr/>
          <a:lstStyle/>
          <a:p>
            <a:r>
              <a:rPr lang="fi-FI">
                <a:noFill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6918" y="0"/>
            <a:ext cx="11799888" cy="5039936"/>
          </a:xfrm>
        </p:spPr>
        <p:txBody>
          <a:bodyPr/>
          <a:lstStyle/>
          <a:p>
            <a:r>
              <a:rPr lang="fi-FI" altLang="fi-FI" sz="4000" dirty="0" smtClean="0">
                <a:solidFill>
                  <a:schemeClr val="bg1"/>
                </a:solidFill>
              </a:rPr>
              <a:t>Pitkittäisen aaltoliikkeen tihentymässä on ylipaine ja harventumassa alipaine.</a:t>
            </a:r>
          </a:p>
          <a:p>
            <a:r>
              <a:rPr lang="fi-FI" altLang="fi-FI" sz="4000" dirty="0" smtClean="0">
                <a:solidFill>
                  <a:schemeClr val="bg1"/>
                </a:solidFill>
              </a:rPr>
              <a:t>Painevaihtelut ovat kuuloalueella </a:t>
            </a:r>
            <a:r>
              <a:rPr lang="fi-FI" altLang="fi-FI" sz="4000" dirty="0" err="1" smtClean="0">
                <a:solidFill>
                  <a:schemeClr val="bg1"/>
                </a:solidFill>
              </a:rPr>
              <a:t>millipascaleiden</a:t>
            </a:r>
            <a:r>
              <a:rPr lang="fi-FI" altLang="fi-FI" sz="4000" dirty="0" smtClean="0">
                <a:solidFill>
                  <a:schemeClr val="bg1"/>
                </a:solidFill>
              </a:rPr>
              <a:t> luokkaa.</a:t>
            </a:r>
          </a:p>
          <a:p>
            <a:r>
              <a:rPr lang="fi-FI" altLang="fi-FI" sz="4000" dirty="0" smtClean="0">
                <a:solidFill>
                  <a:schemeClr val="bg1"/>
                </a:solidFill>
              </a:rPr>
              <a:t>Pitkittäinen aalto voidaan esittää myös poikittaisena aaltona.</a:t>
            </a:r>
          </a:p>
          <a:p>
            <a:endParaRPr lang="fi-FI" altLang="fi-FI" sz="4000" dirty="0" smtClean="0">
              <a:solidFill>
                <a:schemeClr val="bg1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10" y="3970405"/>
            <a:ext cx="5189044" cy="2707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40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i-FI" b="1" dirty="0" smtClean="0"/>
              <a:t>ÄÄNEN NOPEUS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708" y="1019175"/>
            <a:ext cx="4424608" cy="2830286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0" y="1288870"/>
            <a:ext cx="7534003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i-FI" sz="3200" dirty="0" smtClean="0">
                <a:solidFill>
                  <a:schemeClr val="bg1"/>
                </a:solidFill>
              </a:rPr>
              <a:t>Äänen nopeus riippuu väliaineesta sekä kaasuilla myös lämpötilasta.</a:t>
            </a:r>
          </a:p>
          <a:p>
            <a:pPr marL="457200" indent="-457200">
              <a:buFontTx/>
              <a:buChar char="-"/>
            </a:pPr>
            <a:endParaRPr lang="fi-FI" sz="32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3200" dirty="0" err="1" smtClean="0">
                <a:solidFill>
                  <a:schemeClr val="bg1"/>
                </a:solidFill>
              </a:rPr>
              <a:t>V</a:t>
            </a:r>
            <a:r>
              <a:rPr lang="fi-FI" sz="3200" baseline="-25000" dirty="0" err="1" smtClean="0">
                <a:solidFill>
                  <a:schemeClr val="bg1"/>
                </a:solidFill>
              </a:rPr>
              <a:t>kiinteä</a:t>
            </a:r>
            <a:r>
              <a:rPr lang="fi-FI" sz="3200" dirty="0" smtClean="0">
                <a:solidFill>
                  <a:schemeClr val="bg1"/>
                </a:solidFill>
              </a:rPr>
              <a:t> &gt; </a:t>
            </a:r>
            <a:r>
              <a:rPr lang="fi-FI" sz="3200" dirty="0" err="1" smtClean="0">
                <a:solidFill>
                  <a:schemeClr val="bg1"/>
                </a:solidFill>
              </a:rPr>
              <a:t>v</a:t>
            </a:r>
            <a:r>
              <a:rPr lang="fi-FI" sz="3200" baseline="-25000" dirty="0" err="1" smtClean="0">
                <a:solidFill>
                  <a:schemeClr val="bg1"/>
                </a:solidFill>
              </a:rPr>
              <a:t>neste</a:t>
            </a:r>
            <a:r>
              <a:rPr lang="fi-FI" sz="3200" dirty="0" smtClean="0">
                <a:solidFill>
                  <a:schemeClr val="bg1"/>
                </a:solidFill>
              </a:rPr>
              <a:t> &gt; </a:t>
            </a:r>
            <a:r>
              <a:rPr lang="fi-FI" sz="3200" dirty="0" err="1" smtClean="0">
                <a:solidFill>
                  <a:schemeClr val="bg1"/>
                </a:solidFill>
              </a:rPr>
              <a:t>v</a:t>
            </a:r>
            <a:r>
              <a:rPr lang="fi-FI" sz="3200" baseline="-25000" dirty="0" err="1" smtClean="0">
                <a:solidFill>
                  <a:schemeClr val="bg1"/>
                </a:solidFill>
              </a:rPr>
              <a:t>kaasu</a:t>
            </a:r>
            <a:endParaRPr lang="fi-FI" sz="3200" baseline="-250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sz="3200" baseline="-250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3200" dirty="0" smtClean="0">
                <a:solidFill>
                  <a:schemeClr val="bg1"/>
                </a:solidFill>
              </a:rPr>
              <a:t>Ilmassa v=343 m/s (20</a:t>
            </a:r>
            <a:r>
              <a:rPr lang="fi-FI" sz="3200" baseline="30000" dirty="0" smtClean="0">
                <a:solidFill>
                  <a:schemeClr val="bg1"/>
                </a:solidFill>
              </a:rPr>
              <a:t>o</a:t>
            </a:r>
            <a:r>
              <a:rPr lang="fi-FI" sz="3200" dirty="0" smtClean="0">
                <a:solidFill>
                  <a:schemeClr val="bg1"/>
                </a:solidFill>
              </a:rPr>
              <a:t>C), vedessä </a:t>
            </a:r>
            <a:r>
              <a:rPr lang="fi-FI" sz="3200" dirty="0">
                <a:solidFill>
                  <a:schemeClr val="bg1"/>
                </a:solidFill>
              </a:rPr>
              <a:t>1 </a:t>
            </a:r>
            <a:r>
              <a:rPr lang="fi-FI" sz="3200" dirty="0" smtClean="0">
                <a:solidFill>
                  <a:schemeClr val="bg1"/>
                </a:solidFill>
              </a:rPr>
              <a:t>480 m/s, raudassa </a:t>
            </a:r>
            <a:r>
              <a:rPr lang="fi-FI" sz="3200" dirty="0">
                <a:solidFill>
                  <a:schemeClr val="bg1"/>
                </a:solidFill>
              </a:rPr>
              <a:t>5 </a:t>
            </a:r>
            <a:r>
              <a:rPr lang="fi-FI" sz="3200" dirty="0" smtClean="0">
                <a:solidFill>
                  <a:schemeClr val="bg1"/>
                </a:solidFill>
              </a:rPr>
              <a:t>120 m/s</a:t>
            </a:r>
          </a:p>
          <a:p>
            <a:pPr marL="285750" indent="-285750">
              <a:buFontTx/>
              <a:buChar char="-"/>
            </a:pPr>
            <a:endParaRPr lang="fi-FI" sz="3200" baseline="-25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3200" dirty="0" smtClean="0">
                <a:solidFill>
                  <a:schemeClr val="bg1"/>
                </a:solidFill>
              </a:rPr>
              <a:t>Lämpötilan vaikutus  nopeuteen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708" y="3876759"/>
            <a:ext cx="4424608" cy="279641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366" y="5465867"/>
            <a:ext cx="2245872" cy="139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Ääni ja väliai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51" y="114264"/>
            <a:ext cx="11997749" cy="6743736"/>
          </a:xfrm>
        </p:spPr>
      </p:pic>
    </p:spTree>
    <p:extLst>
      <p:ext uri="{BB962C8B-B14F-4D97-AF65-F5344CB8AC3E}">
        <p14:creationId xmlns:p14="http://schemas.microsoft.com/office/powerpoint/2010/main" val="33494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900"/>
          </a:xfrm>
        </p:spPr>
        <p:txBody>
          <a:bodyPr/>
          <a:lstStyle/>
          <a:p>
            <a:r>
              <a:rPr lang="fi-FI" altLang="fi-FI" b="1" smtClean="0"/>
              <a:t>Dopplerin ilmiö</a:t>
            </a:r>
          </a:p>
        </p:txBody>
      </p:sp>
      <p:sp>
        <p:nvSpPr>
          <p:cNvPr id="3" name="Sisällön paikkamerkki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226423" y="1088572"/>
            <a:ext cx="11625943" cy="5088391"/>
          </a:xfrm>
          <a:blipFill>
            <a:blip r:embed="rId2"/>
            <a:stretch>
              <a:fillRect l="-1678" t="-3357" r="-1101"/>
            </a:stretch>
          </a:blipFill>
        </p:spPr>
        <p:txBody>
          <a:bodyPr/>
          <a:lstStyle/>
          <a:p>
            <a:r>
              <a:rPr lang="fi-FI">
                <a:noFill/>
              </a:rPr>
              <a:t> 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888" y="2064465"/>
            <a:ext cx="4918475" cy="4022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fi-FI" dirty="0" smtClean="0"/>
          </a:p>
        </p:txBody>
      </p:sp>
      <p:sp>
        <p:nvSpPr>
          <p:cNvPr id="3" name="Sisällön paikkamerkki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74171" y="696686"/>
            <a:ext cx="11756572" cy="5939245"/>
          </a:xfrm>
          <a:blipFill>
            <a:blip r:embed="rId2"/>
            <a:stretch>
              <a:fillRect l="-1660"/>
            </a:stretch>
          </a:blipFill>
        </p:spPr>
        <p:txBody>
          <a:bodyPr/>
          <a:lstStyle/>
          <a:p>
            <a:r>
              <a:rPr lang="fi-FI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ektori">
  <a:themeElements>
    <a:clrScheme name="Sektori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ktori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i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150</TotalTime>
  <Words>108</Words>
  <Application>Microsoft Office PowerPoint</Application>
  <PresentationFormat>Laajakuva</PresentationFormat>
  <Paragraphs>20</Paragraphs>
  <Slides>6</Slides>
  <Notes>2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Calibri</vt:lpstr>
      <vt:lpstr>Century Gothic</vt:lpstr>
      <vt:lpstr>Wingdings 3</vt:lpstr>
      <vt:lpstr>Sektori</vt:lpstr>
      <vt:lpstr>ÄÄNI AALTOLIIKKEENÄ</vt:lpstr>
      <vt:lpstr>PowerPoint-esitys</vt:lpstr>
      <vt:lpstr>ÄÄNEN NOPEUS</vt:lpstr>
      <vt:lpstr>PowerPoint-esitys</vt:lpstr>
      <vt:lpstr>Dopplerin ilmiö</vt:lpstr>
      <vt:lpstr>PowerPoint-esitys</vt:lpstr>
    </vt:vector>
  </TitlesOfParts>
  <Company>Keuruun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ÄÄNI AALTOLIIKKEENÄ</dc:title>
  <dc:creator>Mäkeläinen,Markku</dc:creator>
  <cp:lastModifiedBy>Salminen Teppo</cp:lastModifiedBy>
  <cp:revision>15</cp:revision>
  <dcterms:created xsi:type="dcterms:W3CDTF">2018-05-17T06:55:52Z</dcterms:created>
  <dcterms:modified xsi:type="dcterms:W3CDTF">2021-04-07T07:35:18Z</dcterms:modified>
</cp:coreProperties>
</file>