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12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DDFF6-B8DD-4071-8402-9649A5397B18}" type="datetimeFigureOut">
              <a:rPr lang="fi-FI" smtClean="0"/>
              <a:t>6.3.2026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F1DAD-9288-42D0-9D68-82FD6E728B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6008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DDFF6-B8DD-4071-8402-9649A5397B18}" type="datetimeFigureOut">
              <a:rPr lang="fi-FI" smtClean="0"/>
              <a:t>6.3.2026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F1DAD-9288-42D0-9D68-82FD6E728B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6073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DDFF6-B8DD-4071-8402-9649A5397B18}" type="datetimeFigureOut">
              <a:rPr lang="fi-FI" smtClean="0"/>
              <a:t>6.3.2026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F1DAD-9288-42D0-9D68-82FD6E728B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9265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DDFF6-B8DD-4071-8402-9649A5397B18}" type="datetimeFigureOut">
              <a:rPr lang="fi-FI" smtClean="0"/>
              <a:t>6.3.2026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F1DAD-9288-42D0-9D68-82FD6E728B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8895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DDFF6-B8DD-4071-8402-9649A5397B18}" type="datetimeFigureOut">
              <a:rPr lang="fi-FI" smtClean="0"/>
              <a:t>6.3.2026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F1DAD-9288-42D0-9D68-82FD6E728B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9458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DDFF6-B8DD-4071-8402-9649A5397B18}" type="datetimeFigureOut">
              <a:rPr lang="fi-FI" smtClean="0"/>
              <a:t>6.3.2026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F1DAD-9288-42D0-9D68-82FD6E728B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7981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DDFF6-B8DD-4071-8402-9649A5397B18}" type="datetimeFigureOut">
              <a:rPr lang="fi-FI" smtClean="0"/>
              <a:t>6.3.2026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F1DAD-9288-42D0-9D68-82FD6E728B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0319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DDFF6-B8DD-4071-8402-9649A5397B18}" type="datetimeFigureOut">
              <a:rPr lang="fi-FI" smtClean="0"/>
              <a:t>6.3.2026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F1DAD-9288-42D0-9D68-82FD6E728B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90278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DDFF6-B8DD-4071-8402-9649A5397B18}" type="datetimeFigureOut">
              <a:rPr lang="fi-FI" smtClean="0"/>
              <a:t>6.3.2026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F1DAD-9288-42D0-9D68-82FD6E728B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3553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DDFF6-B8DD-4071-8402-9649A5397B18}" type="datetimeFigureOut">
              <a:rPr lang="fi-FI" smtClean="0"/>
              <a:t>6.3.2026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F1DAD-9288-42D0-9D68-82FD6E728B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6748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DDFF6-B8DD-4071-8402-9649A5397B18}" type="datetimeFigureOut">
              <a:rPr lang="fi-FI" smtClean="0"/>
              <a:t>6.3.2026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F1DAD-9288-42D0-9D68-82FD6E728B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0309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DDFF6-B8DD-4071-8402-9649A5397B18}" type="datetimeFigureOut">
              <a:rPr lang="fi-FI" smtClean="0"/>
              <a:t>6.3.2026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6F1DAD-9288-42D0-9D68-82FD6E728B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9926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261257" y="190545"/>
            <a:ext cx="10319657" cy="767398"/>
          </a:xfrm>
        </p:spPr>
        <p:txBody>
          <a:bodyPr>
            <a:normAutofit fontScale="90000"/>
          </a:bodyPr>
          <a:lstStyle/>
          <a:p>
            <a:r>
              <a:rPr lang="fi-FI" b="1" dirty="0"/>
              <a:t>Lämpövoimakone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61257" y="1105989"/>
            <a:ext cx="11617234" cy="5451565"/>
          </a:xfrm>
        </p:spPr>
        <p:txBody>
          <a:bodyPr>
            <a:norm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600" dirty="0"/>
              <a:t>Lämpövoimakone tekee mekaanista työtä (eli muuttaa energiaa muodosta toiseen) lämpötilaeron avulla.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fi-FI" sz="36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7590" y="2358394"/>
            <a:ext cx="4865234" cy="3889733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44305" y="2358393"/>
            <a:ext cx="5022420" cy="3685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017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36914" y="190545"/>
            <a:ext cx="9144000" cy="767398"/>
          </a:xfrm>
        </p:spPr>
        <p:txBody>
          <a:bodyPr>
            <a:normAutofit fontScale="90000"/>
          </a:bodyPr>
          <a:lstStyle/>
          <a:p>
            <a:r>
              <a:rPr lang="fi-FI" b="1" dirty="0"/>
              <a:t>Hyötysuhde</a:t>
            </a: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33211" y="1392328"/>
            <a:ext cx="3169920" cy="3908406"/>
          </a:xfrm>
          <a:prstGeom prst="rect">
            <a:avLst/>
          </a:prstGeom>
        </p:spPr>
      </p:pic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61257" y="1158241"/>
            <a:ext cx="11059886" cy="5399314"/>
          </a:xfrm>
        </p:spPr>
        <p:txBody>
          <a:bodyPr>
            <a:norm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600" dirty="0"/>
              <a:t>Kiertoprosessia tekevä aine siirtää </a:t>
            </a:r>
          </a:p>
          <a:p>
            <a:pPr algn="l"/>
            <a:r>
              <a:rPr lang="fi-FI" sz="3600" dirty="0"/>
              <a:t>lämpöä lämpösäiliöstä kylmäsäiliöön.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600" dirty="0"/>
              <a:t>Osa lämpövirrasta käytetään</a:t>
            </a:r>
          </a:p>
          <a:p>
            <a:pPr algn="l"/>
            <a:r>
              <a:rPr lang="fi-FI" sz="3600" dirty="0"/>
              <a:t>mekaanisen työn tekemiseen.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200" dirty="0"/>
              <a:t>T</a:t>
            </a:r>
            <a:r>
              <a:rPr lang="fi-FI" sz="3200" baseline="-25000" dirty="0"/>
              <a:t>1</a:t>
            </a:r>
            <a:r>
              <a:rPr lang="fi-FI" sz="3200" dirty="0"/>
              <a:t>= lämpösäiliön lämpötila kelvineinä.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200" dirty="0"/>
              <a:t>T</a:t>
            </a:r>
            <a:r>
              <a:rPr lang="fi-FI" sz="3200" baseline="-25000" dirty="0"/>
              <a:t>2</a:t>
            </a:r>
            <a:r>
              <a:rPr lang="fi-FI" sz="3200" dirty="0"/>
              <a:t>= kylmäsäiliön lämpötila kelvineinä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200" dirty="0"/>
              <a:t>Q</a:t>
            </a:r>
            <a:r>
              <a:rPr lang="fi-FI" sz="3200" baseline="-25000" dirty="0"/>
              <a:t>1</a:t>
            </a:r>
            <a:r>
              <a:rPr lang="fi-FI" sz="3200" dirty="0"/>
              <a:t>= koneen ottama lämpömäärä jouleina.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200" dirty="0"/>
              <a:t>Q</a:t>
            </a:r>
            <a:r>
              <a:rPr lang="fi-FI" sz="3200" baseline="-25000" dirty="0"/>
              <a:t>2</a:t>
            </a:r>
            <a:r>
              <a:rPr lang="fi-FI" sz="3200" dirty="0"/>
              <a:t>= koneesta poistuva lämpömäärä jouleina.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200" dirty="0"/>
              <a:t>W= Q</a:t>
            </a:r>
            <a:r>
              <a:rPr lang="fi-FI" sz="3200" baseline="-25000" dirty="0"/>
              <a:t>1</a:t>
            </a:r>
            <a:r>
              <a:rPr lang="fi-FI" sz="3200" dirty="0"/>
              <a:t>- Q</a:t>
            </a:r>
            <a:r>
              <a:rPr lang="fi-FI" sz="3200" baseline="-25000" dirty="0"/>
              <a:t>2 </a:t>
            </a:r>
            <a:r>
              <a:rPr lang="fi-FI" sz="3200" dirty="0"/>
              <a:t>= mekaaninen työ jouleina.</a:t>
            </a:r>
          </a:p>
        </p:txBody>
      </p:sp>
    </p:spTree>
    <p:extLst>
      <p:ext uri="{BB962C8B-B14F-4D97-AF65-F5344CB8AC3E}">
        <p14:creationId xmlns:p14="http://schemas.microsoft.com/office/powerpoint/2010/main" val="774251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36914" y="190545"/>
            <a:ext cx="9144000" cy="767398"/>
          </a:xfrm>
        </p:spPr>
        <p:txBody>
          <a:bodyPr>
            <a:normAutofit fontScale="90000"/>
          </a:bodyPr>
          <a:lstStyle/>
          <a:p>
            <a:r>
              <a:rPr lang="fi-FI" dirty="0"/>
              <a:t>Hyötysuhde</a:t>
            </a:r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2811" y="1314994"/>
            <a:ext cx="7086767" cy="1297577"/>
          </a:xfrm>
          <a:prstGeom prst="rect">
            <a:avLst/>
          </a:prstGeom>
        </p:spPr>
      </p:pic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348343" y="1062446"/>
            <a:ext cx="11530147" cy="5495108"/>
          </a:xfrm>
        </p:spPr>
        <p:txBody>
          <a:bodyPr>
            <a:normAutofit/>
          </a:bodyPr>
          <a:lstStyle/>
          <a:p>
            <a:pPr algn="l"/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433917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36914" y="190545"/>
            <a:ext cx="9144000" cy="767398"/>
          </a:xfrm>
        </p:spPr>
        <p:txBody>
          <a:bodyPr>
            <a:normAutofit fontScale="90000"/>
          </a:bodyPr>
          <a:lstStyle/>
          <a:p>
            <a:r>
              <a:rPr lang="fi-FI" b="1" dirty="0"/>
              <a:t>Maksimihyötysuhde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61257" y="1105989"/>
            <a:ext cx="11617234" cy="5451565"/>
          </a:xfrm>
        </p:spPr>
        <p:txBody>
          <a:bodyPr>
            <a:norm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600" dirty="0"/>
              <a:t>Maksimihyötysuhdetta sanotaan </a:t>
            </a:r>
            <a:r>
              <a:rPr lang="fi-FI" sz="3600" dirty="0" err="1"/>
              <a:t>Carnot</a:t>
            </a:r>
            <a:r>
              <a:rPr lang="fi-FI" sz="3600" dirty="0"/>
              <a:t>-hyötysuhteeksi.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600" dirty="0"/>
              <a:t>Mitä suuremmalla lämpötilavälillä kone toimii, sitä parempi hyötysuhde sillä on.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fi-FI" sz="3600" dirty="0"/>
          </a:p>
          <a:p>
            <a:pPr algn="l"/>
            <a:endParaRPr lang="fi-FI" sz="36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855" y="3050584"/>
            <a:ext cx="5544595" cy="1164365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20742" y="2400028"/>
            <a:ext cx="3368585" cy="4233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9176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36914" y="190545"/>
            <a:ext cx="9144000" cy="767398"/>
          </a:xfrm>
        </p:spPr>
        <p:txBody>
          <a:bodyPr>
            <a:normAutofit fontScale="90000"/>
          </a:bodyPr>
          <a:lstStyle/>
          <a:p>
            <a:r>
              <a:rPr lang="fi-FI" dirty="0"/>
              <a:t>Lämmönsiirtokone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61257" y="1105989"/>
            <a:ext cx="11617234" cy="5451565"/>
          </a:xfrm>
        </p:spPr>
        <p:txBody>
          <a:bodyPr>
            <a:norm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600" dirty="0"/>
              <a:t>Lämmönsiirtokone siirtää lämpöä kylmäsäiliöstä lämpösäiliöön ulkopuolisen työn avulla.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600" dirty="0"/>
              <a:t>Esim. jääkaappi ja lämpöpumput </a:t>
            </a:r>
          </a:p>
          <a:p>
            <a:pPr algn="l"/>
            <a:r>
              <a:rPr lang="fi-FI" sz="3600" dirty="0"/>
              <a:t>      toimii näin.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600" dirty="0"/>
              <a:t>Esim. jääkaapin kompressori tekee </a:t>
            </a:r>
          </a:p>
          <a:p>
            <a:pPr algn="l"/>
            <a:r>
              <a:rPr lang="fi-FI" sz="3600" dirty="0"/>
              <a:t>      työn W jolloin kaapin sisältä siirtyy</a:t>
            </a:r>
          </a:p>
          <a:p>
            <a:pPr algn="l"/>
            <a:r>
              <a:rPr lang="fi-FI" sz="3600" dirty="0"/>
              <a:t>      lämpömäärä Q</a:t>
            </a:r>
            <a:r>
              <a:rPr lang="fi-FI" sz="3600" baseline="-25000" dirty="0"/>
              <a:t>1</a:t>
            </a:r>
            <a:r>
              <a:rPr lang="fi-FI" sz="3600" dirty="0"/>
              <a:t> pois. Kaapin </a:t>
            </a:r>
            <a:r>
              <a:rPr lang="fi-FI" sz="3600" dirty="0" err="1"/>
              <a:t>ulko</a:t>
            </a:r>
            <a:r>
              <a:rPr lang="fi-FI" sz="3600" dirty="0"/>
              <a:t>-</a:t>
            </a:r>
          </a:p>
          <a:p>
            <a:pPr algn="l"/>
            <a:r>
              <a:rPr lang="fi-FI" sz="3600" dirty="0"/>
              <a:t>      puolelle siirtyy lämpömäärä Q</a:t>
            </a:r>
            <a:r>
              <a:rPr lang="fi-FI" sz="3600" baseline="-25000" dirty="0"/>
              <a:t>2</a:t>
            </a:r>
            <a:r>
              <a:rPr lang="fi-FI" sz="3600" dirty="0"/>
              <a:t>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600" dirty="0"/>
              <a:t>Energia säilyy </a:t>
            </a:r>
            <a:r>
              <a:rPr lang="fi-FI" sz="3600" dirty="0">
                <a:sym typeface="Wingdings" panose="05000000000000000000" pitchFamily="2" charset="2"/>
              </a:rPr>
              <a:t> </a:t>
            </a:r>
            <a:r>
              <a:rPr lang="fi-FI" sz="3600" b="1" dirty="0">
                <a:sym typeface="Wingdings" panose="05000000000000000000" pitchFamily="2" charset="2"/>
              </a:rPr>
              <a:t>Q</a:t>
            </a:r>
            <a:r>
              <a:rPr lang="fi-FI" sz="3600" b="1" baseline="-25000" dirty="0">
                <a:sym typeface="Wingdings" panose="05000000000000000000" pitchFamily="2" charset="2"/>
              </a:rPr>
              <a:t>1</a:t>
            </a:r>
            <a:r>
              <a:rPr lang="fi-FI" sz="3600" b="1" dirty="0">
                <a:sym typeface="Wingdings" panose="05000000000000000000" pitchFamily="2" charset="2"/>
              </a:rPr>
              <a:t>= Q</a:t>
            </a:r>
            <a:r>
              <a:rPr lang="fi-FI" sz="3600" b="1" baseline="-25000" dirty="0">
                <a:sym typeface="Wingdings" panose="05000000000000000000" pitchFamily="2" charset="2"/>
              </a:rPr>
              <a:t>2</a:t>
            </a:r>
            <a:r>
              <a:rPr lang="fi-FI" sz="3600" b="1" dirty="0">
                <a:sym typeface="Wingdings" panose="05000000000000000000" pitchFamily="2" charset="2"/>
              </a:rPr>
              <a:t>+ W</a:t>
            </a:r>
            <a:endParaRPr lang="fi-FI" sz="3600" b="1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97595" y="2368731"/>
            <a:ext cx="2801020" cy="3097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4142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36914" y="190545"/>
            <a:ext cx="9144000" cy="767398"/>
          </a:xfrm>
        </p:spPr>
        <p:txBody>
          <a:bodyPr>
            <a:normAutofit fontScale="90000"/>
          </a:bodyPr>
          <a:lstStyle/>
          <a:p>
            <a:r>
              <a:rPr lang="fi-FI" dirty="0"/>
              <a:t>Lämpöopin toinen pääsääntö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61257" y="1105989"/>
            <a:ext cx="11617234" cy="5451565"/>
          </a:xfrm>
        </p:spPr>
        <p:txBody>
          <a:bodyPr>
            <a:normAutofit/>
          </a:bodyPr>
          <a:lstStyle/>
          <a:p>
            <a:pPr algn="l" eaLnBrk="1" hangingPunct="1">
              <a:defRPr/>
            </a:pPr>
            <a:r>
              <a:rPr lang="fi-FI" altLang="fi-FI" sz="4400" dirty="0"/>
              <a:t>Lämpö siirtyy aina itsestään korkeammasta lämpötilasta matalampaan, kunnes saavutetaan lämpötasapaino.</a:t>
            </a:r>
          </a:p>
          <a:p>
            <a:pPr algn="l" eaLnBrk="1" hangingPunct="1">
              <a:defRPr/>
            </a:pPr>
            <a:r>
              <a:rPr lang="fi-FI" altLang="fi-FI" sz="4400" dirty="0"/>
              <a:t>Kaikki termodynaamiset prosessit suuntautuvat kohti tasapainotilaa.</a:t>
            </a:r>
          </a:p>
          <a:p>
            <a:pPr algn="l" eaLnBrk="1" hangingPunct="1">
              <a:defRPr/>
            </a:pPr>
            <a:r>
              <a:rPr lang="fi-FI" altLang="fi-FI" sz="4400" dirty="0"/>
              <a:t>Entropia (epäjärjestys) kasvaa itsestään etenevissä prosesseissa, kunnes on saavutettu tasapainotila.</a:t>
            </a:r>
          </a:p>
          <a:p>
            <a:pPr algn="l"/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4047349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36914" y="190545"/>
            <a:ext cx="9144000" cy="767398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61257" y="1105989"/>
            <a:ext cx="11617234" cy="5451565"/>
          </a:xfrm>
        </p:spPr>
        <p:txBody>
          <a:bodyPr>
            <a:normAutofit/>
          </a:bodyPr>
          <a:lstStyle/>
          <a:p>
            <a:pPr algn="l" eaLnBrk="1" hangingPunct="1">
              <a:defRPr/>
            </a:pPr>
            <a:r>
              <a:rPr lang="fi-FI" altLang="fi-FI" sz="4400" dirty="0"/>
              <a:t>Kaikkea systeemin sisäenergiaa ei voida muuttaa mekaaniseksi työksi.</a:t>
            </a:r>
          </a:p>
          <a:p>
            <a:pPr algn="l" eaLnBrk="1" hangingPunct="1">
              <a:defRPr/>
            </a:pPr>
            <a:r>
              <a:rPr lang="fi-FI" altLang="fi-FI" sz="4400" dirty="0"/>
              <a:t>Kone , joka muuttaisi kaiken ottamansa energian työksi, on mahdoton rakentaa. Eli…</a:t>
            </a:r>
          </a:p>
          <a:p>
            <a:pPr algn="l" eaLnBrk="1" hangingPunct="1">
              <a:defRPr/>
            </a:pPr>
            <a:r>
              <a:rPr lang="fi-FI" altLang="fi-FI" sz="4400" dirty="0"/>
              <a:t>Toisen lajin ikiliikkujaa ei voi rakentaa. Hyötysuhde on aina &lt; 1</a:t>
            </a:r>
          </a:p>
          <a:p>
            <a:pPr algn="l"/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1683842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207</Words>
  <Application>Microsoft Office PowerPoint</Application>
  <PresentationFormat>Laajakuva</PresentationFormat>
  <Paragraphs>32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Office-teema</vt:lpstr>
      <vt:lpstr>Lämpövoimakone</vt:lpstr>
      <vt:lpstr>Hyötysuhde</vt:lpstr>
      <vt:lpstr>Hyötysuhde</vt:lpstr>
      <vt:lpstr>Maksimihyötysuhde</vt:lpstr>
      <vt:lpstr>Lämmönsiirtokone</vt:lpstr>
      <vt:lpstr>Lämpöopin toinen pääsääntö</vt:lpstr>
      <vt:lpstr>PowerPoint-esitys</vt:lpstr>
    </vt:vector>
  </TitlesOfParts>
  <Company>Keuruun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Lämpövoimakone</dc:title>
  <dc:creator>Mäkeläinen,Markku</dc:creator>
  <cp:lastModifiedBy>Mäkeläinen Markku</cp:lastModifiedBy>
  <cp:revision>9</cp:revision>
  <dcterms:created xsi:type="dcterms:W3CDTF">2022-05-12T08:41:01Z</dcterms:created>
  <dcterms:modified xsi:type="dcterms:W3CDTF">2026-03-06T11:36:41Z</dcterms:modified>
</cp:coreProperties>
</file>