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5B3B2-746D-45A9-BFD9-268027D33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36DFCC-7C7B-4E2B-9657-98992BC68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375F52-2638-4154-B92B-7DFD4546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1EFF6F-8010-4761-B7CA-DF2E17BF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ADD8F2-8200-4F6D-8268-959381A7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97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048707-099E-4EC8-AEF3-6EF67D7F3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B28A4A-17AF-4E29-AA4E-F5342F246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39AEC6-7610-4055-BFFA-35FAF673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9D76DC-CE01-471E-B18B-DF5C46EAC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EBBFEE-3B2A-4773-8CA0-B598BE5B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91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3393C55-8392-434C-A50B-5E6C2C4BEF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E88DDA-EDA0-459B-AAB4-FB24B3D7C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2C9CC6-3A52-4FF9-99FF-24E13868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2C521E-5AAB-4C33-A31B-AD6242DC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6044F4-1DDC-4382-990A-3EE10225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30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0FEC55-390D-41E1-97EB-AC565FE3D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8B7DA7-A317-428B-8F5E-930085EC3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E84408-2E90-4C05-BB98-F0FB45673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B19877-2145-4468-99BD-9D83BA49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BA9C61-DBEF-478B-8439-63F3ED8EC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32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E69BDF-CAFA-4C05-9C70-CD042271D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668505-71A8-457E-8DC5-79E56BE48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0459CB-5947-48EB-8595-9C651FE68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28ABA7-E04A-4F16-B892-EF497359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41B5DA-7846-4F8C-8E50-2AA8416B1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2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4DC134-6FAB-47E5-939A-A79449B8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4D3AED-9CBB-48BF-B2D3-E7B6502F7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F1E12F-9C66-4EC5-A364-B3F7147B2F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00C90A-D57E-4EC1-BBDA-FD1602EAB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A7779D-D268-4221-B87E-F5E8F634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1DCCF2-347B-4940-96F6-0D2D8A50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21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79EAAA-72C4-4579-857C-87C81E5CB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BC3AC5-2276-4B6D-BA37-E8D3AD204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3C2695-307C-461F-9216-098D02DB9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A0DD858-6AC1-43DF-9323-AAD4BBD67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4AD00AD-87B1-4683-87DB-921499BE0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272B1B7-38A0-4C1D-9F73-A6848C6B0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312E165-8739-4E10-B69B-C73CB677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F34B5D1-A7D3-4224-8D14-CF1D2BAB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527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46BC3-26D7-47B0-9584-601FF4C23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C7EC826-7806-49FE-A864-453BF492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357133-9B87-4161-8E4E-4B9DC7BD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3D40F85-617A-4950-A647-54D4B4B0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38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EDBDEC4-3092-472A-82E0-D72A1C15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7C64D58-3C54-47CA-93A0-71E1AC2B1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6C1B00B-933B-46B7-B7F5-912F34B47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86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797DFC-D385-4771-86B3-1E902E88C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6AE57B-30BC-48D8-B49D-5CABE08B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E5B7350-C053-4B1F-909D-434F8AD6C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31DFB9-3796-4E1F-91CA-20120B3C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7BED35-AA99-48D0-9752-87D5C9E0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0146BC-42F2-49FB-99B5-288B61DF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76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A2278D-2F1A-4FC0-A7C8-F6146D259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B9356D5-6476-4686-B2E8-18EBDAAF8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97C292-2B1A-43D0-84AA-53D40364C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B9B97D-DD68-4B44-9658-3BE617D6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F2E5790-9597-4751-A99F-F5178CD05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FCA4A5-4EC4-4180-94A0-C8334A5B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30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7AD851-6BB4-49E5-AE2C-9B69450BB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822DEB-B728-4DC0-80B6-3DF26C478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8EF364-9BA9-4FFB-A9AC-8C63FD3393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5189A-4675-4D5F-B3AF-2ADC02AF9FB8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45FDA1-4EF7-40ED-BADB-49C72A9A3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AF5C67-F192-458E-9AA9-C64B7D840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7BFC0-E640-4FE7-9554-DD9C044D91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56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D50EA-4318-4EA7-938A-ADD2F8AEA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087" y="0"/>
            <a:ext cx="10827026" cy="927652"/>
          </a:xfrm>
        </p:spPr>
        <p:txBody>
          <a:bodyPr/>
          <a:lstStyle/>
          <a:p>
            <a:r>
              <a:rPr lang="fi-FI" b="1" dirty="0"/>
              <a:t>Lämpöopin </a:t>
            </a:r>
            <a:r>
              <a:rPr lang="fi-FI" b="1" dirty="0" err="1"/>
              <a:t>nollas</a:t>
            </a:r>
            <a:r>
              <a:rPr lang="fi-FI" b="1" dirty="0"/>
              <a:t> pääsääntö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934305-CF70-4584-8EF1-C34C31ED1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035" y="927652"/>
            <a:ext cx="11714922" cy="5446644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Mitä tapahtuu makrotasolla /</a:t>
            </a:r>
          </a:p>
          <a:p>
            <a:pPr algn="l"/>
            <a:r>
              <a:rPr lang="fi-FI" sz="4000" dirty="0"/>
              <a:t>mikrotasolla, kun sekoitat </a:t>
            </a:r>
          </a:p>
          <a:p>
            <a:pPr algn="l"/>
            <a:r>
              <a:rPr lang="fi-FI" sz="4000" dirty="0"/>
              <a:t>kuumaan kahviin kylmää maitoa?</a:t>
            </a:r>
          </a:p>
          <a:p>
            <a:pPr algn="l"/>
            <a:r>
              <a:rPr lang="fi-FI" sz="3200" u="sng" dirty="0"/>
              <a:t>Makrotaso</a:t>
            </a:r>
          </a:p>
          <a:p>
            <a:pPr algn="l"/>
            <a:r>
              <a:rPr lang="fi-FI" sz="3200" dirty="0"/>
              <a:t>Kahvi jäähtyy (sisäenergia pienenee)</a:t>
            </a:r>
          </a:p>
          <a:p>
            <a:pPr algn="l"/>
            <a:r>
              <a:rPr lang="fi-FI" sz="3200" dirty="0"/>
              <a:t>ja maito lämpenee (sisäenergia kasvaa).</a:t>
            </a:r>
          </a:p>
          <a:p>
            <a:pPr algn="l"/>
            <a:r>
              <a:rPr lang="fi-FI" sz="3200" u="sng" dirty="0"/>
              <a:t>Mikrotaso</a:t>
            </a:r>
          </a:p>
          <a:p>
            <a:pPr algn="l"/>
            <a:r>
              <a:rPr lang="fi-FI" sz="3200" dirty="0"/>
              <a:t>Kuuman kahvin nopeat vesimolekyylit luovuttavat liike-energiaa maidon hitaille molekyyleille törmäyksissä.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EBD04D5-170B-4BD9-B572-75F33F374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244" y="1028699"/>
            <a:ext cx="3258999" cy="386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9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2B1D6E-6391-4B1C-90BE-1BFA33A7E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276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02F036-1558-48A0-AD66-D18812474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4" y="251791"/>
            <a:ext cx="11913704" cy="6308035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Eristetyssä systeemissä energiaa siirtyy itsestään lämpimämmästä kappaleesta kylmempään. </a:t>
            </a:r>
            <a:r>
              <a:rPr lang="fi-FI" sz="4000" dirty="0">
                <a:sym typeface="Wingdings" panose="05000000000000000000" pitchFamily="2" charset="2"/>
              </a:rPr>
              <a:t></a:t>
            </a:r>
          </a:p>
          <a:p>
            <a:pPr algn="l"/>
            <a:r>
              <a:rPr lang="fi-FI" sz="4000" dirty="0">
                <a:sym typeface="Wingdings" panose="05000000000000000000" pitchFamily="2" charset="2"/>
              </a:rPr>
              <a:t>Lämpötilaerot tasaantuvat, kunnes saavutetaan terminen tasapainotila (=lämpötasapaino), eli…</a:t>
            </a:r>
          </a:p>
          <a:p>
            <a:pPr algn="l"/>
            <a:r>
              <a:rPr lang="fi-FI" sz="4000" dirty="0">
                <a:sym typeface="Wingdings" panose="05000000000000000000" pitchFamily="2" charset="2"/>
              </a:rPr>
              <a:t>Systeemin kaikki osat ovat samassa lämpötilassa.</a:t>
            </a:r>
          </a:p>
          <a:p>
            <a:pPr algn="l"/>
            <a:r>
              <a:rPr lang="fi-FI" sz="4000" dirty="0"/>
              <a:t>                                           </a:t>
            </a:r>
            <a:r>
              <a:rPr lang="fi-FI" sz="4000" b="1" dirty="0"/>
              <a:t>TÄMÄ ON LÄMPÖOPIN</a:t>
            </a:r>
          </a:p>
          <a:p>
            <a:pPr algn="l"/>
            <a:r>
              <a:rPr lang="fi-FI" sz="4000" b="1" dirty="0"/>
              <a:t>                                           NOLLAS PÄÄSÄÄNTÖ!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161F989-3097-4030-A216-996BF4CBB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74" y="3428999"/>
            <a:ext cx="4704522" cy="337968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AFD91EE-2CCA-4A87-80B7-C09FCF41E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070" y="4693367"/>
            <a:ext cx="5555386" cy="216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0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72EEA5-576D-457F-8A63-444F46FA6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7B05B2-79C7-4840-A503-4415E44BA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1" y="310761"/>
            <a:ext cx="11608905" cy="6176841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Lämpötilaeron vuoksi siirtyvää energiaa sanotaan </a:t>
            </a:r>
            <a:r>
              <a:rPr lang="fi-FI" sz="4000" u="sng" dirty="0"/>
              <a:t>LÄMMÖKSI </a:t>
            </a:r>
            <a:r>
              <a:rPr lang="fi-FI" sz="4000" dirty="0"/>
              <a:t> ja …</a:t>
            </a:r>
          </a:p>
          <a:p>
            <a:pPr algn="l"/>
            <a:r>
              <a:rPr lang="fi-FI" sz="4000" dirty="0"/>
              <a:t>Sen määrää kuvaa suure </a:t>
            </a:r>
            <a:r>
              <a:rPr lang="fi-FI" sz="4000" u="sng" dirty="0"/>
              <a:t>LÄMPÖMÄÄRÄ (Q) </a:t>
            </a:r>
            <a:endParaRPr lang="fi-FI" sz="4000" dirty="0"/>
          </a:p>
          <a:p>
            <a:pPr algn="l"/>
            <a:r>
              <a:rPr lang="fi-FI" sz="4000" dirty="0"/>
              <a:t>Yksikkö [Q] = 1J (joule)</a:t>
            </a:r>
          </a:p>
          <a:p>
            <a:pPr algn="l"/>
            <a:endParaRPr lang="fi-FI" sz="4000" dirty="0"/>
          </a:p>
          <a:p>
            <a:pPr algn="l"/>
            <a:r>
              <a:rPr lang="fi-FI" sz="4000" u="sng" dirty="0"/>
              <a:t>Lämpöenergia</a:t>
            </a:r>
            <a:r>
              <a:rPr lang="fi-FI" sz="4000" dirty="0"/>
              <a:t> on aineen</a:t>
            </a:r>
          </a:p>
          <a:p>
            <a:pPr algn="l"/>
            <a:r>
              <a:rPr lang="fi-FI" sz="4000" dirty="0"/>
              <a:t>rakenne-osasten lämpö-</a:t>
            </a:r>
          </a:p>
          <a:p>
            <a:pPr algn="l"/>
            <a:r>
              <a:rPr lang="fi-FI" sz="4000" dirty="0"/>
              <a:t>Liikkeen </a:t>
            </a:r>
            <a:r>
              <a:rPr lang="fi-FI" sz="4000" u="sng" dirty="0"/>
              <a:t>liike-energiaa</a:t>
            </a:r>
            <a:r>
              <a:rPr lang="fi-FI" sz="4000" dirty="0"/>
              <a:t>.</a:t>
            </a:r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5B16AFB-A2C9-4078-96C6-8A464AB90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897" y="2678181"/>
            <a:ext cx="3471241" cy="354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5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72EEA5-576D-457F-8A63-444F46FA6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848139"/>
          </a:xfrm>
        </p:spPr>
        <p:txBody>
          <a:bodyPr>
            <a:normAutofit fontScale="90000"/>
          </a:bodyPr>
          <a:lstStyle/>
          <a:p>
            <a:r>
              <a:rPr lang="fi-FI" dirty="0"/>
              <a:t>Lämmön siirtyminen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7B05B2-79C7-4840-A503-4415E44BA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1" y="1017763"/>
            <a:ext cx="11608905" cy="5469839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Lämpöenergiaa voi siirtyä systeemistä toiseen…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JOHUMALLA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KULJETTUMALLA (konvektio)</a:t>
            </a:r>
          </a:p>
          <a:p>
            <a:pPr marL="742950" indent="-742950" algn="l">
              <a:buAutoNum type="arabicPeriod"/>
            </a:pPr>
            <a:r>
              <a:rPr lang="fi-FI" sz="4000" dirty="0"/>
              <a:t>SÄTEILEMÄLLÄ</a:t>
            </a:r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E6DBD4F-EE7F-4229-989C-415728139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864" y="1622564"/>
            <a:ext cx="2528377" cy="326623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00D10A5-CAC1-4D60-8488-130329902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44" y="3811412"/>
            <a:ext cx="4535451" cy="2576136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9460A3EA-0CB3-4C92-AC85-B525C5A17A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9078" y="3167105"/>
            <a:ext cx="5234609" cy="332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72EEA5-576D-457F-8A63-444F46FA6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7B05B2-79C7-4840-A503-4415E44BA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1" y="310761"/>
            <a:ext cx="11608905" cy="6176841"/>
          </a:xfrm>
        </p:spPr>
        <p:txBody>
          <a:bodyPr>
            <a:normAutofit/>
          </a:bodyPr>
          <a:lstStyle/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69762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126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Lämpöopin nollas pääsääntö</vt:lpstr>
      <vt:lpstr>PowerPoint-esitys</vt:lpstr>
      <vt:lpstr>PowerPoint-esitys</vt:lpstr>
      <vt:lpstr>Lämmön siirtyminen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Lämpöopin nollas pääsääntö</dc:title>
  <dc:creator>Mäkeläinen Markku</dc:creator>
  <cp:lastModifiedBy>Mäkeläinen Markku</cp:lastModifiedBy>
  <cp:revision>6</cp:revision>
  <dcterms:created xsi:type="dcterms:W3CDTF">2026-02-03T09:46:16Z</dcterms:created>
  <dcterms:modified xsi:type="dcterms:W3CDTF">2026-02-03T10:35:10Z</dcterms:modified>
</cp:coreProperties>
</file>