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5BA043-43AD-44D2-A292-5E115D3B3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5F69E2C-3587-4637-ABC0-11C566D41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42E036-DAF3-4507-AAB5-0FECA4764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082145-97D5-4347-9FAE-949F1E678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B76CB0-113E-4FC8-8520-D26A50A2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826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7BAE8B-8F7E-4AC1-B226-2BCA9211F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D8BCEAF-F5D4-4A4E-8C9B-9B63B778F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3E5188-72B7-4F65-9F38-876FFBCCE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C954EC-95A1-4521-A308-0C172518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5409AF-E76E-40CF-834B-99FC33728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84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9BF149C-E043-4CD3-A8E6-6380F5FBF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342FC43-7CC2-41DB-81DE-98DC89BEB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56B9F5-0611-4C91-8AAD-66BA77F2C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C6CB0C-6FC0-4614-AA01-0A90527B8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662FC0-825A-492D-B830-EF1BFDA1F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91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8114F4-12C2-4429-B993-0944BF3E7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2A9DF7-DA8A-4859-9ACE-DA933DDB2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2BCF05-555E-48ED-8F56-38F057ED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D830B2-F70F-46D6-BD36-E2AA54C51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B901AC-9AF4-4AFE-94AD-00A8A210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443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448289-A2A8-4F20-B984-42F08FAD9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5FE43B-CAFE-40DA-96EE-F38C2370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CC191C-F2B7-46E6-A999-854BCE51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B45F0F-B3A5-4F75-89AB-2085E262B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FE1C87-F027-4CA2-A6E3-E4008E4A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745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CCA6C8-BD10-4FFF-BBEF-A58E73DD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FD8F84-F633-4D69-9A49-883DA8678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9E68F1-07B6-48BE-B65F-36A48ADBC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B1CC59-5E8D-4F8E-80CB-135F1C87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189486-C3A5-4CAC-BC59-28147ED6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07070C-CAE8-4078-92B2-94422633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773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E6FFE3-308E-4EB0-9111-C1C11CE2A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395A6A-2B99-47F5-97F4-4A891900C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C69D75-65C1-45C0-BBF7-B4D258253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2E46B33-CD5A-4111-8C1F-125BF4172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C56C549-956B-4472-918A-960910DA0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9A42233-CDBE-4B86-8151-777C05FF0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F0DCEB3-FABF-4FC3-B95C-8E94AC9EF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B26AEF1-E8D4-4ED7-95B0-A227B27EB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749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EE998-D06C-4E75-9820-66C8C193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D6061F2-4128-445E-A6C8-94F59511B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A02B490-11FA-4FAB-9023-8B1E2373A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185716F-FD6E-4357-A391-729E73653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9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CB7FC39-F24F-4026-AA3E-17396E20F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E997E-FB55-47AF-8C51-CA9AF6A8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1D6FC18-D45A-4303-AF03-9D872B1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465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1FCB9F-5443-47ED-A2E5-60A23AE78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F6B3A-2722-42F8-ABD3-895115C5D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0BF8917-9206-42B1-83C1-BFBECDEB9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A0BBF7-BC9B-4850-B75D-BE73AD292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32AD20-D41A-4D97-9C7F-DDB355C7F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08B6602-8D6E-428A-8185-10F91466B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82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275C3D-FF12-4390-8B0E-218FD28A6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D3F160-288B-43E3-AE93-FC144D047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7281CB-014B-4B06-B54C-AA77AA8A1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01D033-8752-4DC8-8BA4-4775D2A1F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AC6812A-391B-4B3C-A944-1657199E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F3A732-E4E1-474D-8472-EAC79FCED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28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F7149C-EDD4-44EA-8326-E39DB275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02D4F7-0BD7-4365-8A81-4CA523C1B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1B1A9E-70BD-404A-98B0-9905528D9B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C32D2-FF38-43CD-A732-459557382314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7C7B92-6F94-43EF-9B7A-06CD84B28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ADAA68-B974-48A3-918E-73A691037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B304-1730-44DC-B180-8602C2048F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84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981A91-DC2E-48EF-8565-A1CC9778F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686" y="186192"/>
            <a:ext cx="9753600" cy="1098322"/>
          </a:xfrm>
        </p:spPr>
        <p:txBody>
          <a:bodyPr/>
          <a:lstStyle/>
          <a:p>
            <a:r>
              <a:rPr lang="fi-FI" dirty="0"/>
              <a:t>Lämpöenergian siirtyminen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6FC6D2A-7420-4011-8230-F67B81F372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029" y="1284514"/>
            <a:ext cx="11691257" cy="538729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-Aineen lämmittämiseksi lämpötilasta T</a:t>
            </a:r>
            <a:r>
              <a:rPr lang="fi-FI" sz="3600" baseline="-25000" dirty="0"/>
              <a:t>0</a:t>
            </a:r>
            <a:r>
              <a:rPr lang="fi-FI" sz="3600" dirty="0"/>
              <a:t> lämpötilaan T tarvitaan lämpö Q (tai työ W=Q=Pt)</a:t>
            </a:r>
          </a:p>
          <a:p>
            <a:pPr algn="l"/>
            <a:r>
              <a:rPr lang="fi-FI" sz="3600" dirty="0"/>
              <a:t>-Kun sama aine jäähtyy lämpötilasta T lämpötilaan T</a:t>
            </a:r>
            <a:r>
              <a:rPr lang="fi-FI" sz="3600" baseline="-25000" dirty="0"/>
              <a:t>0</a:t>
            </a:r>
            <a:r>
              <a:rPr lang="fi-FI" sz="3600" dirty="0"/>
              <a:t>, vapautuu sama määrä lämpöä, mitä lämmittämisessä aineeseen sitoutui.</a:t>
            </a:r>
          </a:p>
          <a:p>
            <a:pPr algn="l"/>
            <a:r>
              <a:rPr lang="fi-FI" sz="3600" dirty="0"/>
              <a:t>-Lämmön sitoutuminen kylmentää ympäristöä ja vapautuminen lämmittää ympäristöä.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11578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81BAA0-1BE7-4051-9156-B9155DB6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410" y="156996"/>
            <a:ext cx="9144000" cy="965951"/>
          </a:xfrm>
        </p:spPr>
        <p:txBody>
          <a:bodyPr>
            <a:normAutofit/>
          </a:bodyPr>
          <a:lstStyle/>
          <a:p>
            <a:r>
              <a:rPr lang="fi-FI" dirty="0"/>
              <a:t>Ominaislämpökapasiteetti 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912244C-022E-4EAA-9901-F3F56910EB79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122947"/>
                <a:ext cx="12192000" cy="5578057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-Lämmön Q suuruus riippuu lämmitettävästä aineesta (c), aineen massasta (m) sekä lämpötilan muutoksen suuruudesta (</a:t>
                </a:r>
                <a:r>
                  <a:rPr lang="el-GR" sz="3600" dirty="0"/>
                  <a:t>Δ</a:t>
                </a:r>
                <a:r>
                  <a:rPr lang="fi-FI" sz="3600" dirty="0"/>
                  <a:t>T).</a:t>
                </a:r>
              </a:p>
              <a:p>
                <a:pPr algn="l"/>
                <a:r>
                  <a:rPr lang="fi-FI" sz="3600" dirty="0"/>
                  <a:t>-Ominaislämpökapasiteetti c on aineelle ominainen vakio, joka kertoo kuinka suuri lämpö Q siirtyy aineen ja sen ympäristön välillä, kun 1kg ainetta lämpenee 1</a:t>
                </a:r>
                <a:r>
                  <a:rPr lang="fi-FI" sz="3600" baseline="30000" dirty="0"/>
                  <a:t>o</a:t>
                </a:r>
                <a:r>
                  <a:rPr lang="fi-FI" sz="3600" dirty="0"/>
                  <a:t>C:lla tai 1K:llä.</a:t>
                </a:r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eli…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endParaRPr lang="fi-FI" sz="3600" b="0" dirty="0"/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eli…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3600" b="0" dirty="0">
                  <a:ea typeface="Cambria Math" panose="02040503050406030204" pitchFamily="18" charset="0"/>
                </a:endParaRPr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Yksikkö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=1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𝑘𝑔𝐾</m:t>
                        </m:r>
                      </m:den>
                    </m:f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=1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endParaRPr lang="fi-FI" sz="3600" b="0" dirty="0"/>
              </a:p>
              <a:p>
                <a:pPr marL="571500" indent="-571500" algn="l">
                  <a:buFontTx/>
                  <a:buChar char="-"/>
                </a:pPr>
                <a:endParaRPr lang="fi-FI" sz="3600" dirty="0"/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912244C-022E-4EAA-9901-F3F56910EB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122947"/>
                <a:ext cx="12192000" cy="5578057"/>
              </a:xfrm>
              <a:blipFill>
                <a:blip r:embed="rId2"/>
                <a:stretch>
                  <a:fillRect l="-1550" t="-2623" r="-220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82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81BAA0-1BE7-4051-9156-B9155DB6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410" y="156996"/>
            <a:ext cx="9144000" cy="965951"/>
          </a:xfrm>
        </p:spPr>
        <p:txBody>
          <a:bodyPr>
            <a:normAutofit/>
          </a:bodyPr>
          <a:lstStyle/>
          <a:p>
            <a:r>
              <a:rPr lang="fi-FI" dirty="0"/>
              <a:t>Lämpökapasiteetti 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912244C-022E-4EAA-9901-F3F56910EB79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122947"/>
                <a:ext cx="12192000" cy="5578057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-Lämpökapasiteetti kuvaa jonkin kappaleen tai astian kykyä sitoa lämpöä yhtä celsiusasteen muutosta kohti.</a:t>
                </a:r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siispä…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sz="3600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endParaRPr lang="fi-FI" sz="3600" dirty="0"/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Ja 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3600" b="0" dirty="0">
                  <a:ea typeface="Cambria Math" panose="02040503050406030204" pitchFamily="18" charset="0"/>
                </a:endParaRPr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Eli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fi-FI" sz="3600" b="0" dirty="0"/>
              </a:p>
              <a:p>
                <a:pPr marL="571500" indent="-571500" algn="l">
                  <a:buFontTx/>
                  <a:buChar char="-"/>
                </a:pPr>
                <a:r>
                  <a:rPr lang="fi-FI" sz="3600" dirty="0"/>
                  <a:t>Yksikkö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=1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=1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endParaRPr lang="fi-FI" sz="3600" b="0" dirty="0"/>
              </a:p>
              <a:p>
                <a:pPr marL="571500" indent="-571500" algn="l">
                  <a:buFontTx/>
                  <a:buChar char="-"/>
                </a:pPr>
                <a:endParaRPr lang="fi-FI" sz="3600" b="0" dirty="0"/>
              </a:p>
              <a:p>
                <a:pPr marL="571500" indent="-571500" algn="l">
                  <a:buFontTx/>
                  <a:buChar char="-"/>
                </a:pPr>
                <a:endParaRPr lang="fi-FI" sz="36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912244C-022E-4EAA-9901-F3F56910EB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122947"/>
                <a:ext cx="12192000" cy="5578057"/>
              </a:xfrm>
              <a:blipFill>
                <a:blip r:embed="rId2"/>
                <a:stretch>
                  <a:fillRect l="-1550" t="-2623" r="-175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42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81BAA0-1BE7-4051-9156-B9155DB6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410" y="156996"/>
            <a:ext cx="9144000" cy="965951"/>
          </a:xfrm>
        </p:spPr>
        <p:txBody>
          <a:bodyPr>
            <a:normAutofit/>
          </a:bodyPr>
          <a:lstStyle/>
          <a:p>
            <a:r>
              <a:rPr lang="fi-FI" dirty="0"/>
              <a:t>Energian säilyminen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12244C-022E-4EAA-9901-F3F56910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22947"/>
            <a:ext cx="12192000" cy="5578057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Lämmön siirtyessä systeemistä toiseen energia säilyy </a:t>
            </a:r>
            <a:r>
              <a:rPr lang="fi-FI" sz="3600" dirty="0">
                <a:sym typeface="Wingdings" panose="05000000000000000000" pitchFamily="2" charset="2"/>
              </a:rPr>
              <a:t></a:t>
            </a:r>
          </a:p>
          <a:p>
            <a:pPr algn="l"/>
            <a:r>
              <a:rPr lang="fi-FI" sz="3600" b="1" dirty="0">
                <a:sym typeface="Wingdings" panose="05000000000000000000" pitchFamily="2" charset="2"/>
              </a:rPr>
              <a:t>Luovutettu lämpö = vastaanotettu lämpö</a:t>
            </a:r>
            <a:endParaRPr lang="fi-FI" sz="3600" dirty="0">
              <a:sym typeface="Wingdings" panose="05000000000000000000" pitchFamily="2" charset="2"/>
            </a:endParaRPr>
          </a:p>
          <a:p>
            <a:pPr algn="l"/>
            <a:r>
              <a:rPr lang="fi-FI" sz="3600" dirty="0"/>
              <a:t>Sähkövastuksen luovuttama lämpö Q = W = </a:t>
            </a:r>
            <a:r>
              <a:rPr lang="fi-FI" sz="3600" dirty="0" err="1"/>
              <a:t>P</a:t>
            </a:r>
            <a:r>
              <a:rPr lang="fi-FI" sz="3600" baseline="-25000" dirty="0" err="1"/>
              <a:t>anto</a:t>
            </a:r>
            <a:r>
              <a:rPr lang="fi-FI" sz="3600" dirty="0" err="1"/>
              <a:t>t</a:t>
            </a:r>
            <a:endParaRPr lang="fi-FI" sz="3600" dirty="0"/>
          </a:p>
          <a:p>
            <a:pPr algn="l"/>
            <a:r>
              <a:rPr lang="fi-FI" sz="3600" dirty="0"/>
              <a:t>Esim. Vedenkeittimellä kuumennetaan vettä…</a:t>
            </a:r>
          </a:p>
          <a:p>
            <a:pPr algn="l"/>
            <a:r>
              <a:rPr lang="fi-FI" sz="3600" b="1" dirty="0">
                <a:sym typeface="Wingdings" panose="05000000000000000000" pitchFamily="2" charset="2"/>
              </a:rPr>
              <a:t>Vastuksen luovuttama lämpö = veden ja keittimen vastaan-</a:t>
            </a:r>
          </a:p>
          <a:p>
            <a:pPr algn="l"/>
            <a:r>
              <a:rPr lang="fi-FI" sz="3600" b="1" dirty="0">
                <a:sym typeface="Wingdings" panose="05000000000000000000" pitchFamily="2" charset="2"/>
              </a:rPr>
              <a:t>						     ottama lämpö</a:t>
            </a:r>
          </a:p>
          <a:p>
            <a:pPr algn="l"/>
            <a:r>
              <a:rPr lang="fi-FI" sz="4800" b="1" dirty="0" err="1"/>
              <a:t>P</a:t>
            </a:r>
            <a:r>
              <a:rPr lang="fi-FI" sz="4800" b="1" baseline="-25000" dirty="0" err="1"/>
              <a:t>anto</a:t>
            </a:r>
            <a:r>
              <a:rPr lang="fi-FI" sz="4800" b="1" dirty="0" err="1"/>
              <a:t>t</a:t>
            </a:r>
            <a:r>
              <a:rPr lang="fi-FI" sz="4800" b="1" dirty="0"/>
              <a:t> = </a:t>
            </a:r>
            <a:r>
              <a:rPr lang="fi-FI" sz="4800" b="1" dirty="0" err="1"/>
              <a:t>c</a:t>
            </a:r>
            <a:r>
              <a:rPr lang="fi-FI" sz="4800" b="1" baseline="-25000" dirty="0" err="1"/>
              <a:t>v</a:t>
            </a:r>
            <a:r>
              <a:rPr lang="fi-FI" sz="4800" b="1" dirty="0" err="1"/>
              <a:t>m</a:t>
            </a:r>
            <a:r>
              <a:rPr lang="fi-FI" sz="4800" b="1" baseline="-25000" dirty="0" err="1"/>
              <a:t>v</a:t>
            </a:r>
            <a:r>
              <a:rPr lang="el-GR" sz="4800" b="1" dirty="0"/>
              <a:t>Δ</a:t>
            </a:r>
            <a:r>
              <a:rPr lang="fi-FI" sz="4800" b="1" dirty="0"/>
              <a:t>T + </a:t>
            </a:r>
            <a:r>
              <a:rPr lang="fi-FI" sz="4800" b="1" dirty="0" err="1"/>
              <a:t>C</a:t>
            </a:r>
            <a:r>
              <a:rPr lang="fi-FI" sz="4800" b="1" baseline="-25000" dirty="0" err="1"/>
              <a:t>k</a:t>
            </a:r>
            <a:r>
              <a:rPr lang="el-GR" sz="4800" b="1" dirty="0"/>
              <a:t>Δ</a:t>
            </a:r>
            <a:r>
              <a:rPr lang="fi-FI" sz="4800" b="1" dirty="0"/>
              <a:t>T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498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223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Office-teema</vt:lpstr>
      <vt:lpstr>Lämpöenergian siirtyminen</vt:lpstr>
      <vt:lpstr>Ominaislämpökapasiteetti c</vt:lpstr>
      <vt:lpstr>Lämpökapasiteetti C</vt:lpstr>
      <vt:lpstr>Energian säilyminen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Lämpöenergian siirtyminen</dc:title>
  <dc:creator>Markku</dc:creator>
  <cp:lastModifiedBy>Markku</cp:lastModifiedBy>
  <cp:revision>7</cp:revision>
  <dcterms:created xsi:type="dcterms:W3CDTF">2025-02-12T11:39:34Z</dcterms:created>
  <dcterms:modified xsi:type="dcterms:W3CDTF">2025-02-12T13:29:42Z</dcterms:modified>
</cp:coreProperties>
</file>