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23.8.2021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2680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23.8.2021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2052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23.8.2021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521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23.8.2021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8406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23.8.2021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364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23.8.2021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6006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23.8.2021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2740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23.8.2021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9342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23.8.2021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3476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23.8.2021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7116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4131-CB16-42CB-8813-2AF468634571}" type="datetimeFigureOut">
              <a:rPr lang="fi-FI" smtClean="0"/>
              <a:t>23.8.2021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622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B4131-CB16-42CB-8813-2AF468634571}" type="datetimeFigureOut">
              <a:rPr lang="fi-FI" smtClean="0"/>
              <a:t>23.8.2021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5C49D-5DB4-4893-99AF-DFC4DC0662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9193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43695" y="195084"/>
            <a:ext cx="9144000" cy="899620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Suureet ja mittaaminen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70455" y="1094704"/>
            <a:ext cx="11655381" cy="5763295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4400" dirty="0" smtClean="0"/>
              <a:t>Objektiivista tietoa kappaleista ja erilaisista tapahtumista saadaan </a:t>
            </a:r>
            <a:r>
              <a:rPr lang="fi-FI" sz="4400" b="1" dirty="0" smtClean="0"/>
              <a:t>mittaamalla</a:t>
            </a:r>
            <a:r>
              <a:rPr lang="fi-FI" sz="4400" dirty="0" smtClean="0"/>
              <a:t>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4400" dirty="0" smtClean="0"/>
              <a:t>Mitattavia asioita sanotaan </a:t>
            </a:r>
            <a:r>
              <a:rPr lang="fi-FI" sz="4400" b="1" dirty="0" smtClean="0"/>
              <a:t>suureiksi</a:t>
            </a:r>
            <a:r>
              <a:rPr lang="fi-FI" sz="4400" dirty="0" smtClean="0"/>
              <a:t>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4400" dirty="0" smtClean="0"/>
              <a:t>Mittaustulos ilmoitetaan suureen yksikön avulla.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4400" dirty="0" smtClean="0"/>
              <a:t>Esim. massa m = 5,2 x 1kg  = 5,2kg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4400" dirty="0" smtClean="0"/>
              <a:t>      suure   tunnus  lukuarvo yksikkö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4400" dirty="0" smtClean="0"/>
              <a:t>Yksikkömerkintä [m]= 1kg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4400" dirty="0" smtClean="0"/>
          </a:p>
        </p:txBody>
      </p:sp>
    </p:spTree>
    <p:extLst>
      <p:ext uri="{BB962C8B-B14F-4D97-AF65-F5344CB8AC3E}">
        <p14:creationId xmlns:p14="http://schemas.microsoft.com/office/powerpoint/2010/main" val="32968018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2790" y="159063"/>
            <a:ext cx="105156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925" y="526755"/>
            <a:ext cx="11070465" cy="6144502"/>
          </a:xfrm>
        </p:spPr>
        <p:txBody>
          <a:bodyPr>
            <a:normAutofit/>
          </a:bodyPr>
          <a:lstStyle/>
          <a:p>
            <a:r>
              <a:rPr lang="fi-FI" sz="4400" b="1" dirty="0" smtClean="0"/>
              <a:t>SI-järjestelmä</a:t>
            </a:r>
            <a:r>
              <a:rPr lang="fi-FI" sz="4400" dirty="0" smtClean="0"/>
              <a:t> on kansainvälinen mittayksikköjärjestelmä.</a:t>
            </a:r>
          </a:p>
          <a:p>
            <a:r>
              <a:rPr lang="fi-FI" sz="4400" dirty="0" smtClean="0"/>
              <a:t>Etsi </a:t>
            </a:r>
            <a:r>
              <a:rPr lang="fi-FI" sz="4400" b="1" dirty="0" smtClean="0"/>
              <a:t>perussuureiden</a:t>
            </a:r>
            <a:r>
              <a:rPr lang="fi-FI" sz="4400" dirty="0" smtClean="0"/>
              <a:t> tunnukset ja SI-yksiköt MAOLista tai kirjan takakannesta.</a:t>
            </a:r>
          </a:p>
          <a:p>
            <a:r>
              <a:rPr lang="fi-FI" sz="4400" b="1" dirty="0" smtClean="0"/>
              <a:t>Vektorisuureilla</a:t>
            </a:r>
            <a:r>
              <a:rPr lang="fi-FI" sz="4400" dirty="0" smtClean="0"/>
              <a:t> on suuruuden lisäksi tietty suunta. (esim. nopeus, voima…)</a:t>
            </a:r>
          </a:p>
          <a:p>
            <a:r>
              <a:rPr lang="fi-FI" sz="4400" b="1" dirty="0" smtClean="0"/>
              <a:t>Skalaarisuureilla</a:t>
            </a:r>
            <a:r>
              <a:rPr lang="fi-FI" sz="4400" dirty="0" smtClean="0"/>
              <a:t> ei ole suuntaa. (esim. massa)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76141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97700"/>
            <a:ext cx="105156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44699" y="618186"/>
            <a:ext cx="11758411" cy="6078828"/>
          </a:xfrm>
        </p:spPr>
        <p:txBody>
          <a:bodyPr/>
          <a:lstStyle/>
          <a:p>
            <a:r>
              <a:rPr lang="fi-FI" sz="4400" b="1" dirty="0" smtClean="0"/>
              <a:t>Työ</a:t>
            </a:r>
            <a:r>
              <a:rPr lang="fi-FI" dirty="0" smtClean="0"/>
              <a:t> - </a:t>
            </a:r>
            <a:r>
              <a:rPr lang="fi-FI" sz="4400" dirty="0" smtClean="0"/>
              <a:t>Fysiikan opiskelija kävelee luokan päästä päähän. Mittaa kävelyaika. t=….</a:t>
            </a:r>
          </a:p>
          <a:p>
            <a:r>
              <a:rPr lang="fi-FI" sz="4400" dirty="0" smtClean="0"/>
              <a:t>Onko mittaustulos tarkka?</a:t>
            </a:r>
          </a:p>
          <a:p>
            <a:r>
              <a:rPr lang="fi-FI" sz="4400" b="1" dirty="0" smtClean="0"/>
              <a:t>Mittaustulos on aina likiarvo</a:t>
            </a:r>
            <a:r>
              <a:rPr lang="fi-FI" sz="4400" dirty="0" smtClean="0"/>
              <a:t>, jonka tarkkuuden ilmoittaa sen merkitsevät numerot. Niitä ovat kaikki muut, paitsi…</a:t>
            </a:r>
          </a:p>
          <a:p>
            <a:pPr marL="742950" indent="-742950">
              <a:buFont typeface="+mj-lt"/>
              <a:buAutoNum type="arabicPeriod"/>
            </a:pPr>
            <a:r>
              <a:rPr lang="fi-FI" sz="4400" dirty="0"/>
              <a:t>k</a:t>
            </a:r>
            <a:r>
              <a:rPr lang="fi-FI" sz="4400" dirty="0" smtClean="0"/>
              <a:t>okonaislukujen lopussa olevat nollat.</a:t>
            </a:r>
          </a:p>
          <a:p>
            <a:pPr marL="742950" indent="-742950">
              <a:buFont typeface="+mj-lt"/>
              <a:buAutoNum type="arabicPeriod"/>
            </a:pPr>
            <a:r>
              <a:rPr lang="fi-FI" sz="4400" dirty="0"/>
              <a:t>d</a:t>
            </a:r>
            <a:r>
              <a:rPr lang="fi-FI" sz="4400" dirty="0" smtClean="0"/>
              <a:t>esimaalilukujen alussa olevat nollat.</a:t>
            </a:r>
          </a:p>
        </p:txBody>
      </p:sp>
    </p:spTree>
    <p:extLst>
      <p:ext uri="{BB962C8B-B14F-4D97-AF65-F5344CB8AC3E}">
        <p14:creationId xmlns:p14="http://schemas.microsoft.com/office/powerpoint/2010/main" val="1762775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8612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Mittaustulos laskutehtävässä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82011" y="1166948"/>
            <a:ext cx="11596643" cy="5558591"/>
          </a:xfrm>
        </p:spPr>
        <p:txBody>
          <a:bodyPr>
            <a:normAutofit/>
          </a:bodyPr>
          <a:lstStyle/>
          <a:p>
            <a:r>
              <a:rPr lang="fi-FI" sz="4400" b="1" dirty="0" smtClean="0"/>
              <a:t>Jako- ja kertolaskussa </a:t>
            </a:r>
            <a:r>
              <a:rPr lang="fi-FI" sz="4400" dirty="0" smtClean="0"/>
              <a:t>vastaukseen otetaan yhtä monta merkitsevää numeroa kuin on lähtöarvojen epätarkimmassa luvussa.</a:t>
            </a:r>
          </a:p>
          <a:p>
            <a:r>
              <a:rPr lang="fi-FI" sz="4400" b="1" dirty="0" smtClean="0"/>
              <a:t>Yhteen- ja vähennyslaskussa </a:t>
            </a:r>
            <a:r>
              <a:rPr lang="fi-FI" sz="4400" dirty="0" smtClean="0"/>
              <a:t>vastaukseen otetaan yhtä monta desimaalia kuin lähtö-arvossa, jossa desimaaleja on vähiten.</a:t>
            </a:r>
          </a:p>
        </p:txBody>
      </p:sp>
    </p:spTree>
    <p:extLst>
      <p:ext uri="{BB962C8B-B14F-4D97-AF65-F5344CB8AC3E}">
        <p14:creationId xmlns:p14="http://schemas.microsoft.com/office/powerpoint/2010/main" val="31310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0864"/>
          </a:xfrm>
        </p:spPr>
        <p:txBody>
          <a:bodyPr>
            <a:normAutofit/>
          </a:bodyPr>
          <a:lstStyle/>
          <a:p>
            <a:r>
              <a:rPr lang="fi-FI" b="1" dirty="0" smtClean="0"/>
              <a:t>Suureyhtälö</a:t>
            </a:r>
            <a:endParaRPr lang="fi-FI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136733" y="1105989"/>
                <a:ext cx="11810288" cy="5576822"/>
              </a:xfrm>
            </p:spPr>
            <p:txBody>
              <a:bodyPr>
                <a:normAutofit/>
              </a:bodyPr>
              <a:lstStyle/>
              <a:p>
                <a:endParaRPr lang="fi-FI" sz="4000" dirty="0" smtClean="0"/>
              </a:p>
              <a:p>
                <a:r>
                  <a:rPr lang="fi-FI" sz="4000" dirty="0" smtClean="0"/>
                  <a:t>Suureyhtälö (=yhtälö tai kaava) kuvaa suureiden välistä </a:t>
                </a:r>
                <a:r>
                  <a:rPr lang="fi-FI" sz="4000" dirty="0" err="1" smtClean="0"/>
                  <a:t>riippivuutta</a:t>
                </a:r>
                <a:r>
                  <a:rPr lang="fi-FI" sz="4000" dirty="0" smtClean="0"/>
                  <a:t>.</a:t>
                </a:r>
              </a:p>
              <a:p>
                <a:r>
                  <a:rPr lang="fi-FI" sz="4000" dirty="0" smtClean="0"/>
                  <a:t>Esim. </a:t>
                </a:r>
                <a14:m>
                  <m:oMath xmlns:m="http://schemas.openxmlformats.org/officeDocument/2006/math">
                    <m:r>
                      <a:rPr lang="fi-FI" sz="40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fi-FI" sz="4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4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fi-FI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fi-FI" sz="4000" b="0" dirty="0" smtClean="0"/>
              </a:p>
              <a:p>
                <a:endParaRPr lang="fi-FI" sz="4000" dirty="0" smtClean="0"/>
              </a:p>
              <a:p>
                <a:r>
                  <a:rPr lang="fi-FI" sz="4000" dirty="0" smtClean="0">
                    <a:sym typeface="Wingdings" panose="05000000000000000000" pitchFamily="2" charset="2"/>
                  </a:rPr>
                  <a:t> </a:t>
                </a:r>
                <a14:m>
                  <m:oMath xmlns:m="http://schemas.openxmlformats.org/officeDocument/2006/math">
                    <m:r>
                      <a:rPr lang="fi-FI" sz="40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𝑠</m:t>
                    </m:r>
                    <m:r>
                      <a:rPr lang="fi-FI" sz="40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fi-FI" sz="40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𝑣</m:t>
                    </m:r>
                    <m:r>
                      <a:rPr lang="fi-FI" sz="40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∗</m:t>
                    </m:r>
                    <m:r>
                      <a:rPr lang="fi-FI" sz="40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𝑡</m:t>
                    </m:r>
                  </m:oMath>
                </a14:m>
                <a:endParaRPr lang="fi-FI" sz="4000" b="0" dirty="0" smtClean="0">
                  <a:sym typeface="Wingdings" panose="05000000000000000000" pitchFamily="2" charset="2"/>
                </a:endParaRPr>
              </a:p>
              <a:p>
                <a:r>
                  <a:rPr lang="fi-FI" sz="4000" dirty="0" smtClean="0">
                    <a:sym typeface="Wingdings" panose="05000000000000000000" pitchFamily="2" charset="2"/>
                  </a:rPr>
                  <a:t> </a:t>
                </a:r>
                <a14:m>
                  <m:oMath xmlns:m="http://schemas.openxmlformats.org/officeDocument/2006/math">
                    <m:r>
                      <a:rPr lang="fi-FI" sz="40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𝑡</m:t>
                    </m:r>
                    <m:r>
                      <a:rPr lang="fi-FI" sz="40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f>
                      <m:fPr>
                        <m:ctrlPr>
                          <a:rPr lang="fi-FI" sz="40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fi-FI" sz="40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𝑠</m:t>
                        </m:r>
                      </m:num>
                      <m:den>
                        <m:r>
                          <a:rPr lang="fi-FI" sz="40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𝑣</m:t>
                        </m:r>
                      </m:den>
                    </m:f>
                  </m:oMath>
                </a14:m>
                <a:endParaRPr lang="fi-FI" sz="4000" b="0" dirty="0" smtClean="0">
                  <a:sym typeface="Wingdings" panose="05000000000000000000" pitchFamily="2" charset="2"/>
                </a:endParaRPr>
              </a:p>
              <a:p>
                <a:endParaRPr lang="fi-FI" sz="4000" dirty="0"/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6733" y="1105989"/>
                <a:ext cx="11810288" cy="5576822"/>
              </a:xfrm>
              <a:blipFill>
                <a:blip r:embed="rId2"/>
                <a:stretch>
                  <a:fillRect l="-1651" r="-144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3817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197</Words>
  <Application>Microsoft Office PowerPoint</Application>
  <PresentationFormat>Laajakuva</PresentationFormat>
  <Paragraphs>26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Wingdings</vt:lpstr>
      <vt:lpstr>Office-teema</vt:lpstr>
      <vt:lpstr>Suureet ja mittaaminen</vt:lpstr>
      <vt:lpstr>PowerPoint-esitys</vt:lpstr>
      <vt:lpstr>PowerPoint-esitys</vt:lpstr>
      <vt:lpstr>Mittaustulos laskutehtävässä</vt:lpstr>
      <vt:lpstr>Suureyhtälö</vt:lpstr>
    </vt:vector>
  </TitlesOfParts>
  <Company>Keuruun kaupunki / Sivistystoimi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Suureet ja mittaaminen</dc:title>
  <dc:creator>Markku Mäkeläinen</dc:creator>
  <cp:lastModifiedBy>Mäkeläinen,Markku</cp:lastModifiedBy>
  <cp:revision>17</cp:revision>
  <dcterms:created xsi:type="dcterms:W3CDTF">2016-08-11T16:32:53Z</dcterms:created>
  <dcterms:modified xsi:type="dcterms:W3CDTF">2021-08-23T10:09:53Z</dcterms:modified>
</cp:coreProperties>
</file>