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63" autoAdjust="0"/>
    <p:restoredTop sz="94660"/>
  </p:normalViewPr>
  <p:slideViewPr>
    <p:cSldViewPr snapToGrid="0">
      <p:cViewPr varScale="1">
        <p:scale>
          <a:sx n="66" d="100"/>
          <a:sy n="66" d="100"/>
        </p:scale>
        <p:origin x="120" y="53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7D502-595B-4F48-B623-2F7970C24E47}" type="datetimeFigureOut">
              <a:rPr lang="fi-FI" smtClean="0"/>
              <a:t>16.9.2021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96908-5682-437C-93D6-2763304C589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48235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7D502-595B-4F48-B623-2F7970C24E47}" type="datetimeFigureOut">
              <a:rPr lang="fi-FI" smtClean="0"/>
              <a:t>16.9.2021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96908-5682-437C-93D6-2763304C589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97173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7D502-595B-4F48-B623-2F7970C24E47}" type="datetimeFigureOut">
              <a:rPr lang="fi-FI" smtClean="0"/>
              <a:t>16.9.2021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96908-5682-437C-93D6-2763304C589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38021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7D502-595B-4F48-B623-2F7970C24E47}" type="datetimeFigureOut">
              <a:rPr lang="fi-FI" smtClean="0"/>
              <a:t>16.9.2021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96908-5682-437C-93D6-2763304C589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32436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7D502-595B-4F48-B623-2F7970C24E47}" type="datetimeFigureOut">
              <a:rPr lang="fi-FI" smtClean="0"/>
              <a:t>16.9.2021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96908-5682-437C-93D6-2763304C589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906798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7D502-595B-4F48-B623-2F7970C24E47}" type="datetimeFigureOut">
              <a:rPr lang="fi-FI" smtClean="0"/>
              <a:t>16.9.2021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96908-5682-437C-93D6-2763304C589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7875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7D502-595B-4F48-B623-2F7970C24E47}" type="datetimeFigureOut">
              <a:rPr lang="fi-FI" smtClean="0"/>
              <a:t>16.9.2021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96908-5682-437C-93D6-2763304C589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78349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7D502-595B-4F48-B623-2F7970C24E47}" type="datetimeFigureOut">
              <a:rPr lang="fi-FI" smtClean="0"/>
              <a:t>16.9.2021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96908-5682-437C-93D6-2763304C589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6288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7D502-595B-4F48-B623-2F7970C24E47}" type="datetimeFigureOut">
              <a:rPr lang="fi-FI" smtClean="0"/>
              <a:t>16.9.2021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96908-5682-437C-93D6-2763304C589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677705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7D502-595B-4F48-B623-2F7970C24E47}" type="datetimeFigureOut">
              <a:rPr lang="fi-FI" smtClean="0"/>
              <a:t>16.9.2021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96908-5682-437C-93D6-2763304C589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70565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7D502-595B-4F48-B623-2F7970C24E47}" type="datetimeFigureOut">
              <a:rPr lang="fi-FI" smtClean="0"/>
              <a:t>16.9.2021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96908-5682-437C-93D6-2763304C589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125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87D502-595B-4F48-B623-2F7970C24E47}" type="datetimeFigureOut">
              <a:rPr lang="fi-FI" smtClean="0"/>
              <a:t>16.9.2021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A96908-5682-437C-93D6-2763304C589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48900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88913"/>
            <a:ext cx="9144000" cy="754062"/>
          </a:xfrm>
        </p:spPr>
        <p:txBody>
          <a:bodyPr>
            <a:normAutofit fontScale="90000"/>
          </a:bodyPr>
          <a:lstStyle/>
          <a:p>
            <a:r>
              <a:rPr lang="fi-FI" b="1" dirty="0" smtClean="0"/>
              <a:t>MEKAANINEN ENERGIA</a:t>
            </a:r>
            <a:endParaRPr lang="fi-FI" b="1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200025" y="1047750"/>
            <a:ext cx="11830050" cy="5524500"/>
          </a:xfrm>
        </p:spPr>
        <p:txBody>
          <a:bodyPr>
            <a:normAutofit/>
          </a:bodyPr>
          <a:lstStyle/>
          <a:p>
            <a:pPr algn="l"/>
            <a:r>
              <a:rPr lang="fi-FI" sz="4000" dirty="0" smtClean="0"/>
              <a:t>Potentiaalienergiaa (=asemaenergiaa) ja liike-energiaa (kineettinen energia) sanotaan </a:t>
            </a:r>
            <a:r>
              <a:rPr lang="fi-FI" sz="4000" b="1" dirty="0" smtClean="0"/>
              <a:t>mekaaniseksi</a:t>
            </a:r>
            <a:r>
              <a:rPr lang="fi-FI" sz="4000" dirty="0" smtClean="0"/>
              <a:t> energiaksi.</a:t>
            </a:r>
          </a:p>
          <a:p>
            <a:pPr algn="l"/>
            <a:endParaRPr lang="fi-FI" sz="4000" dirty="0"/>
          </a:p>
          <a:p>
            <a:pPr algn="l"/>
            <a:r>
              <a:rPr lang="fi-FI" sz="4000" dirty="0" smtClean="0"/>
              <a:t>-Potentiaalienergia on johonkin vuorovaikutukseen sidottua energiaa, esim. gravitaatioon.</a:t>
            </a:r>
          </a:p>
          <a:p>
            <a:pPr algn="l"/>
            <a:endParaRPr lang="fi-FI" sz="4000" dirty="0" smtClean="0"/>
          </a:p>
        </p:txBody>
      </p:sp>
    </p:spTree>
    <p:extLst>
      <p:ext uri="{BB962C8B-B14F-4D97-AF65-F5344CB8AC3E}">
        <p14:creationId xmlns:p14="http://schemas.microsoft.com/office/powerpoint/2010/main" val="376938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88913"/>
            <a:ext cx="9144000" cy="754062"/>
          </a:xfrm>
        </p:spPr>
        <p:txBody>
          <a:bodyPr>
            <a:normAutofit fontScale="90000"/>
          </a:bodyPr>
          <a:lstStyle/>
          <a:p>
            <a:r>
              <a:rPr lang="fi-FI" b="1" dirty="0" smtClean="0"/>
              <a:t>Potentiaalienergia (</a:t>
            </a:r>
            <a:r>
              <a:rPr lang="fi-FI" b="1" dirty="0" err="1" smtClean="0"/>
              <a:t>E</a:t>
            </a:r>
            <a:r>
              <a:rPr lang="fi-FI" b="1" baseline="-25000" dirty="0" err="1" smtClean="0"/>
              <a:t>p</a:t>
            </a:r>
            <a:r>
              <a:rPr lang="fi-FI" b="1" dirty="0" smtClean="0"/>
              <a:t>)</a:t>
            </a:r>
            <a:endParaRPr lang="fi-FI" b="1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200025" y="1047750"/>
            <a:ext cx="11830050" cy="5524500"/>
          </a:xfrm>
        </p:spPr>
        <p:txBody>
          <a:bodyPr>
            <a:normAutofit/>
          </a:bodyPr>
          <a:lstStyle/>
          <a:p>
            <a:pPr algn="l"/>
            <a:r>
              <a:rPr lang="fi-FI" sz="3600" dirty="0" smtClean="0"/>
              <a:t>Gravitaatioon liittyvä potentiaalienergia lasketaan kaavalla…</a:t>
            </a:r>
          </a:p>
          <a:p>
            <a:pPr algn="l"/>
            <a:r>
              <a:rPr lang="fi-FI" sz="3600" dirty="0" err="1" smtClean="0"/>
              <a:t>E</a:t>
            </a:r>
            <a:r>
              <a:rPr lang="fi-FI" sz="3600" cap="small" baseline="-25000" dirty="0" err="1" smtClean="0"/>
              <a:t>p</a:t>
            </a:r>
            <a:r>
              <a:rPr lang="fi-FI" sz="3600" cap="small" dirty="0" smtClean="0"/>
              <a:t>=</a:t>
            </a:r>
            <a:r>
              <a:rPr lang="fi-FI" sz="3600" dirty="0" err="1" smtClean="0"/>
              <a:t>mgh</a:t>
            </a:r>
            <a:r>
              <a:rPr lang="fi-FI" sz="3600" cap="small" dirty="0" smtClean="0"/>
              <a:t> </a:t>
            </a:r>
          </a:p>
          <a:p>
            <a:pPr algn="l"/>
            <a:r>
              <a:rPr lang="fi-FI" sz="3600" dirty="0" smtClean="0"/>
              <a:t>m= massa (kg)</a:t>
            </a:r>
          </a:p>
          <a:p>
            <a:pPr algn="l"/>
            <a:r>
              <a:rPr lang="fi-FI" sz="3600" dirty="0" smtClean="0"/>
              <a:t>g= putoamiskiihtyvyys 9,81 m/s</a:t>
            </a:r>
            <a:r>
              <a:rPr lang="fi-FI" sz="3600" baseline="30000" dirty="0" smtClean="0"/>
              <a:t>2</a:t>
            </a:r>
            <a:endParaRPr lang="fi-FI" sz="3600" dirty="0" smtClean="0"/>
          </a:p>
          <a:p>
            <a:pPr algn="l"/>
            <a:r>
              <a:rPr lang="fi-FI" sz="3600" dirty="0" smtClean="0"/>
              <a:t>h= korkeus nollatasosta mitattuna (m)</a:t>
            </a:r>
          </a:p>
          <a:p>
            <a:pPr algn="l"/>
            <a:endParaRPr lang="fi-FI" sz="3600" dirty="0"/>
          </a:p>
          <a:p>
            <a:pPr algn="l"/>
            <a:r>
              <a:rPr lang="fi-FI" sz="3600" dirty="0" smtClean="0"/>
              <a:t>Nollataso voidaan asettaa tehtäväkohtaisesti, eli potentiaalienergia määräytyy aina suhteessa nollatasoon.</a:t>
            </a:r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455347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88913"/>
            <a:ext cx="9144000" cy="754062"/>
          </a:xfrm>
        </p:spPr>
        <p:txBody>
          <a:bodyPr>
            <a:normAutofit fontScale="90000"/>
          </a:bodyPr>
          <a:lstStyle/>
          <a:p>
            <a:r>
              <a:rPr lang="fi-FI" b="1" dirty="0" smtClean="0"/>
              <a:t>Liike-energia (E</a:t>
            </a:r>
            <a:r>
              <a:rPr lang="fi-FI" b="1" baseline="-25000" dirty="0" smtClean="0"/>
              <a:t>k</a:t>
            </a:r>
            <a:r>
              <a:rPr lang="fi-FI" b="1" dirty="0" smtClean="0"/>
              <a:t>)</a:t>
            </a:r>
            <a:endParaRPr lang="fi-FI" b="1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200025" y="1047750"/>
            <a:ext cx="11830050" cy="5524500"/>
          </a:xfrm>
        </p:spPr>
        <p:txBody>
          <a:bodyPr>
            <a:normAutofit/>
          </a:bodyPr>
          <a:lstStyle/>
          <a:p>
            <a:pPr algn="l"/>
            <a:r>
              <a:rPr lang="fi-FI" sz="3600" dirty="0" smtClean="0"/>
              <a:t>Liikkuvalla kappaleella on liike-energiaa…</a:t>
            </a:r>
          </a:p>
          <a:p>
            <a:pPr algn="l"/>
            <a:endParaRPr lang="fi-FI" sz="3600" dirty="0" smtClean="0"/>
          </a:p>
          <a:p>
            <a:pPr algn="l"/>
            <a:endParaRPr lang="fi-FI" sz="3600" dirty="0" smtClean="0"/>
          </a:p>
          <a:p>
            <a:pPr algn="l"/>
            <a:endParaRPr lang="fi-FI" sz="3600" dirty="0"/>
          </a:p>
          <a:p>
            <a:pPr algn="l"/>
            <a:r>
              <a:rPr lang="fi-FI" sz="3600" dirty="0" smtClean="0"/>
              <a:t>m=massa (kg)</a:t>
            </a:r>
          </a:p>
          <a:p>
            <a:pPr algn="l"/>
            <a:r>
              <a:rPr lang="fi-FI" sz="3600" dirty="0" smtClean="0"/>
              <a:t>v= nopeus (m/s)</a:t>
            </a:r>
          </a:p>
          <a:p>
            <a:pPr algn="l"/>
            <a:r>
              <a:rPr lang="fi-FI" sz="3600" dirty="0" smtClean="0"/>
              <a:t>Liike-energia on siis suoraan verrannollinen massan sekä nopeuden neliöön!</a:t>
            </a:r>
          </a:p>
          <a:p>
            <a:pPr algn="l"/>
            <a:endParaRPr lang="fi-FI" sz="3600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7687" y="1962150"/>
            <a:ext cx="2486025" cy="1123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2722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88913"/>
            <a:ext cx="9144000" cy="754062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Esimerkki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200025" y="1047750"/>
            <a:ext cx="11830050" cy="5524500"/>
          </a:xfrm>
        </p:spPr>
        <p:txBody>
          <a:bodyPr>
            <a:normAutofit/>
          </a:bodyPr>
          <a:lstStyle/>
          <a:p>
            <a:pPr algn="l"/>
            <a:r>
              <a:rPr lang="fi-FI" sz="3600" dirty="0" smtClean="0"/>
              <a:t>Suihkuhävittäjä Hornet (massa 20t) lentää 5 km korkeudessa nopeudella 1500 km/h. </a:t>
            </a:r>
            <a:r>
              <a:rPr lang="fi-FI" sz="3600" dirty="0" err="1" smtClean="0"/>
              <a:t>Laseke</a:t>
            </a:r>
            <a:r>
              <a:rPr lang="fi-FI" sz="3600" dirty="0" smtClean="0"/>
              <a:t> Hornetin…</a:t>
            </a:r>
          </a:p>
          <a:p>
            <a:pPr marL="742950" indent="-742950" algn="l">
              <a:buAutoNum type="alphaLcParenR"/>
            </a:pPr>
            <a:r>
              <a:rPr lang="fi-FI" sz="3600" dirty="0" smtClean="0"/>
              <a:t>Potentiaalienergia</a:t>
            </a:r>
          </a:p>
          <a:p>
            <a:pPr marL="742950" indent="-742950" algn="l">
              <a:buAutoNum type="alphaLcParenR"/>
            </a:pPr>
            <a:r>
              <a:rPr lang="fi-FI" sz="3600" dirty="0" smtClean="0"/>
              <a:t>Liike-energia</a:t>
            </a:r>
          </a:p>
          <a:p>
            <a:pPr marL="742950" indent="-742950" algn="l">
              <a:buAutoNum type="alphaLcParenR"/>
            </a:pPr>
            <a:r>
              <a:rPr lang="fi-FI" sz="3600" dirty="0" smtClean="0"/>
              <a:t>Mekaaninen energia</a:t>
            </a:r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1079482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88913"/>
            <a:ext cx="9144000" cy="754062"/>
          </a:xfrm>
        </p:spPr>
        <p:txBody>
          <a:bodyPr>
            <a:normAutofit fontScale="90000"/>
          </a:bodyPr>
          <a:lstStyle/>
          <a:p>
            <a:r>
              <a:rPr lang="fi-FI" b="1" dirty="0" smtClean="0"/>
              <a:t>Vesivoimalaitos</a:t>
            </a:r>
            <a:endParaRPr lang="fi-FI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Alaotsikko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200025" y="1047750"/>
                <a:ext cx="11830050" cy="5524500"/>
              </a:xfrm>
            </p:spPr>
            <p:txBody>
              <a:bodyPr>
                <a:normAutofit/>
              </a:bodyPr>
              <a:lstStyle/>
              <a:p>
                <a:pPr algn="l"/>
                <a:r>
                  <a:rPr lang="fi-FI" sz="3600" dirty="0" smtClean="0"/>
                  <a:t>Vesivoimalaitos muuttaa veden potentiaalienergiaa sähköenergiaksi.</a:t>
                </a:r>
              </a:p>
              <a:p>
                <a:pPr algn="l"/>
                <a:r>
                  <a:rPr lang="fi-FI" sz="3600" dirty="0" smtClean="0"/>
                  <a:t>Tuottoteho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i-FI" sz="36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sz="3600" b="1" i="1" smtClean="0">
                            <a:latin typeface="Cambria Math" panose="02040503050406030204" pitchFamily="18" charset="0"/>
                          </a:rPr>
                          <m:t>𝑷</m:t>
                        </m:r>
                      </m:e>
                      <m:sub>
                        <m:r>
                          <a:rPr lang="fi-FI" sz="3600" b="1" i="1" smtClean="0">
                            <a:latin typeface="Cambria Math" panose="02040503050406030204" pitchFamily="18" charset="0"/>
                          </a:rPr>
                          <m:t>𝒕𝒖𝒐𝒕𝒕𝒐</m:t>
                        </m:r>
                      </m:sub>
                    </m:sSub>
                    <m:r>
                      <a:rPr lang="fi-FI" sz="36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fi-FI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𝜼𝝆</m:t>
                    </m:r>
                    <m:f>
                      <m:fPr>
                        <m:ctrlPr>
                          <a:rPr lang="fi-FI" sz="36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sz="36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𝑽</m:t>
                        </m:r>
                      </m:num>
                      <m:den>
                        <m:r>
                          <a:rPr lang="fi-FI" sz="36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𝒕</m:t>
                        </m:r>
                      </m:den>
                    </m:f>
                    <m:r>
                      <a:rPr lang="fi-FI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𝒈𝒉</m:t>
                    </m:r>
                  </m:oMath>
                </a14:m>
                <a:endParaRPr lang="fi-FI" sz="3600" b="1" dirty="0" smtClean="0">
                  <a:ea typeface="Cambria Math" panose="02040503050406030204" pitchFamily="18" charset="0"/>
                </a:endParaRPr>
              </a:p>
              <a:p>
                <a:pPr algn="l"/>
                <a:r>
                  <a:rPr lang="el-GR" sz="3600" dirty="0" smtClean="0"/>
                  <a:t>η</a:t>
                </a:r>
                <a:r>
                  <a:rPr lang="fi-FI" sz="3600" dirty="0" smtClean="0"/>
                  <a:t>= hyötysuhde</a:t>
                </a:r>
              </a:p>
              <a:p>
                <a:pPr algn="l"/>
                <a:r>
                  <a:rPr lang="el-GR" sz="3600" dirty="0" smtClean="0"/>
                  <a:t>ρ</a:t>
                </a:r>
                <a:r>
                  <a:rPr lang="fi-FI" sz="3600" dirty="0" smtClean="0"/>
                  <a:t>= veden tiheys 1000 kg/m</a:t>
                </a:r>
                <a:r>
                  <a:rPr lang="fi-FI" sz="3600" baseline="30000" dirty="0" smtClean="0"/>
                  <a:t>3</a:t>
                </a:r>
                <a:endParaRPr lang="fi-FI" sz="3600" dirty="0" smtClean="0"/>
              </a:p>
              <a:p>
                <a:pPr algn="l"/>
                <a:r>
                  <a:rPr lang="fi-FI" sz="3600" dirty="0" smtClean="0"/>
                  <a:t>V/t= ajassa t (s) virtaavan veden tilavuus V (m</a:t>
                </a:r>
                <a:r>
                  <a:rPr lang="fi-FI" sz="3600" baseline="30000" dirty="0" smtClean="0"/>
                  <a:t>3</a:t>
                </a:r>
                <a:r>
                  <a:rPr lang="fi-FI" sz="3600" dirty="0" smtClean="0"/>
                  <a:t>)</a:t>
                </a:r>
              </a:p>
              <a:p>
                <a:pPr algn="l"/>
                <a:r>
                  <a:rPr lang="fi-FI" sz="3600" dirty="0" smtClean="0"/>
                  <a:t>g= putoamiskiihtyvyys 9,81 m/s</a:t>
                </a:r>
                <a:r>
                  <a:rPr lang="fi-FI" sz="3600" baseline="30000" dirty="0" smtClean="0"/>
                  <a:t>2</a:t>
                </a:r>
              </a:p>
              <a:p>
                <a:pPr algn="l"/>
                <a:r>
                  <a:rPr lang="fi-FI" sz="3600" dirty="0" smtClean="0"/>
                  <a:t>h= putouskorkeus (m)</a:t>
                </a:r>
                <a:endParaRPr lang="fi-FI" sz="3600" dirty="0"/>
              </a:p>
            </p:txBody>
          </p:sp>
        </mc:Choice>
        <mc:Fallback>
          <p:sp>
            <p:nvSpPr>
              <p:cNvPr id="3" name="Alaotsikk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200025" y="1047750"/>
                <a:ext cx="11830050" cy="5524500"/>
              </a:xfrm>
              <a:blipFill>
                <a:blip r:embed="rId2"/>
                <a:stretch>
                  <a:fillRect l="-1598" t="-2759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91350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88913"/>
            <a:ext cx="9144000" cy="173037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49" y="800100"/>
            <a:ext cx="8415955" cy="2495550"/>
          </a:xfrm>
          <a:prstGeom prst="rect">
            <a:avLst/>
          </a:prstGeom>
        </p:spPr>
      </p:pic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200025" y="476250"/>
            <a:ext cx="11830050" cy="6096000"/>
          </a:xfrm>
        </p:spPr>
        <p:txBody>
          <a:bodyPr>
            <a:normAutofit/>
          </a:bodyPr>
          <a:lstStyle/>
          <a:p>
            <a:pPr algn="l"/>
            <a:endParaRPr lang="fi-FI" sz="3600" dirty="0" smtClean="0"/>
          </a:p>
          <a:p>
            <a:pPr algn="l"/>
            <a:endParaRPr lang="fi-FI" sz="3600" dirty="0"/>
          </a:p>
          <a:p>
            <a:pPr algn="l"/>
            <a:endParaRPr lang="fi-FI" sz="3600" dirty="0" smtClean="0"/>
          </a:p>
          <a:p>
            <a:pPr algn="l"/>
            <a:endParaRPr lang="fi-FI" sz="3600" dirty="0"/>
          </a:p>
          <a:p>
            <a:pPr algn="l"/>
            <a:endParaRPr lang="fi-FI" sz="3600" dirty="0" smtClean="0"/>
          </a:p>
          <a:p>
            <a:pPr algn="l"/>
            <a:r>
              <a:rPr lang="fi-FI" sz="3600" dirty="0" smtClean="0"/>
              <a:t>Vesivoimalan hyötysuhde on n. 80%-90%</a:t>
            </a:r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3826162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88913"/>
            <a:ext cx="9144000" cy="754062"/>
          </a:xfrm>
        </p:spPr>
        <p:txBody>
          <a:bodyPr>
            <a:normAutofit fontScale="90000"/>
          </a:bodyPr>
          <a:lstStyle/>
          <a:p>
            <a:r>
              <a:rPr lang="fi-FI" b="1" dirty="0" smtClean="0"/>
              <a:t>Tuulivoimalaitos</a:t>
            </a:r>
            <a:endParaRPr lang="fi-FI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Alaotsikko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200025" y="1047750"/>
                <a:ext cx="11830050" cy="5524500"/>
              </a:xfrm>
            </p:spPr>
            <p:txBody>
              <a:bodyPr>
                <a:normAutofit/>
              </a:bodyPr>
              <a:lstStyle/>
              <a:p>
                <a:pPr algn="l"/>
                <a:r>
                  <a:rPr lang="fi-FI" sz="3600" dirty="0" smtClean="0"/>
                  <a:t>Tuulivoimala muuttaa tuulen liike-energiaa sähköenergiaksi teholla…</a:t>
                </a:r>
              </a:p>
              <a:p>
                <a:pPr algn="l"/>
                <a:endParaRPr lang="fi-FI" sz="3600" dirty="0"/>
              </a:p>
              <a:p>
                <a:pPr algn="l"/>
                <a:r>
                  <a:rPr lang="el-GR" sz="3600" dirty="0" smtClean="0"/>
                  <a:t>η</a:t>
                </a:r>
                <a:r>
                  <a:rPr lang="fi-FI" sz="3600" dirty="0" smtClean="0"/>
                  <a:t>= hyötysuhde</a:t>
                </a:r>
              </a:p>
              <a:p>
                <a:pPr algn="l"/>
                <a:r>
                  <a:rPr lang="el-GR" sz="3600" dirty="0" smtClean="0"/>
                  <a:t>ρ</a:t>
                </a:r>
                <a:r>
                  <a:rPr lang="fi-FI" sz="3600" dirty="0" smtClean="0"/>
                  <a:t>= ilman tiheys 1,22 kg/m</a:t>
                </a:r>
                <a:r>
                  <a:rPr lang="fi-FI" sz="3600" baseline="30000" dirty="0" smtClean="0"/>
                  <a:t>3 </a:t>
                </a:r>
                <a:r>
                  <a:rPr lang="fi-FI" sz="3600" dirty="0" smtClean="0"/>
                  <a:t>   (lämpötilassa +15</a:t>
                </a:r>
                <a14:m>
                  <m:oMath xmlns:m="http://schemas.openxmlformats.org/officeDocument/2006/math">
                    <m:r>
                      <a:rPr lang="fi-FI" sz="3600" i="1" smtClean="0">
                        <a:latin typeface="Cambria Math" panose="02040503050406030204" pitchFamily="18" charset="0"/>
                      </a:rPr>
                      <m:t>ᵒ</m:t>
                    </m:r>
                    <m:r>
                      <a:rPr lang="fi-FI" sz="3600" b="0" i="1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fi-FI" sz="36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fi-FI" sz="3600" baseline="30000" dirty="0" smtClean="0"/>
              </a:p>
              <a:p>
                <a:pPr algn="l"/>
                <a:r>
                  <a:rPr lang="fi-FI" sz="3600" dirty="0" smtClean="0"/>
                  <a:t>r= siiven pituus (m)</a:t>
                </a:r>
              </a:p>
              <a:p>
                <a:pPr algn="l"/>
                <a:r>
                  <a:rPr lang="fi-FI" sz="3600" dirty="0" smtClean="0"/>
                  <a:t>v= tuulen nopeus (m/s)</a:t>
                </a:r>
              </a:p>
              <a:p>
                <a:pPr algn="l"/>
                <a:endParaRPr lang="fi-FI" sz="3600" dirty="0"/>
              </a:p>
            </p:txBody>
          </p:sp>
        </mc:Choice>
        <mc:Fallback>
          <p:sp>
            <p:nvSpPr>
              <p:cNvPr id="3" name="Alaotsikk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200025" y="1047750"/>
                <a:ext cx="11830050" cy="5524500"/>
              </a:xfrm>
              <a:blipFill>
                <a:blip r:embed="rId2"/>
                <a:stretch>
                  <a:fillRect l="-1598" t="-2759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Kuva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71712" y="1543050"/>
            <a:ext cx="5667375" cy="1104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3278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88913"/>
            <a:ext cx="9144000" cy="754062"/>
          </a:xfrm>
        </p:spPr>
        <p:txBody>
          <a:bodyPr>
            <a:normAutofit fontScale="90000"/>
          </a:bodyPr>
          <a:lstStyle/>
          <a:p>
            <a:r>
              <a:rPr lang="fi-FI" b="1" dirty="0" smtClean="0"/>
              <a:t>Tuulivoimalaitos</a:t>
            </a:r>
            <a:endParaRPr lang="fi-FI" b="1" dirty="0"/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8200" y="3133725"/>
            <a:ext cx="7019925" cy="2867025"/>
          </a:xfrm>
          <a:prstGeom prst="rect">
            <a:avLst/>
          </a:prstGeom>
        </p:spPr>
      </p:pic>
      <p:pic>
        <p:nvPicPr>
          <p:cNvPr id="6" name="Kuva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7650" y="519112"/>
            <a:ext cx="3190875" cy="5448300"/>
          </a:xfrm>
          <a:prstGeom prst="rect">
            <a:avLst/>
          </a:prstGeom>
        </p:spPr>
      </p:pic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4067174" y="1202531"/>
            <a:ext cx="7515225" cy="3862387"/>
          </a:xfrm>
        </p:spPr>
        <p:txBody>
          <a:bodyPr>
            <a:normAutofit/>
          </a:bodyPr>
          <a:lstStyle/>
          <a:p>
            <a:pPr algn="l"/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1618772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223</Words>
  <Application>Microsoft Office PowerPoint</Application>
  <PresentationFormat>Laajakuva</PresentationFormat>
  <Paragraphs>47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Cambria Math</vt:lpstr>
      <vt:lpstr>Office-teema</vt:lpstr>
      <vt:lpstr>MEKAANINEN ENERGIA</vt:lpstr>
      <vt:lpstr>Potentiaalienergia (Ep)</vt:lpstr>
      <vt:lpstr>Liike-energia (Ek)</vt:lpstr>
      <vt:lpstr>Esimerkki</vt:lpstr>
      <vt:lpstr>Vesivoimalaitos</vt:lpstr>
      <vt:lpstr>PowerPoint-esitys</vt:lpstr>
      <vt:lpstr>Tuulivoimalaitos</vt:lpstr>
      <vt:lpstr>Tuulivoimalaitos</vt:lpstr>
    </vt:vector>
  </TitlesOfParts>
  <Company>Keuruun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MEKAANINEN ENERGIA</dc:title>
  <dc:creator>Mäkeläinen,Markku</dc:creator>
  <cp:lastModifiedBy>Mäkeläinen,Markku</cp:lastModifiedBy>
  <cp:revision>8</cp:revision>
  <dcterms:created xsi:type="dcterms:W3CDTF">2021-09-16T09:34:17Z</dcterms:created>
  <dcterms:modified xsi:type="dcterms:W3CDTF">2021-09-16T10:45:25Z</dcterms:modified>
</cp:coreProperties>
</file>