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63" r:id="rId5"/>
    <p:sldId id="264" r:id="rId6"/>
    <p:sldId id="262" r:id="rId7"/>
    <p:sldId id="268" r:id="rId8"/>
    <p:sldId id="261" r:id="rId9"/>
    <p:sldId id="265" r:id="rId10"/>
    <p:sldId id="266" r:id="rId11"/>
    <p:sldId id="267" r:id="rId12"/>
    <p:sldId id="256" r:id="rId13"/>
    <p:sldId id="260" r:id="rId14"/>
    <p:sldId id="257" r:id="rId15"/>
    <p:sldId id="25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11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12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35A8E-871D-44A3-B89A-E32AB0E1A1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20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7410-1AEC-41F6-BE97-DA43A6531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877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11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B67A-267D-4BA3-B65C-0364484B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98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976C0-6A41-4280-AA66-66230C6EF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39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11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12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AFD0C-EF00-4F58-9A6F-E70361549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66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A3AA0-4D52-4EC8-B078-2D587EDAE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2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3DD40-24A2-4041-9B6C-429EE99661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9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FDD1F-824E-422C-B295-C49287811B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05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11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B5AD5-9BFF-468A-B255-C7FE7B5AF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63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1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CBE10A7-29A5-409A-B914-49B066537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11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1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F3A7-3F24-4A30-A26D-23B1CB40F8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94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B671E1-3FBA-448E-88BE-CE246A3EB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7" r:id="rId2"/>
    <p:sldLayoutId id="2147483833" r:id="rId3"/>
    <p:sldLayoutId id="2147483828" r:id="rId4"/>
    <p:sldLayoutId id="2147483829" r:id="rId5"/>
    <p:sldLayoutId id="2147483830" r:id="rId6"/>
    <p:sldLayoutId id="2147483834" r:id="rId7"/>
    <p:sldLayoutId id="2147483835" r:id="rId8"/>
    <p:sldLayoutId id="2147483836" r:id="rId9"/>
    <p:sldLayoutId id="2147483831" r:id="rId10"/>
    <p:sldLayoutId id="214748383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kurssitarjottimet/keski-suom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o.fi/fi/Jyvaskylan-lukiokoulutus/Schildtin-lukio/Urheilulukio/muu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o.fi/fi/Jyvaskylan-ammattiopisto/Koulutustarjonta/Yhdistelmaopinnot/Kolmoistutkint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jao/jyl/lkl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esayo.jyu.fi/abi-ja-lukiolaiskurssit" TargetMode="External"/><Relationship Id="rId2" Type="http://schemas.openxmlformats.org/officeDocument/2006/relationships/hyperlink" Target="https://www.jao.fi/fi/Jyvaskylan-ammattiopisto/Koulutustarjonta/Yhdistelmaopinnot/Vaihtojakso-opinno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amk.fi/fi/Koulutus/Avoin-AMK/" TargetMode="External"/><Relationship Id="rId4" Type="http://schemas.openxmlformats.org/officeDocument/2006/relationships/hyperlink" Target="https://www.avoin.jyu.fi/oppiaine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Opinto-ohjauksen</a:t>
            </a:r>
            <a:r>
              <a:rPr lang="en-GB" dirty="0"/>
              <a:t> </a:t>
            </a:r>
            <a:r>
              <a:rPr lang="en-GB" dirty="0" err="1"/>
              <a:t>kurssit</a:t>
            </a:r>
            <a:endParaRPr lang="en-GB" dirty="0"/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OP1: </a:t>
            </a:r>
            <a:r>
              <a:rPr lang="en-GB" altLang="en-US" sz="2400" dirty="0" err="1"/>
              <a:t>Minä</a:t>
            </a:r>
            <a:r>
              <a:rPr lang="en-GB" altLang="en-US" sz="2400" dirty="0"/>
              <a:t> </a:t>
            </a:r>
            <a:r>
              <a:rPr lang="en-GB" altLang="en-US" sz="2400" dirty="0" err="1"/>
              <a:t>opiskelijana</a:t>
            </a:r>
            <a:r>
              <a:rPr lang="en-GB" altLang="en-US" sz="2400" dirty="0"/>
              <a:t> (1.vuosi)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OP2: </a:t>
            </a:r>
            <a:r>
              <a:rPr lang="en-GB" altLang="en-US" sz="2400" dirty="0" err="1"/>
              <a:t>Jatko-opinnot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ja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työelämä</a:t>
            </a:r>
            <a:r>
              <a:rPr lang="en-GB" altLang="en-US" sz="2400" dirty="0"/>
              <a:t> (2. </a:t>
            </a:r>
            <a:r>
              <a:rPr lang="en-GB" altLang="en-US" sz="2400" dirty="0" err="1"/>
              <a:t>vuosi</a:t>
            </a:r>
            <a:r>
              <a:rPr lang="en-GB" altLang="en-US" sz="2400" dirty="0"/>
              <a:t>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OP3: </a:t>
            </a:r>
            <a:r>
              <a:rPr lang="en-GB" altLang="en-US" sz="2400" dirty="0" err="1"/>
              <a:t>Opiskelijana</a:t>
            </a:r>
            <a:r>
              <a:rPr lang="en-GB" altLang="en-US" sz="2400" dirty="0"/>
              <a:t> </a:t>
            </a:r>
            <a:r>
              <a:rPr lang="en-GB" altLang="en-US" sz="2400" dirty="0" err="1"/>
              <a:t>lukiossa</a:t>
            </a:r>
            <a:r>
              <a:rPr lang="en-GB" altLang="en-US" sz="2400" dirty="0"/>
              <a:t> (RO:T + </a:t>
            </a:r>
            <a:r>
              <a:rPr lang="en-GB" altLang="en-US" sz="2400" dirty="0" err="1"/>
              <a:t>koulun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tilaisuudet</a:t>
            </a:r>
            <a:r>
              <a:rPr lang="en-GB" altLang="en-US" sz="2400" dirty="0"/>
              <a:t>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OP4: </a:t>
            </a:r>
            <a:r>
              <a:rPr lang="en-GB" altLang="en-US" sz="2400" dirty="0" err="1"/>
              <a:t>Opintovalmiuksien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kehittäminen</a:t>
            </a:r>
            <a:endParaRPr lang="en-GB" altLang="en-US" sz="24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/>
              <a:t>OP5: </a:t>
            </a:r>
            <a:r>
              <a:rPr lang="en-GB" altLang="en-US" sz="2400" dirty="0" err="1"/>
              <a:t>Tutorkurssi</a:t>
            </a:r>
            <a:endParaRPr lang="en-GB" altLang="en-US" sz="2400" dirty="0"/>
          </a:p>
          <a:p>
            <a:pPr marL="0" indent="0">
              <a:buFont typeface="Calibri" panose="020F0502020204030204" pitchFamily="34" charset="0"/>
              <a:buNone/>
              <a:defRPr/>
            </a:pPr>
            <a:r>
              <a:rPr lang="en-GB" altLang="en-US" sz="2400" dirty="0"/>
              <a:t>------------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altLang="en-US" sz="2400" dirty="0" err="1"/>
              <a:t>Työelämäkurssit</a:t>
            </a:r>
            <a:r>
              <a:rPr lang="en-GB" altLang="en-US" sz="2400" dirty="0"/>
              <a:t> 1 </a:t>
            </a:r>
            <a:r>
              <a:rPr lang="en-GB" altLang="en-US" sz="2400" dirty="0" err="1"/>
              <a:t>ja</a:t>
            </a:r>
            <a:r>
              <a:rPr lang="en-GB" altLang="en-US" sz="2400" dirty="0"/>
              <a:t>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err="1"/>
              <a:t>Keski-Suomen</a:t>
            </a:r>
            <a:r>
              <a:rPr lang="en-GB" dirty="0"/>
              <a:t> </a:t>
            </a:r>
            <a:r>
              <a:rPr lang="en-GB" dirty="0" err="1"/>
              <a:t>verkkokurssitarjotin</a:t>
            </a:r>
            <a:endParaRPr lang="en-GB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/>
              <a:t>Lukiokurssit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/>
              <a:t>Yliopistokurssit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/>
              <a:t>Ammattikorkeakoulukurssit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GB" altLang="en-US" sz="3600">
                <a:hlinkClick r:id="rId2"/>
              </a:rPr>
              <a:t>https://peda.net/kurssitarjottimet/keski-suomi</a:t>
            </a:r>
            <a:endParaRPr lang="en-GB" altLang="en-US" sz="3600"/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GB" alt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MUUT VAIHTOEHDOT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OPINNOT ULKOMAILLA</a:t>
            </a:r>
            <a:endParaRPr lang="fi-FI" altLang="en-US" sz="2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Kielikurssit</a:t>
            </a:r>
            <a:endParaRPr lang="fi-FI" altLang="en-US" sz="2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Vaihto-oppilasvuosi</a:t>
            </a:r>
            <a:endParaRPr lang="fi-FI" altLang="en-US" sz="2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HARRASTEILMAILU</a:t>
            </a:r>
            <a:endParaRPr lang="fi-FI" altLang="en-US" sz="25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1-2 kurssia yksityislentäjänlupakirja</a:t>
            </a:r>
            <a:endParaRPr lang="fi-FI" altLang="en-US" sz="2500" dirty="0">
              <a:solidFill>
                <a:schemeClr val="tx1"/>
              </a:solidFill>
            </a:endParaRPr>
          </a:p>
          <a:p>
            <a:pPr eaLnBrk="1" fontAlgn="auto" hangingPunct="1">
              <a:buFont typeface="Wingdings" panose="05000000000000000000" pitchFamily="2" charset="2"/>
              <a:buChar char="q"/>
              <a:defRPr/>
            </a:pPr>
            <a:r>
              <a:rPr lang="fi-FI" altLang="en-US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MUUALLA SUORITETUT ILMAISUTAIDON KURSSIT</a:t>
            </a:r>
            <a:endParaRPr lang="fi-FI" altLang="en-US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JAIKON HYÖDYLLISET KURSSIT</a:t>
            </a:r>
            <a:endParaRPr lang="en-US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en-US" sz="3200"/>
              <a:t>Hygieniapassi</a:t>
            </a:r>
          </a:p>
          <a:p>
            <a:pPr eaLnBrk="1" hangingPunct="1"/>
            <a:r>
              <a:rPr lang="fi-FI" altLang="en-US" sz="3200"/>
              <a:t>Anniskelupassi</a:t>
            </a:r>
          </a:p>
          <a:p>
            <a:pPr eaLnBrk="1" hangingPunct="1"/>
            <a:r>
              <a:rPr lang="fi-FI" altLang="en-US" sz="3200"/>
              <a:t>Järjestyksenvalvojakurssi</a:t>
            </a:r>
          </a:p>
          <a:p>
            <a:pPr eaLnBrk="1" hangingPunct="1"/>
            <a:r>
              <a:rPr lang="fi-FI" altLang="en-US" sz="3200"/>
              <a:t>Edellytetään ravinto- ja elintarvikealan kesätöissä</a:t>
            </a:r>
            <a:endParaRPr lang="en-US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Opiskelun</a:t>
            </a:r>
            <a:r>
              <a:rPr lang="en-GB" dirty="0"/>
              <a:t> </a:t>
            </a:r>
            <a:r>
              <a:rPr lang="en-GB" dirty="0" err="1"/>
              <a:t>tuki</a:t>
            </a:r>
            <a:r>
              <a:rPr lang="en-GB" dirty="0"/>
              <a:t>: ma, </a:t>
            </a:r>
            <a:r>
              <a:rPr lang="en-GB" dirty="0" err="1"/>
              <a:t>ru</a:t>
            </a:r>
            <a:r>
              <a:rPr lang="en-GB" dirty="0"/>
              <a:t>, </a:t>
            </a:r>
            <a:r>
              <a:rPr lang="en-GB" dirty="0" err="1"/>
              <a:t>en</a:t>
            </a:r>
            <a:endParaRPr lang="en-GB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altLang="en-US" sz="2800"/>
              <a:t> 1 lyhyen matematiikan tukikurssi (MAB10) + hidastetun matematiikan kurssi (väylä)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/>
              <a:t>Ruotsin kieli: tukiopetus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/>
              <a:t>Englannin kieli: tukiopetus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/>
              <a:t>Suositeltavia jos arvosana yläkoulun todistuksessa alle seitsemän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Muut</a:t>
            </a:r>
            <a:r>
              <a:rPr lang="en-GB" dirty="0"/>
              <a:t> </a:t>
            </a:r>
            <a:r>
              <a:rPr lang="en-GB" dirty="0" err="1"/>
              <a:t>lukio-opinnot</a:t>
            </a:r>
            <a:endParaRPr lang="en-GB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sz="2800" b="1"/>
              <a:t>LIV</a:t>
            </a:r>
            <a:r>
              <a:rPr lang="en-GB" altLang="en-US" sz="2800"/>
              <a:t>-opinnot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en-US" sz="2800"/>
              <a:t>Syksyllä aloittavat uudet lukion 1. vuosikurssin opiskelijat hakevat valmennuskursseille </a:t>
            </a:r>
            <a:r>
              <a:rPr lang="fi-FI" altLang="en-US" sz="2800" b="1"/>
              <a:t>viimeistään 25.8</a:t>
            </a:r>
            <a:r>
              <a:rPr lang="fi-FI" altLang="en-US" sz="280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en-US" sz="2800"/>
              <a:t>Ensimmäisen vuosikurssin lukio-opiskelijat ja ammattiopiston opiskelijat voivat hakea valmennuskursseille jaksoille 2- 6.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800">
                <a:hlinkClick r:id="rId2"/>
              </a:rPr>
              <a:t>https://www.jao.fi/fi/Jyvaskylan-lukiokoulutus/Schildtin-lukio/Urheilulukio/muut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Kolmoistutkinto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alibri" panose="020F0502020204030204" pitchFamily="34" charset="0"/>
              <a:buNone/>
              <a:defRPr/>
            </a:pPr>
            <a:r>
              <a:rPr lang="fi-FI" dirty="0"/>
              <a:t>= ylioppilastutkinto, lukion päättötodistus ja ammatillinen tutkinto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fi-FI" dirty="0"/>
              <a:t> Haku kolmoistutkintoon 15. 8.-26.8.2017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fi-FI"/>
              <a:t> </a:t>
            </a:r>
            <a:r>
              <a:rPr lang="fi-FI">
                <a:hlinkClick r:id="rId2"/>
              </a:rPr>
              <a:t>https://www.jao.fi/fi/Jyvaskylan-ammattiopisto/Koulutustarjonta/Yhdistelmaopinnot/Kolmoistutkinto</a:t>
            </a:r>
            <a:endParaRPr lang="fi-FI"/>
          </a:p>
          <a:p>
            <a:pPr>
              <a:buFont typeface="Wingdings" panose="05000000000000000000" pitchFamily="2" charset="2"/>
              <a:buChar char="q"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Muut</a:t>
            </a:r>
            <a:r>
              <a:rPr lang="en-GB" dirty="0"/>
              <a:t> </a:t>
            </a:r>
            <a:r>
              <a:rPr lang="en-GB" dirty="0" err="1"/>
              <a:t>lukio-opinnot</a:t>
            </a:r>
            <a:endParaRPr lang="en-GB" dirty="0"/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sz="3200"/>
              <a:t>Jyväskylän lukioiden yhteinen kielitarjotin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3200">
                <a:hlinkClick r:id="rId2"/>
              </a:rPr>
              <a:t>https://peda.net/jao/jyl/lkl2</a:t>
            </a:r>
            <a:endParaRPr lang="en-GB" altLang="en-US" sz="320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3200"/>
              <a:t>Valinnat muihin lukioihin opinto-ohjaajan kautta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3200"/>
              <a:t>Muut yhteiset opinnot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3200"/>
              <a:t>Esim. ET, ITK1 JA ITK2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3200"/>
          </a:p>
          <a:p>
            <a:pPr>
              <a:buFont typeface="Arial" panose="020B0604020202020204" pitchFamily="34" charset="0"/>
              <a:buChar char="•"/>
            </a:pPr>
            <a:endParaRPr lang="en-GB" alt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Osaamisen</a:t>
            </a:r>
            <a:r>
              <a:rPr lang="en-GB" dirty="0"/>
              <a:t> </a:t>
            </a:r>
            <a:r>
              <a:rPr lang="en-GB" dirty="0" err="1"/>
              <a:t>tunnustaminen</a:t>
            </a:r>
            <a:endParaRPr lang="en-GB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68363" y="1962150"/>
            <a:ext cx="7543800" cy="43239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altLang="en-US" dirty="0"/>
              <a:t> </a:t>
            </a:r>
            <a:r>
              <a:rPr lang="en-GB" altLang="en-US" sz="2800" dirty="0" err="1"/>
              <a:t>Osaamisen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tunnustamisen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kautta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voit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saada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hyväksiluvun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kautta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kerrytettyä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opintomäärääsi</a:t>
            </a:r>
            <a:endParaRPr lang="fi-FI" alt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 dirty="0" err="1"/>
              <a:t>Lomake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löytyy</a:t>
            </a:r>
            <a:r>
              <a:rPr lang="en-GB" altLang="en-US" sz="2800" dirty="0"/>
              <a:t> </a:t>
            </a:r>
            <a:r>
              <a:rPr lang="en-GB" altLang="en-US" sz="2800" dirty="0" err="1"/>
              <a:t>wilmasta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kohdasta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lomakkeet</a:t>
            </a:r>
            <a:r>
              <a:rPr lang="en-GB" altLang="en-US" sz="2800" dirty="0"/>
              <a:t> (</a:t>
            </a:r>
            <a:r>
              <a:rPr lang="en-GB" altLang="en-US" sz="2800" dirty="0" err="1"/>
              <a:t>tulosta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täytä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ja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tuo</a:t>
            </a:r>
            <a:r>
              <a:rPr lang="en-GB" altLang="en-US" sz="2800" dirty="0"/>
              <a:t> se </a:t>
            </a:r>
            <a:r>
              <a:rPr lang="en-GB" altLang="en-US" sz="2800" dirty="0" err="1"/>
              <a:t>omalle</a:t>
            </a:r>
            <a:r>
              <a:rPr lang="en-GB" altLang="en-US" sz="2800" dirty="0"/>
              <a:t> </a:t>
            </a:r>
            <a:r>
              <a:rPr lang="en-GB" altLang="en-US" sz="2800" dirty="0" err="1"/>
              <a:t>opollesi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muista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tuoda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myös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todistus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esim</a:t>
            </a:r>
            <a:r>
              <a:rPr lang="en-GB" altLang="en-US" sz="2800" dirty="0"/>
              <a:t>. </a:t>
            </a:r>
            <a:r>
              <a:rPr lang="en-GB" altLang="en-US" sz="2800" dirty="0" err="1"/>
              <a:t>isoiskoulutuksesta</a:t>
            </a:r>
            <a:r>
              <a:rPr lang="en-GB" altLang="en-US" sz="2800" dirty="0"/>
              <a:t>)</a:t>
            </a:r>
            <a:endParaRPr lang="en-GB" alt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 dirty="0" err="1"/>
              <a:t>Aktiivinen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harrastustoiminta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erilaiset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kurssit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ja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työelämän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kokemus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voivat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lisätä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kurssimäärääsi</a:t>
            </a:r>
            <a:r>
              <a:rPr lang="en-GB" altLang="en-US" sz="2800" dirty="0"/>
              <a:t>.</a:t>
            </a:r>
            <a:endParaRPr lang="en-GB" alt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 dirty="0" err="1"/>
              <a:t>Jyväskylän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lukioissa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käytössä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myös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kansainvälisyyspassi</a:t>
            </a:r>
            <a:r>
              <a:rPr lang="en-GB" altLang="en-US" sz="2800" dirty="0"/>
              <a:t>  </a:t>
            </a:r>
            <a:r>
              <a:rPr lang="en-GB" altLang="en-US" sz="2800" dirty="0" err="1"/>
              <a:t>ja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hyvinvointipassi</a:t>
            </a:r>
            <a:r>
              <a:rPr lang="en-GB" altLang="en-US" sz="2800" dirty="0"/>
              <a:t> (</a:t>
            </a:r>
            <a:r>
              <a:rPr lang="en-GB" altLang="en-US" sz="2800" dirty="0" err="1"/>
              <a:t>tulossa</a:t>
            </a:r>
            <a:r>
              <a:rPr lang="en-GB" altLang="en-US" sz="2800" dirty="0"/>
              <a:t>)</a:t>
            </a:r>
            <a:endParaRPr lang="en-GB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Yläkoulusta</a:t>
            </a:r>
            <a:r>
              <a:rPr lang="en-GB" dirty="0"/>
              <a:t> </a:t>
            </a:r>
            <a:r>
              <a:rPr lang="en-GB" dirty="0" err="1"/>
              <a:t>voidaan</a:t>
            </a:r>
            <a:r>
              <a:rPr lang="en-GB" dirty="0"/>
              <a:t> </a:t>
            </a:r>
            <a:r>
              <a:rPr lang="en-GB" dirty="0" err="1"/>
              <a:t>lukea</a:t>
            </a:r>
            <a:r>
              <a:rPr lang="en-GB" dirty="0"/>
              <a:t> </a:t>
            </a:r>
            <a:r>
              <a:rPr lang="en-GB" dirty="0" err="1"/>
              <a:t>hyväksi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821613" cy="44629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/>
              <a:t>Hygieniapassi</a:t>
            </a:r>
            <a:endParaRPr lang="fi-FI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/>
              <a:t>Isoiskoulutukset</a:t>
            </a:r>
            <a:r>
              <a:rPr lang="en-GB" sz="2800" dirty="0"/>
              <a:t>/Prometheus-</a:t>
            </a:r>
            <a:r>
              <a:rPr lang="en-GB" sz="2800" dirty="0" err="1"/>
              <a:t>ohjaaja</a:t>
            </a:r>
            <a:endParaRPr lang="en-GB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/>
              <a:t>Vartionjohtajankoulutus</a:t>
            </a:r>
            <a:endParaRPr lang="en-GB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/>
              <a:t>Lukion</a:t>
            </a:r>
            <a:r>
              <a:rPr lang="en-GB" sz="2800" dirty="0"/>
              <a:t> </a:t>
            </a:r>
            <a:r>
              <a:rPr lang="en-GB" sz="2800" dirty="0" err="1"/>
              <a:t>oppimäärän</a:t>
            </a:r>
            <a:r>
              <a:rPr lang="en-GB" sz="2800" dirty="0"/>
              <a:t> </a:t>
            </a:r>
            <a:r>
              <a:rPr lang="en-GB" sz="2800" dirty="0" err="1"/>
              <a:t>mukaiset</a:t>
            </a:r>
            <a:r>
              <a:rPr lang="en-GB" sz="2800" dirty="0"/>
              <a:t> </a:t>
            </a:r>
            <a:r>
              <a:rPr lang="en-GB" sz="2800" dirty="0" err="1"/>
              <a:t>kurssit</a:t>
            </a:r>
            <a:endParaRPr lang="en-GB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>
                <a:latin typeface="Calibri" charset="0"/>
              </a:rPr>
              <a:t>Musiikkiopiston</a:t>
            </a:r>
            <a:r>
              <a:rPr lang="en-GB" sz="2800" dirty="0">
                <a:latin typeface="Calibri" charset="0"/>
              </a:rPr>
              <a:t> </a:t>
            </a:r>
            <a:r>
              <a:rPr lang="en-GB" sz="2800" dirty="0" err="1">
                <a:latin typeface="Calibri" charset="0"/>
              </a:rPr>
              <a:t>opistotasoiset</a:t>
            </a:r>
            <a:r>
              <a:rPr lang="en-GB" sz="2800" dirty="0">
                <a:latin typeface="Calibri" charset="0"/>
              </a:rPr>
              <a:t> </a:t>
            </a:r>
            <a:r>
              <a:rPr lang="en-GB" sz="2800" dirty="0" err="1">
                <a:latin typeface="Calibri" charset="0"/>
              </a:rPr>
              <a:t>kurssit</a:t>
            </a:r>
            <a:r>
              <a:rPr lang="en-GB" sz="2800" dirty="0">
                <a:latin typeface="Calibri" charset="0"/>
              </a:rPr>
              <a:t> </a:t>
            </a:r>
            <a:endParaRPr lang="en-GB" sz="2800" dirty="0">
              <a:solidFill>
                <a:schemeClr val="tx1"/>
              </a:solidFill>
              <a:latin typeface="Calibri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2800" dirty="0" err="1">
                <a:latin typeface="Calibri" charset="0"/>
              </a:rPr>
              <a:t>Kuvataidekoulun</a:t>
            </a:r>
            <a:r>
              <a:rPr lang="en-GB" sz="2800" dirty="0">
                <a:latin typeface="Calibri" charset="0"/>
              </a:rPr>
              <a:t> </a:t>
            </a:r>
            <a:r>
              <a:rPr lang="en-GB" sz="2800" dirty="0" err="1">
                <a:latin typeface="Calibri" charset="0"/>
              </a:rPr>
              <a:t>syventävät</a:t>
            </a:r>
            <a:r>
              <a:rPr lang="en-GB" sz="2800" dirty="0">
                <a:latin typeface="Calibri" charset="0"/>
              </a:rPr>
              <a:t> </a:t>
            </a:r>
            <a:r>
              <a:rPr lang="en-GB" sz="2800" dirty="0" err="1">
                <a:latin typeface="Calibri" charset="0"/>
              </a:rPr>
              <a:t>kurssit</a:t>
            </a:r>
            <a:r>
              <a:rPr lang="en-GB" sz="2800" dirty="0">
                <a:latin typeface="Calibri" charset="0"/>
              </a:rPr>
              <a:t> </a:t>
            </a:r>
            <a:endParaRPr lang="en-GB" sz="2800" dirty="0">
              <a:solidFill>
                <a:schemeClr val="tx1"/>
              </a:solidFill>
              <a:latin typeface="Calibri" charset="0"/>
            </a:endParaRPr>
          </a:p>
          <a:p>
            <a:pPr marL="0" indent="0">
              <a:buFont typeface="Calibri" panose="020F0502020204030204" pitchFamily="34" charset="0"/>
              <a:buNone/>
              <a:defRPr/>
            </a:pPr>
            <a:r>
              <a:rPr lang="en-GB" sz="2800" dirty="0" err="1"/>
              <a:t>Huom</a:t>
            </a:r>
            <a:r>
              <a:rPr lang="en-GB" sz="2800" dirty="0"/>
              <a:t>! </a:t>
            </a:r>
            <a:r>
              <a:rPr lang="en-GB" sz="2800" dirty="0" err="1"/>
              <a:t>Peruskoulunaikaista</a:t>
            </a:r>
            <a:r>
              <a:rPr lang="en-GB" sz="2800" dirty="0"/>
              <a:t> </a:t>
            </a:r>
            <a:r>
              <a:rPr lang="en-GB" sz="2800" dirty="0" err="1"/>
              <a:t>harrastustoimintaa</a:t>
            </a:r>
            <a:r>
              <a:rPr lang="en-GB" sz="2800" dirty="0"/>
              <a:t> </a:t>
            </a:r>
            <a:r>
              <a:rPr lang="en-GB" sz="2800" dirty="0" err="1"/>
              <a:t>ei</a:t>
            </a:r>
            <a:r>
              <a:rPr lang="en-GB" sz="2800" dirty="0"/>
              <a:t> </a:t>
            </a:r>
            <a:r>
              <a:rPr lang="en-GB" sz="2800" dirty="0" err="1"/>
              <a:t>hyväksilueta</a:t>
            </a:r>
            <a:r>
              <a:rPr lang="en-GB" sz="2800" dirty="0"/>
              <a:t>!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err="1"/>
              <a:t>Lukio-opintojen</a:t>
            </a:r>
            <a:r>
              <a:rPr lang="en-GB" dirty="0"/>
              <a:t> </a:t>
            </a:r>
            <a:r>
              <a:rPr lang="en-GB" dirty="0" err="1"/>
              <a:t>ajalta</a:t>
            </a:r>
            <a:r>
              <a:rPr lang="en-GB" dirty="0"/>
              <a:t> </a:t>
            </a:r>
            <a:r>
              <a:rPr lang="en-GB" dirty="0" err="1"/>
              <a:t>hyväksiluetaan</a:t>
            </a:r>
            <a:r>
              <a:rPr lang="en-GB" dirty="0"/>
              <a:t> </a:t>
            </a:r>
            <a:r>
              <a:rPr lang="en-GB" sz="2800" dirty="0"/>
              <a:t>(</a:t>
            </a:r>
            <a:r>
              <a:rPr lang="en-GB" sz="2800" dirty="0" err="1"/>
              <a:t>edellisten</a:t>
            </a:r>
            <a:r>
              <a:rPr lang="en-GB" sz="2800" dirty="0"/>
              <a:t> </a:t>
            </a:r>
            <a:r>
              <a:rPr lang="en-GB" sz="2800" dirty="0" err="1"/>
              <a:t>lisäksi</a:t>
            </a:r>
            <a:r>
              <a:rPr lang="en-GB" sz="2800" dirty="0"/>
              <a:t>)</a:t>
            </a:r>
            <a:endParaRPr lang="fi-FI" sz="2800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altLang="en-US" sz="2800" dirty="0"/>
              <a:t> </a:t>
            </a:r>
            <a:r>
              <a:rPr lang="en-GB" altLang="en-US" sz="2800" dirty="0" err="1"/>
              <a:t>Koulun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ulkopuolinen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aktiivisuus</a:t>
            </a:r>
            <a:r>
              <a:rPr lang="en-GB" altLang="en-US" sz="2800" dirty="0"/>
              <a:t> (</a:t>
            </a:r>
            <a:r>
              <a:rPr lang="en-GB" altLang="en-US" sz="2800" dirty="0" err="1"/>
              <a:t>kerhon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pitäminen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akt</a:t>
            </a:r>
            <a:r>
              <a:rPr lang="en-GB" altLang="en-US" sz="2800" dirty="0"/>
              <a:t>. </a:t>
            </a:r>
            <a:r>
              <a:rPr lang="en-GB" altLang="en-US" sz="2800" dirty="0" err="1"/>
              <a:t>kansalaistoiminta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musiikkiopisto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partio</a:t>
            </a:r>
            <a:r>
              <a:rPr lang="en-GB" altLang="en-US" sz="2800" dirty="0"/>
              <a:t>...) </a:t>
            </a:r>
            <a:endParaRPr lang="fi-FI" alt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altLang="en-US" sz="2800" dirty="0"/>
              <a:t> B-</a:t>
            </a:r>
            <a:r>
              <a:rPr lang="en-GB" altLang="en-US" sz="2800" dirty="0" err="1"/>
              <a:t>kortti</a:t>
            </a:r>
            <a:r>
              <a:rPr lang="en-GB" altLang="en-US" sz="2800" dirty="0"/>
              <a:t>= 1. </a:t>
            </a:r>
            <a:r>
              <a:rPr lang="en-GB" altLang="en-US" sz="2800" dirty="0" err="1"/>
              <a:t>kurssi</a:t>
            </a:r>
            <a:endParaRPr lang="fi-FI" alt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altLang="en-US" sz="2800" dirty="0">
              <a:solidFill>
                <a:schemeClr val="tx1"/>
              </a:solidFill>
            </a:endParaRPr>
          </a:p>
          <a:p>
            <a:r>
              <a:rPr lang="en-GB" altLang="en-US" sz="2800" dirty="0"/>
              <a:t> </a:t>
            </a:r>
            <a:r>
              <a:rPr lang="en-GB" altLang="en-US" sz="2800" dirty="0" err="1"/>
              <a:t>Lukioaikaiset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harrastekurssit</a:t>
            </a:r>
            <a:r>
              <a:rPr lang="en-GB" altLang="en-US" sz="2800" dirty="0"/>
              <a:t>: </a:t>
            </a: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altLang="en-US" sz="2800" dirty="0" err="1"/>
              <a:t>Näistä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edellytetään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todistus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josta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selviää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seuraavat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asiat</a:t>
            </a:r>
            <a:r>
              <a:rPr lang="en-GB" altLang="en-US" sz="2800" dirty="0"/>
              <a:t>: </a:t>
            </a:r>
            <a:r>
              <a:rPr lang="en-GB" altLang="en-US" sz="2800" dirty="0" err="1"/>
              <a:t>tuntimäärä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miltä</a:t>
            </a:r>
            <a:r>
              <a:rPr lang="en-GB" altLang="en-US" sz="2800" dirty="0"/>
              <a:t> </a:t>
            </a:r>
            <a:r>
              <a:rPr lang="en-GB" altLang="en-US" sz="2800" dirty="0" err="1"/>
              <a:t>ajalta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suoritus</a:t>
            </a:r>
            <a:r>
              <a:rPr lang="en-GB" altLang="en-US" sz="2800" dirty="0"/>
              <a:t> on, </a:t>
            </a:r>
            <a:r>
              <a:rPr lang="en-GB" altLang="en-US" sz="2800" dirty="0" err="1"/>
              <a:t>valmentajan</a:t>
            </a:r>
            <a:r>
              <a:rPr lang="en-GB" altLang="en-US" sz="2800" dirty="0"/>
              <a:t> (</a:t>
            </a:r>
            <a:r>
              <a:rPr lang="en-GB" altLang="en-US" sz="2800" dirty="0" err="1"/>
              <a:t>tms</a:t>
            </a:r>
            <a:r>
              <a:rPr lang="en-GB" altLang="en-US" sz="2800" dirty="0"/>
              <a:t>.) </a:t>
            </a:r>
            <a:r>
              <a:rPr lang="en-GB" altLang="en-US" sz="2800" dirty="0" err="1"/>
              <a:t>nimi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ja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yhteystiedot</a:t>
            </a:r>
            <a:r>
              <a:rPr lang="en-GB" altLang="en-US" sz="2800" dirty="0"/>
              <a:t>, </a:t>
            </a:r>
            <a:r>
              <a:rPr lang="en-GB" altLang="en-US" sz="2800" dirty="0" err="1"/>
              <a:t>seuran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leima</a:t>
            </a:r>
            <a:endParaRPr lang="en-GB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MUUT OPINNOT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Vaihtojaksot AO:SSA 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https://www.jao.fi/fi/Jyvaskylan-ammattiopisto/Koulutustarjonta/Yhdistelmaopinnot/Vaihtojakso-opinnot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YLIOPISTO-OPINNOT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Tx/>
              <a:buNone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Abikurssit, lukiokurssit kesäyliopistossa, n. 130 euroa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Tx/>
              <a:buNone/>
              <a:defRPr/>
            </a:pPr>
            <a:r>
              <a:rPr lang="fi-FI" altLang="en-US" sz="2300" dirty="0"/>
              <a:t>- </a:t>
            </a:r>
            <a:r>
              <a:rPr lang="fi-FI" altLang="en-US" sz="2300" b="1" dirty="0"/>
              <a:t>Korkeakoulujen kurkistuskurssit</a:t>
            </a:r>
            <a:r>
              <a:rPr lang="fi-FI" altLang="en-US" sz="2300" dirty="0"/>
              <a:t>: Yleensä verkkokursseja, katso </a:t>
            </a:r>
            <a:r>
              <a:rPr lang="fi-FI" altLang="en-US" sz="2300" dirty="0" err="1"/>
              <a:t>wilman</a:t>
            </a:r>
            <a:r>
              <a:rPr lang="fi-FI" altLang="en-US" sz="2300" dirty="0"/>
              <a:t> kurssitarjotin!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Tx/>
              <a:buNone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https://kesayo.jyu.fi/abi-ja-lukiolaiskurssit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KANSALAISOPISTON KURSSIT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AVOIMET YLIOPISTO- TAI AMMATTIKORKEAKOULUOPINNOT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buFont typeface="Calibri" panose="020F0502020204030204" pitchFamily="34" charset="0"/>
              <a:buNone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https://www.avoin.jyu.fi/oppiaineet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buFont typeface="Calibri" panose="020F0502020204030204" pitchFamily="34" charset="0"/>
              <a:buNone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http://www.jamk.fi/fi/Koulutus/Avoin-AMK/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MUUT OPINNOT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Tx/>
              <a:buChar char="o"/>
              <a:defRPr/>
            </a:pPr>
            <a:r>
              <a:rPr lang="fi-FI" altLang="en-US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EA1, EA2</a:t>
            </a:r>
            <a:endParaRPr lang="fi-FI" altLang="en-US" sz="2300" dirty="0">
              <a:solidFill>
                <a:schemeClr val="tx1"/>
              </a:solidFill>
            </a:endParaRPr>
          </a:p>
          <a:p>
            <a:pPr marL="91440" indent="-91440" eaLnBrk="1" fontAlgn="auto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61070E23F71A444996F01AF871BC563" ma:contentTypeVersion="2" ma:contentTypeDescription="Luo uusi asiakirja." ma:contentTypeScope="" ma:versionID="2b8d8924674259c1026c38ac6faf955f">
  <xsd:schema xmlns:xsd="http://www.w3.org/2001/XMLSchema" xmlns:xs="http://www.w3.org/2001/XMLSchema" xmlns:p="http://schemas.microsoft.com/office/2006/metadata/properties" xmlns:ns2="085cb736-652a-4ab7-a4d7-370458f813e0" targetNamespace="http://schemas.microsoft.com/office/2006/metadata/properties" ma:root="true" ma:fieldsID="d1e9f7697059af773a0d5f83463169f1" ns2:_="">
    <xsd:import namespace="085cb736-652a-4ab7-a4d7-370458f813e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cb736-652a-4ab7-a4d7-370458f813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E2F20E-6BA9-4843-B754-FB1CC51F14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91434C-2239-458B-94AB-4B9015C26B58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085cb736-652a-4ab7-a4d7-370458f813e0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E5F6416-BD76-48EE-B75F-552C74759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5cb736-652a-4ab7-a4d7-370458f813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391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Wingdings</vt:lpstr>
      <vt:lpstr>Retrospect</vt:lpstr>
      <vt:lpstr>Opinto-ohjauksen kurssit</vt:lpstr>
      <vt:lpstr>Opiskelun tuki: ma, ru, en</vt:lpstr>
      <vt:lpstr>Muut lukio-opinnot</vt:lpstr>
      <vt:lpstr>Kolmoistutkinto</vt:lpstr>
      <vt:lpstr>Muut lukio-opinnot</vt:lpstr>
      <vt:lpstr>Osaamisen tunnustaminen</vt:lpstr>
      <vt:lpstr>Yläkoulusta voidaan lukea hyväksi</vt:lpstr>
      <vt:lpstr>Lukio-opintojen ajalta hyväksiluetaan (edellisten lisäksi)</vt:lpstr>
      <vt:lpstr>MUUT OPINNOT</vt:lpstr>
      <vt:lpstr>Keski-Suomen verkkokurssitarjotin</vt:lpstr>
      <vt:lpstr>MUUT VAIHTOEHDOT</vt:lpstr>
      <vt:lpstr>JAIKON HYÖDYLLISET KURSSIT</vt:lpstr>
    </vt:vector>
  </TitlesOfParts>
  <Company>TUT/IMS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MUUT LUKIO-OPINNOT</dc:title>
  <dc:creator>terhi</dc:creator>
  <cp:lastModifiedBy>Microsoft account</cp:lastModifiedBy>
  <cp:revision>35</cp:revision>
  <dcterms:created xsi:type="dcterms:W3CDTF">2011-08-21T16:58:54Z</dcterms:created>
  <dcterms:modified xsi:type="dcterms:W3CDTF">2016-09-10T09:49:18Z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0x010100061070E23F71A444996F01AF871BC563</vt:lpwstr>
  </property>
</Properties>
</file>