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73" r:id="rId2"/>
    <p:sldId id="258" r:id="rId3"/>
    <p:sldId id="271" r:id="rId4"/>
    <p:sldId id="259" r:id="rId5"/>
    <p:sldId id="260" r:id="rId6"/>
    <p:sldId id="261" r:id="rId7"/>
    <p:sldId id="262" r:id="rId8"/>
    <p:sldId id="274" r:id="rId9"/>
    <p:sldId id="272" r:id="rId10"/>
    <p:sldId id="266" r:id="rId11"/>
    <p:sldId id="269" r:id="rId12"/>
    <p:sldId id="268" r:id="rId13"/>
    <p:sldId id="270" r:id="rId14"/>
    <p:sldId id="257" r:id="rId15"/>
    <p:sldId id="275" r:id="rId16"/>
  </p:sldIdLst>
  <p:sldSz cx="9144000" cy="6858000" type="screen4x3"/>
  <p:notesSz cx="9945688" cy="6858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AA254-5897-4374-A51E-D4FA5C447C70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1C808-08C4-41E8-A0FE-105B3AD274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5280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279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911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408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60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76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4387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270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238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741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26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998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B09A1-82DB-4A6F-890A-4155F7B41EA7}" type="datetimeFigureOut">
              <a:rPr lang="fi-FI" smtClean="0"/>
              <a:t>23.4.2016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609FE-427B-4C50-A961-1217C94573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577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TUTKIMUS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Johdanto aiheeseen </a:t>
            </a:r>
          </a:p>
          <a:p>
            <a:r>
              <a:rPr lang="fi-FI" dirty="0" smtClean="0"/>
              <a:t>TE3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19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HAASTATTELU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1619250"/>
            <a:ext cx="8820150" cy="361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494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Hyvä kyselylomake on…</a:t>
            </a:r>
            <a:br>
              <a:rPr lang="fi-FI" b="1" dirty="0"/>
            </a:br>
            <a:endParaRPr lang="fi-FI" b="1" dirty="0"/>
          </a:p>
        </p:txBody>
      </p:sp>
      <p:sp>
        <p:nvSpPr>
          <p:cNvPr id="4" name="Suorakulmio 3"/>
          <p:cNvSpPr/>
          <p:nvPr/>
        </p:nvSpPr>
        <p:spPr>
          <a:xfrm>
            <a:off x="1403648" y="1628800"/>
            <a:ext cx="63367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dirty="0" smtClean="0"/>
              <a:t>1</a:t>
            </a:r>
            <a:r>
              <a:rPr lang="fi-FI" sz="3600" dirty="0"/>
              <a:t>) hyvin suunniteltu</a:t>
            </a:r>
          </a:p>
          <a:p>
            <a:r>
              <a:rPr lang="fi-FI" sz="3600" dirty="0"/>
              <a:t>2) testattu</a:t>
            </a:r>
          </a:p>
          <a:p>
            <a:r>
              <a:rPr lang="fi-FI" sz="3600" dirty="0"/>
              <a:t>3) osuva</a:t>
            </a:r>
          </a:p>
          <a:p>
            <a:r>
              <a:rPr lang="fi-FI" sz="3600" dirty="0"/>
              <a:t>4) toistettavissa oleva</a:t>
            </a:r>
          </a:p>
          <a:p>
            <a:r>
              <a:rPr lang="fi-FI" sz="3600" dirty="0"/>
              <a:t>5) teknisesti järkevä</a:t>
            </a:r>
          </a:p>
          <a:p>
            <a:r>
              <a:rPr lang="fi-FI" sz="3600" dirty="0"/>
              <a:t>6) tarvittaessa identifioitava</a:t>
            </a:r>
          </a:p>
        </p:txBody>
      </p:sp>
    </p:spTree>
    <p:extLst>
      <p:ext uri="{BB962C8B-B14F-4D97-AF65-F5344CB8AC3E}">
        <p14:creationId xmlns:p14="http://schemas.microsoft.com/office/powerpoint/2010/main" val="305468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Rekisterit ja tilastot</a:t>
            </a:r>
            <a:br>
              <a:rPr lang="fi-FI" b="1" dirty="0"/>
            </a:b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/>
              <a:t>• </a:t>
            </a:r>
            <a:r>
              <a:rPr lang="fi-FI" dirty="0"/>
              <a:t>Etuja:</a:t>
            </a:r>
          </a:p>
          <a:p>
            <a:pPr marL="0" indent="0">
              <a:buNone/>
            </a:pPr>
            <a:r>
              <a:rPr lang="fi-FI" dirty="0" smtClean="0"/>
              <a:t>    – </a:t>
            </a:r>
            <a:r>
              <a:rPr lang="fi-FI" dirty="0"/>
              <a:t>luotettavia,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	- valtakunnalliset </a:t>
            </a:r>
            <a:r>
              <a:rPr lang="fi-FI" dirty="0"/>
              <a:t>tilastot ja </a:t>
            </a:r>
            <a:r>
              <a:rPr lang="fi-FI" dirty="0" smtClean="0"/>
              <a:t>rekisterit</a:t>
            </a:r>
          </a:p>
          <a:p>
            <a:pPr marL="0" indent="0">
              <a:buNone/>
            </a:pPr>
            <a:r>
              <a:rPr lang="fi-FI" dirty="0" smtClean="0"/>
              <a:t>     - sisältävät </a:t>
            </a:r>
            <a:r>
              <a:rPr lang="fi-FI" dirty="0"/>
              <a:t>alueellisesti vertailtavia tietoja</a:t>
            </a:r>
          </a:p>
          <a:p>
            <a:pPr marL="0" indent="0">
              <a:buNone/>
            </a:pPr>
            <a:r>
              <a:rPr lang="fi-FI" dirty="0" smtClean="0"/>
              <a:t>    – </a:t>
            </a:r>
            <a:r>
              <a:rPr lang="fi-FI" dirty="0"/>
              <a:t>kattavat yleensä pitkän ajanjakson</a:t>
            </a:r>
          </a:p>
          <a:p>
            <a:pPr marL="0" indent="0">
              <a:buNone/>
            </a:pPr>
            <a:r>
              <a:rPr lang="fi-FI" dirty="0" smtClean="0"/>
              <a:t>    – </a:t>
            </a:r>
            <a:r>
              <a:rPr lang="fi-FI" dirty="0"/>
              <a:t>kertyvät </a:t>
            </a:r>
            <a:r>
              <a:rPr lang="fi-FI" dirty="0" smtClean="0"/>
              <a:t>säännöllisesti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• Ongelmia:</a:t>
            </a:r>
          </a:p>
          <a:p>
            <a:pPr marL="0" indent="0">
              <a:buNone/>
            </a:pPr>
            <a:r>
              <a:rPr lang="fi-FI" dirty="0" smtClean="0"/>
              <a:t>    – </a:t>
            </a:r>
            <a:r>
              <a:rPr lang="fi-FI" dirty="0"/>
              <a:t>kattavuus vaihtelee</a:t>
            </a:r>
          </a:p>
          <a:p>
            <a:pPr marL="0" indent="0">
              <a:buNone/>
            </a:pPr>
            <a:r>
              <a:rPr lang="fi-FI" dirty="0" smtClean="0"/>
              <a:t>    	- esim</a:t>
            </a:r>
            <a:r>
              <a:rPr lang="fi-FI" dirty="0"/>
              <a:t>. syöpätapaukset vs. ammattitaudit</a:t>
            </a:r>
          </a:p>
          <a:p>
            <a:pPr marL="0" indent="0">
              <a:buNone/>
            </a:pPr>
            <a:r>
              <a:rPr lang="fi-FI" dirty="0" smtClean="0"/>
              <a:t>    – </a:t>
            </a:r>
            <a:r>
              <a:rPr lang="fi-FI" dirty="0"/>
              <a:t>puutteellisia riippuen kysymyksestä</a:t>
            </a:r>
          </a:p>
          <a:p>
            <a:pPr marL="0" indent="0">
              <a:buNone/>
            </a:pPr>
            <a:r>
              <a:rPr lang="fi-FI" dirty="0" smtClean="0"/>
              <a:t>    	- esim</a:t>
            </a:r>
            <a:r>
              <a:rPr lang="fi-FI" dirty="0"/>
              <a:t>. subjektiivinen näkökulma puuttuu</a:t>
            </a:r>
          </a:p>
        </p:txBody>
      </p:sp>
    </p:spTree>
    <p:extLst>
      <p:ext uri="{BB962C8B-B14F-4D97-AF65-F5344CB8AC3E}">
        <p14:creationId xmlns:p14="http://schemas.microsoft.com/office/powerpoint/2010/main" val="63744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HAVANNOINTI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/>
              <a:t>Toimintaohjeita: </a:t>
            </a:r>
          </a:p>
          <a:p>
            <a:r>
              <a:rPr lang="fi-FI" dirty="0"/>
              <a:t>Sinulla tulee olla lupa havainnoida valitsemassasi paikassa. </a:t>
            </a:r>
            <a:endParaRPr lang="fi-FI" dirty="0" smtClean="0"/>
          </a:p>
          <a:p>
            <a:pPr lvl="1"/>
            <a:r>
              <a:rPr lang="fi-FI" dirty="0" smtClean="0"/>
              <a:t>Sinun </a:t>
            </a:r>
            <a:r>
              <a:rPr lang="fi-FI" dirty="0"/>
              <a:t>tulee avoimesti kertoa </a:t>
            </a:r>
            <a:r>
              <a:rPr lang="fi-FI" dirty="0" smtClean="0"/>
              <a:t>tarpeistasi, </a:t>
            </a:r>
            <a:r>
              <a:rPr lang="fi-FI" dirty="0"/>
              <a:t>mutta varo häiritsemästä ihmisiä.</a:t>
            </a:r>
          </a:p>
          <a:p>
            <a:r>
              <a:rPr lang="fi-FI" dirty="0"/>
              <a:t>Sinun tulee itse kertoa itsestäsi havainnointipaikalla ja havainnoida siellä tapahtumia.</a:t>
            </a:r>
          </a:p>
          <a:p>
            <a:r>
              <a:rPr lang="fi-FI" dirty="0"/>
              <a:t>Kun havainnoit, tee muistiinpanoja mitä näe ja kuulet (kynä &amp; paperia</a:t>
            </a:r>
            <a:r>
              <a:rPr lang="fi-FI" dirty="0" smtClean="0"/>
              <a:t>).</a:t>
            </a:r>
          </a:p>
          <a:p>
            <a:pPr lvl="1"/>
            <a:r>
              <a:rPr lang="fi-FI" dirty="0" smtClean="0"/>
              <a:t> </a:t>
            </a:r>
            <a:r>
              <a:rPr lang="fi-FI" dirty="0"/>
              <a:t>Kirjoittamiesi muistiinpanojen lisäksi voit taltioida havaintojasi videokameralla tai nauhurilla (jos siihen on lupa).</a:t>
            </a:r>
          </a:p>
          <a:p>
            <a:r>
              <a:rPr lang="fi-FI" dirty="0"/>
              <a:t>Koeta pitää erossa ”roolisi” </a:t>
            </a:r>
            <a:r>
              <a:rPr lang="fi-FI" dirty="0" smtClean="0"/>
              <a:t>havainnoijana. </a:t>
            </a:r>
          </a:p>
          <a:p>
            <a:pPr lvl="1"/>
            <a:r>
              <a:rPr lang="fi-FI" dirty="0" smtClean="0"/>
              <a:t>Kun </a:t>
            </a:r>
            <a:r>
              <a:rPr lang="fi-FI" dirty="0"/>
              <a:t>olet havainnoimassa, tavoitteesi on vain havainnoida ympäristöä, tilanteita ja tapahtumia. </a:t>
            </a:r>
            <a:endParaRPr lang="fi-FI" dirty="0" smtClean="0"/>
          </a:p>
          <a:p>
            <a:r>
              <a:rPr lang="fi-FI" dirty="0" smtClean="0"/>
              <a:t>Havainnoimalla </a:t>
            </a:r>
            <a:r>
              <a:rPr lang="fi-FI" dirty="0"/>
              <a:t>et ehkä saa kuitenkaan riittävästi tietoa kohteesta vaan ehkä joudut tekemään lisäksi haastatteluja, jotta ymmärtäisit syyt ihmisten käyttäytymiseen</a:t>
            </a:r>
            <a:r>
              <a:rPr lang="fi-FI" dirty="0" smtClean="0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794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471488"/>
            <a:ext cx="9029700" cy="591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95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SELITÄ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1043608" y="1268760"/>
            <a:ext cx="61206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smtClean="0"/>
              <a:t>Hypoteesi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smtClean="0"/>
              <a:t>Korrelaatiokerroin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smtClean="0"/>
              <a:t>Kaksoissokkotutkimus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err="1" smtClean="0"/>
              <a:t>Epidemologinen</a:t>
            </a:r>
            <a:r>
              <a:rPr lang="fi-FI" sz="3200" dirty="0" smtClean="0"/>
              <a:t> tutkimus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smtClean="0"/>
              <a:t>Kohortti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smtClean="0"/>
              <a:t>Interventio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smtClean="0"/>
              <a:t>Lumevaikutus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smtClean="0"/>
              <a:t>Otos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smtClean="0"/>
              <a:t>Kato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200" dirty="0" smtClean="0"/>
              <a:t>Reliabiliteetti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17653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7725"/>
            <a:ext cx="9153525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54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343493"/>
              </p:ext>
            </p:extLst>
          </p:nvPr>
        </p:nvGraphicFramePr>
        <p:xfrm>
          <a:off x="25927" y="22385"/>
          <a:ext cx="8964489" cy="6574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163"/>
                <a:gridCol w="2988163"/>
                <a:gridCol w="2988163"/>
              </a:tblGrid>
              <a:tr h="871990"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TUTKIMUSOTE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Laadullinen eli kvalitatiivinen</a:t>
                      </a:r>
                      <a:r>
                        <a:rPr lang="fi-FI" sz="2000" baseline="0" dirty="0" smtClean="0"/>
                        <a:t> tutkimus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Määrällinen eli kvantitatiivinen tutkimus</a:t>
                      </a:r>
                      <a:endParaRPr lang="fi-FI" sz="2000" dirty="0"/>
                    </a:p>
                  </a:txBody>
                  <a:tcPr/>
                </a:tc>
              </a:tr>
              <a:tr h="755563">
                <a:tc>
                  <a:txBody>
                    <a:bodyPr/>
                    <a:lstStyle/>
                    <a:p>
                      <a:r>
                        <a:rPr lang="fi-FI" sz="2000" b="1" dirty="0" smtClean="0">
                          <a:solidFill>
                            <a:sysClr val="windowText" lastClr="000000"/>
                          </a:solidFill>
                        </a:rPr>
                        <a:t>Tutkimuskysymys</a:t>
                      </a:r>
                      <a:endParaRPr lang="fi-FI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Minkälainen, miten,</a:t>
                      </a:r>
                      <a:r>
                        <a:rPr lang="fi-FI" sz="2000" baseline="0" dirty="0" smtClean="0"/>
                        <a:t> mistä, mitä?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Kuinka moni, kuinka usein, onko yhteys, vaikuttaako?</a:t>
                      </a:r>
                      <a:endParaRPr lang="fi-FI" sz="2000" dirty="0"/>
                    </a:p>
                  </a:txBody>
                  <a:tcPr/>
                </a:tc>
              </a:tr>
              <a:tr h="755563">
                <a:tc>
                  <a:txBody>
                    <a:bodyPr/>
                    <a:lstStyle/>
                    <a:p>
                      <a:r>
                        <a:rPr lang="fi-FI" sz="2000" b="1" dirty="0" smtClean="0">
                          <a:solidFill>
                            <a:sysClr val="windowText" lastClr="000000"/>
                          </a:solidFill>
                        </a:rPr>
                        <a:t>Suhde hypoteesiin</a:t>
                      </a:r>
                      <a:endParaRPr lang="fi-FI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Avoimia hypoteeseja,</a:t>
                      </a:r>
                      <a:r>
                        <a:rPr lang="fi-FI" sz="2000" baseline="0" dirty="0" smtClean="0"/>
                        <a:t> tuottaa uusia hypoteeseja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Testaa hypoteeseja</a:t>
                      </a:r>
                      <a:endParaRPr lang="fi-FI" sz="2000" dirty="0"/>
                    </a:p>
                  </a:txBody>
                  <a:tcPr/>
                </a:tc>
              </a:tr>
              <a:tr h="755563">
                <a:tc>
                  <a:txBody>
                    <a:bodyPr/>
                    <a:lstStyle/>
                    <a:p>
                      <a:r>
                        <a:rPr lang="fi-FI" sz="2000" b="1" dirty="0" smtClean="0">
                          <a:solidFill>
                            <a:sysClr val="windowText" lastClr="000000"/>
                          </a:solidFill>
                        </a:rPr>
                        <a:t>Tutkittavien valinta</a:t>
                      </a:r>
                      <a:endParaRPr lang="fi-FI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Tutkimuskysymys ohjaa</a:t>
                      </a:r>
                      <a:r>
                        <a:rPr lang="fi-FI" sz="2000" baseline="0" dirty="0" smtClean="0"/>
                        <a:t> valintaa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Tilastollinen edustavuus</a:t>
                      </a:r>
                      <a:endParaRPr lang="fi-FI" sz="2000" dirty="0"/>
                    </a:p>
                  </a:txBody>
                  <a:tcPr/>
                </a:tc>
              </a:tr>
              <a:tr h="848098">
                <a:tc>
                  <a:txBody>
                    <a:bodyPr/>
                    <a:lstStyle/>
                    <a:p>
                      <a:r>
                        <a:rPr lang="fi-FI" sz="2000" b="1" dirty="0" smtClean="0">
                          <a:solidFill>
                            <a:sysClr val="windowText" lastClr="000000"/>
                          </a:solidFill>
                        </a:rPr>
                        <a:t>Yleisimmät aineiston hankinnan menetelmät</a:t>
                      </a:r>
                      <a:endParaRPr lang="fi-FI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Haastattelu, keskustelu, havainnointi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Mittaukset, kyselyt</a:t>
                      </a:r>
                      <a:endParaRPr lang="fi-FI" sz="2000" dirty="0"/>
                    </a:p>
                  </a:txBody>
                  <a:tcPr/>
                </a:tc>
              </a:tr>
              <a:tr h="1077064">
                <a:tc>
                  <a:txBody>
                    <a:bodyPr/>
                    <a:lstStyle/>
                    <a:p>
                      <a:r>
                        <a:rPr lang="fi-FI" sz="2000" b="1" dirty="0" smtClean="0">
                          <a:solidFill>
                            <a:sysClr val="windowText" lastClr="000000"/>
                          </a:solidFill>
                        </a:rPr>
                        <a:t>Tulosten esittäminen</a:t>
                      </a:r>
                      <a:endParaRPr lang="fi-FI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Pääasiassa sanallinen</a:t>
                      </a:r>
                      <a:r>
                        <a:rPr lang="fi-FI" sz="2000" baseline="0" dirty="0" smtClean="0"/>
                        <a:t> kuvaus, esimerkkiotteita haastatteluista </a:t>
                      </a:r>
                      <a:r>
                        <a:rPr lang="fi-FI" sz="2000" baseline="0" dirty="0" err="1" smtClean="0"/>
                        <a:t>jne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Tulokset numeroina, tilastollinen analysointi</a:t>
                      </a:r>
                      <a:endParaRPr lang="fi-FI" sz="2000" dirty="0"/>
                    </a:p>
                  </a:txBody>
                  <a:tcPr/>
                </a:tc>
              </a:tr>
              <a:tr h="755563">
                <a:tc>
                  <a:txBody>
                    <a:bodyPr/>
                    <a:lstStyle/>
                    <a:p>
                      <a:r>
                        <a:rPr lang="fi-FI" sz="2000" b="1" dirty="0" smtClean="0">
                          <a:solidFill>
                            <a:sysClr val="windowText" lastClr="000000"/>
                          </a:solidFill>
                        </a:rPr>
                        <a:t>Päätelmien teko</a:t>
                      </a:r>
                      <a:endParaRPr lang="fi-FI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Yksittäistapauksesta yleiseen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Yleisestä yksittäistapaukseen</a:t>
                      </a:r>
                      <a:endParaRPr lang="fi-FI" sz="2000" dirty="0"/>
                    </a:p>
                  </a:txBody>
                  <a:tcPr/>
                </a:tc>
              </a:tr>
              <a:tr h="755563">
                <a:tc>
                  <a:txBody>
                    <a:bodyPr/>
                    <a:lstStyle/>
                    <a:p>
                      <a:r>
                        <a:rPr lang="fi-FI" sz="2000" b="1" dirty="0" smtClean="0">
                          <a:solidFill>
                            <a:sysClr val="windowText" lastClr="000000"/>
                          </a:solidFill>
                        </a:rPr>
                        <a:t>Vahvuus</a:t>
                      </a:r>
                      <a:endParaRPr lang="fi-FI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Kohteen syvällinen ymmärtäminen</a:t>
                      </a:r>
                      <a:endParaRPr lang="fi-F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2000" dirty="0" smtClean="0"/>
                        <a:t>Toistettavuus</a:t>
                      </a:r>
                      <a:r>
                        <a:rPr lang="fi-FI" sz="2000" baseline="0" dirty="0" smtClean="0"/>
                        <a:t> </a:t>
                      </a:r>
                      <a:endParaRPr lang="fi-FI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714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03" y="909525"/>
            <a:ext cx="7058536" cy="594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908603" y="260648"/>
            <a:ext cx="53195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 smtClean="0"/>
              <a:t>1. POIKITTAISTUTKIMUS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296025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55" y="883765"/>
            <a:ext cx="7773944" cy="5940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899592" y="357259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2. TAPAUS-VERROKKITUTKIMUS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4627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339" y="695471"/>
            <a:ext cx="6802037" cy="6162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1142329" y="172251"/>
            <a:ext cx="5793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3. PITKITTÄISTUTKIMUS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20243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576" y="761893"/>
            <a:ext cx="6624736" cy="6096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1336576" y="183402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4. KOKEELLINEN TUTKIMUS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358400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VERTAA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Perustutkimus – Soveltava tutkimus (kliininen)</a:t>
            </a:r>
          </a:p>
          <a:p>
            <a:r>
              <a:rPr lang="fi-FI" dirty="0" smtClean="0"/>
              <a:t>Kvalitatiivinen – Kvantitatiivinen tutkimus</a:t>
            </a:r>
          </a:p>
          <a:p>
            <a:r>
              <a:rPr lang="fi-FI" dirty="0" smtClean="0"/>
              <a:t>Teoreettinen – Empiirinen tutkimus</a:t>
            </a:r>
          </a:p>
          <a:p>
            <a:r>
              <a:rPr lang="fi-FI" dirty="0" smtClean="0"/>
              <a:t>Poikittaistutkimus – Pitkittäistutkimus</a:t>
            </a:r>
          </a:p>
          <a:p>
            <a:r>
              <a:rPr lang="fi-FI" dirty="0" err="1"/>
              <a:t>Prevalenssi</a:t>
            </a:r>
            <a:r>
              <a:rPr lang="fi-FI" dirty="0"/>
              <a:t> - </a:t>
            </a:r>
            <a:r>
              <a:rPr lang="fi-FI" dirty="0" err="1" smtClean="0"/>
              <a:t>Insidenssi</a:t>
            </a:r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135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AINEISTON KERUU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Kysely</a:t>
            </a:r>
          </a:p>
          <a:p>
            <a:r>
              <a:rPr lang="fi-FI" dirty="0" smtClean="0"/>
              <a:t>Haastattelu</a:t>
            </a:r>
          </a:p>
          <a:p>
            <a:r>
              <a:rPr lang="fi-FI" dirty="0" smtClean="0"/>
              <a:t>Ryhmäkeskustelu</a:t>
            </a:r>
          </a:p>
          <a:p>
            <a:r>
              <a:rPr lang="fi-FI" dirty="0" smtClean="0"/>
              <a:t>Päiväkirja</a:t>
            </a:r>
          </a:p>
          <a:p>
            <a:r>
              <a:rPr lang="fi-FI" dirty="0" smtClean="0"/>
              <a:t>Havainnointi</a:t>
            </a:r>
          </a:p>
          <a:p>
            <a:r>
              <a:rPr lang="fi-FI" dirty="0" smtClean="0"/>
              <a:t>Mittaus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POHDI MENETELMIEN ETUJA JA HAITTOJA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087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290</Words>
  <Application>Microsoft Office PowerPoint</Application>
  <PresentationFormat>Näytössä katseltava diaesitys (4:3)</PresentationFormat>
  <Paragraphs>89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Office-teema</vt:lpstr>
      <vt:lpstr>TUTKIMUS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VERTAA</vt:lpstr>
      <vt:lpstr>AINEISTON KERUU</vt:lpstr>
      <vt:lpstr>HAASTATTELU</vt:lpstr>
      <vt:lpstr>Hyvä kyselylomake on… </vt:lpstr>
      <vt:lpstr>Rekisterit ja tilastot </vt:lpstr>
      <vt:lpstr>HAVANNOINTI</vt:lpstr>
      <vt:lpstr>PowerPoint-esitys</vt:lpstr>
      <vt:lpstr>SELITÄ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TUTKIMUS</dc:title>
  <dc:creator>Leena</dc:creator>
  <cp:lastModifiedBy>Leena</cp:lastModifiedBy>
  <cp:revision>17</cp:revision>
  <cp:lastPrinted>2014-10-29T07:10:34Z</cp:lastPrinted>
  <dcterms:created xsi:type="dcterms:W3CDTF">2012-04-08T17:19:16Z</dcterms:created>
  <dcterms:modified xsi:type="dcterms:W3CDTF">2016-04-23T11:30:52Z</dcterms:modified>
</cp:coreProperties>
</file>