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7" r:id="rId3"/>
    <p:sldId id="258" r:id="rId4"/>
    <p:sldId id="259" r:id="rId5"/>
    <p:sldId id="261" r:id="rId6"/>
    <p:sldId id="264" r:id="rId7"/>
    <p:sldId id="265" r:id="rId8"/>
    <p:sldId id="266" r:id="rId9"/>
  </p:sldIdLst>
  <p:sldSz cx="9144000" cy="6858000" type="screen4x3"/>
  <p:notesSz cx="9929813" cy="67897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4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24596" y="0"/>
            <a:ext cx="4302919" cy="3394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3CA27-F645-44AD-BD93-133FADB8D52F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49073"/>
            <a:ext cx="4302919" cy="339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24596" y="6449073"/>
            <a:ext cx="4302919" cy="339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EAD86-BC07-45E1-AE96-FC1D86688C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8266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4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624596" y="0"/>
            <a:ext cx="4302919" cy="3394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4B2CD-BD65-4937-B911-3C3E66C7556C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267075" y="509588"/>
            <a:ext cx="3395663" cy="254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92982" y="3225126"/>
            <a:ext cx="7943850" cy="305538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6449073"/>
            <a:ext cx="4302919" cy="339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624596" y="6449073"/>
            <a:ext cx="4302919" cy="339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A8804-C813-4FE2-8845-085D3B5183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200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DA7978-0828-4BF6-A1D6-8AFB52EC1B65}" type="slidenum">
              <a:rPr lang="fi-FI" smtClean="0">
                <a:latin typeface="Arial" pitchFamily="34" charset="0"/>
              </a:rPr>
              <a:pPr/>
              <a:t>3</a:t>
            </a:fld>
            <a:endParaRPr lang="fi-FI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smtClean="0">
                <a:latin typeface="Arial" pitchFamily="34" charset="0"/>
              </a:rPr>
              <a:t>Kuva kirjan sivulta 72</a:t>
            </a:r>
          </a:p>
          <a:p>
            <a:pPr eaLnBrk="1" hangingPunct="1"/>
            <a:endParaRPr lang="fi-FI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C46CE-262D-4779-940E-6BCD9DA77A00}" type="slidenum">
              <a:rPr lang="fi-FI" smtClean="0">
                <a:latin typeface="Arial" pitchFamily="34" charset="0"/>
              </a:rPr>
              <a:pPr/>
              <a:t>4</a:t>
            </a:fld>
            <a:endParaRPr lang="fi-FI" smtClean="0">
              <a:latin typeface="Arial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smtClean="0">
                <a:latin typeface="Arial" pitchFamily="34" charset="0"/>
              </a:rPr>
              <a:t>Kuvat kirjan sivulta 68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A81C5-8D72-4AB0-8CDB-ACB3E4F251DB}" type="slidenum">
              <a:rPr lang="fi-FI" smtClean="0">
                <a:latin typeface="Arial" pitchFamily="34" charset="0"/>
              </a:rPr>
              <a:pPr/>
              <a:t>5</a:t>
            </a:fld>
            <a:endParaRPr lang="fi-FI" smtClean="0">
              <a:latin typeface="Arial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smtClean="0">
                <a:latin typeface="Arial" pitchFamily="34" charset="0"/>
              </a:rPr>
              <a:t>Kuva kirjan sivulta 69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4F04BB-B98A-41D5-9423-E8BA559E8677}" type="slidenum">
              <a:rPr lang="fi-FI" smtClean="0">
                <a:latin typeface="Arial" pitchFamily="34" charset="0"/>
              </a:rPr>
              <a:pPr/>
              <a:t>6</a:t>
            </a:fld>
            <a:endParaRPr lang="fi-FI" smtClean="0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smtClean="0">
                <a:latin typeface="Arial" pitchFamily="34" charset="0"/>
              </a:rPr>
              <a:t>Kuva kirjan sivulta 72</a:t>
            </a:r>
          </a:p>
          <a:p>
            <a:pPr eaLnBrk="1" hangingPunct="1"/>
            <a:endParaRPr lang="fi-FI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94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1749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01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753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936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984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640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6028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7547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097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979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6147D-0ED5-4E0F-A7A2-785AB47BE5E5}" type="datetimeFigureOut">
              <a:rPr lang="fi-FI" smtClean="0"/>
              <a:t>11.4.2013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68D36-CADE-4679-8A7B-6FE5C1CEEA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38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PUOLUSTAUTUMINEN MIKROBEILTA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401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kstikehys 2"/>
          <p:cNvSpPr txBox="1">
            <a:spLocks noChangeArrowheads="1"/>
          </p:cNvSpPr>
          <p:nvPr/>
        </p:nvSpPr>
        <p:spPr bwMode="auto">
          <a:xfrm>
            <a:off x="468313" y="333375"/>
            <a:ext cx="8280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sz="3200" b="1" dirty="0"/>
              <a:t>ELIMISTÖN PUOLUSTUSMEKANISMIT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468313" y="1340768"/>
            <a:ext cx="806412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sz="2400" dirty="0" smtClean="0"/>
              <a:t>Terve iho.</a:t>
            </a:r>
          </a:p>
          <a:p>
            <a:pPr marL="285750" indent="-285750">
              <a:buFontTx/>
              <a:buChar char="-"/>
            </a:pPr>
            <a:r>
              <a:rPr lang="fi-FI" sz="2400" dirty="0" smtClean="0"/>
              <a:t>Ihon ja suoliston vaarattomat bakteerit.</a:t>
            </a:r>
          </a:p>
          <a:p>
            <a:pPr marL="285750" indent="-285750">
              <a:buFontTx/>
              <a:buChar char="-"/>
            </a:pPr>
            <a:r>
              <a:rPr lang="fi-FI" sz="2400" dirty="0" smtClean="0"/>
              <a:t>Hyytyvä veri.</a:t>
            </a:r>
          </a:p>
          <a:p>
            <a:pPr marL="285750" indent="-285750">
              <a:buFontTx/>
              <a:buChar char="-"/>
            </a:pPr>
            <a:r>
              <a:rPr lang="fi-FI" sz="2400" dirty="0" smtClean="0"/>
              <a:t>Ruuansulatuksen erittämä lima ja mahalaukun hapan ympäristö.</a:t>
            </a:r>
          </a:p>
          <a:p>
            <a:pPr marL="285750" indent="-285750">
              <a:buFontTx/>
              <a:buChar char="-"/>
            </a:pPr>
            <a:r>
              <a:rPr lang="fi-FI" sz="2400" dirty="0" smtClean="0"/>
              <a:t>Kyynelneste ja sylki.</a:t>
            </a:r>
          </a:p>
          <a:p>
            <a:pPr marL="285750" indent="-285750">
              <a:buFontTx/>
              <a:buChar char="-"/>
            </a:pPr>
            <a:r>
              <a:rPr lang="fi-FI" sz="2400" dirty="0" smtClean="0"/>
              <a:t>Hengitystien limakalvo ja värekarvat.</a:t>
            </a:r>
          </a:p>
          <a:p>
            <a:pPr marL="285750" indent="-285750">
              <a:buFontTx/>
              <a:buChar char="-"/>
            </a:pPr>
            <a:r>
              <a:rPr lang="fi-FI" sz="2400" dirty="0" smtClean="0"/>
              <a:t>Puolustussolut (valkosolut) tunnistavat ja tuhoavat haitallisia mikrobeita.</a:t>
            </a:r>
          </a:p>
          <a:p>
            <a:pPr lvl="1"/>
            <a:r>
              <a:rPr lang="fi-FI" sz="2400" dirty="0" smtClean="0">
                <a:sym typeface="Wingdings" pitchFamily="2" charset="2"/>
              </a:rPr>
              <a:t> IMMUUNIVASTE</a:t>
            </a:r>
          </a:p>
          <a:p>
            <a:pPr lvl="2"/>
            <a:r>
              <a:rPr lang="fi-FI" sz="2400" dirty="0">
                <a:sym typeface="Wingdings" pitchFamily="2" charset="2"/>
              </a:rPr>
              <a:t> </a:t>
            </a:r>
            <a:r>
              <a:rPr lang="fi-FI" sz="2400" dirty="0" smtClean="0">
                <a:sym typeface="Wingdings" pitchFamily="2" charset="2"/>
              </a:rPr>
              <a:t>1. synnynnäinen</a:t>
            </a:r>
          </a:p>
          <a:p>
            <a:pPr lvl="2"/>
            <a:r>
              <a:rPr lang="fi-FI" sz="2400" dirty="0">
                <a:sym typeface="Wingdings" pitchFamily="2" charset="2"/>
              </a:rPr>
              <a:t> </a:t>
            </a:r>
            <a:r>
              <a:rPr lang="fi-FI" sz="2400" dirty="0" smtClean="0">
                <a:sym typeface="Wingdings" pitchFamily="2" charset="2"/>
              </a:rPr>
              <a:t>2. hankittu</a:t>
            </a:r>
            <a:endParaRPr lang="fi-FI" sz="2400" dirty="0" smtClean="0"/>
          </a:p>
          <a:p>
            <a:pPr marL="285750" indent="-285750">
              <a:buFontTx/>
              <a:buChar char="-"/>
            </a:pPr>
            <a:endParaRPr lang="fi-FI" sz="2400" dirty="0"/>
          </a:p>
          <a:p>
            <a:pPr marL="742950" lvl="1" indent="-285750">
              <a:buFontTx/>
              <a:buChar char="-"/>
            </a:pPr>
            <a:endParaRPr lang="fi-FI" sz="2400" dirty="0" smtClean="0"/>
          </a:p>
          <a:p>
            <a:pPr marL="285750" indent="-285750">
              <a:buFontTx/>
              <a:buChar char="-"/>
            </a:pPr>
            <a:endParaRPr lang="fi-FI" sz="2400" dirty="0" smtClean="0"/>
          </a:p>
          <a:p>
            <a:pPr marL="285750" indent="-285750">
              <a:buFontTx/>
              <a:buChar char="-"/>
            </a:pPr>
            <a:endParaRPr lang="fi-FI" sz="2400" dirty="0" smtClean="0"/>
          </a:p>
          <a:p>
            <a:pPr marL="285750" indent="-285750">
              <a:buFontTx/>
              <a:buChar char="-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1011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196752"/>
            <a:ext cx="9001000" cy="5832648"/>
          </a:xfrm>
        </p:spPr>
        <p:txBody>
          <a:bodyPr>
            <a:noAutofit/>
          </a:bodyPr>
          <a:lstStyle/>
          <a:p>
            <a:pPr marL="457200" indent="-457200" eaLnBrk="1" hangingPunct="1">
              <a:buFontTx/>
              <a:buNone/>
              <a:defRPr/>
            </a:pPr>
            <a:endParaRPr lang="fi-FI" dirty="0" smtClean="0"/>
          </a:p>
          <a:p>
            <a:pPr marL="857250" lvl="1" indent="-457200">
              <a:defRPr/>
            </a:pPr>
            <a:r>
              <a:rPr lang="fi-FI" sz="2400" b="1" dirty="0" smtClean="0"/>
              <a:t>Yleisluonteiset </a:t>
            </a:r>
            <a:r>
              <a:rPr lang="fi-FI" sz="2400" b="1" dirty="0" smtClean="0"/>
              <a:t>puolustussolut </a:t>
            </a:r>
            <a:r>
              <a:rPr lang="fi-FI" sz="2400" dirty="0" smtClean="0"/>
              <a:t>(</a:t>
            </a:r>
            <a:r>
              <a:rPr lang="fi-FI" sz="2400" dirty="0" err="1"/>
              <a:t>monosyytit</a:t>
            </a:r>
            <a:r>
              <a:rPr lang="fi-FI" sz="2400" dirty="0"/>
              <a:t>, </a:t>
            </a:r>
            <a:r>
              <a:rPr lang="fi-FI" sz="2400" dirty="0" err="1"/>
              <a:t>neutrofiilit</a:t>
            </a:r>
            <a:r>
              <a:rPr lang="fi-FI" sz="2400" dirty="0"/>
              <a:t>)</a:t>
            </a:r>
          </a:p>
          <a:p>
            <a:pPr marL="1257300" lvl="2" indent="-457200" eaLnBrk="1" hangingPunct="1">
              <a:defRPr/>
            </a:pPr>
            <a:r>
              <a:rPr lang="fi-FI" dirty="0" smtClean="0"/>
              <a:t>Veressä </a:t>
            </a:r>
            <a:r>
              <a:rPr lang="fi-FI" dirty="0" smtClean="0"/>
              <a:t>ja kudosnesteessä olevia </a:t>
            </a:r>
            <a:r>
              <a:rPr lang="fi-FI" dirty="0" smtClean="0"/>
              <a:t>syöjäsoluja</a:t>
            </a:r>
          </a:p>
          <a:p>
            <a:pPr marL="857250" lvl="1" indent="-457200">
              <a:defRPr/>
            </a:pPr>
            <a:r>
              <a:rPr lang="fi-FI" sz="2400" b="1" dirty="0" err="1" smtClean="0"/>
              <a:t>Spesifistiset</a:t>
            </a:r>
            <a:r>
              <a:rPr lang="fi-FI" sz="2400" b="1" dirty="0" smtClean="0"/>
              <a:t> puolustussolut </a:t>
            </a:r>
            <a:r>
              <a:rPr lang="fi-FI" sz="2400" dirty="0" smtClean="0"/>
              <a:t>(imusolut)</a:t>
            </a:r>
            <a:endParaRPr lang="fi-FI" sz="2400" dirty="0" smtClean="0"/>
          </a:p>
          <a:p>
            <a:pPr marL="1257300" lvl="2" indent="-457200">
              <a:defRPr/>
            </a:pPr>
            <a:r>
              <a:rPr lang="fi-FI" dirty="0" smtClean="0"/>
              <a:t>Joutuessaan </a:t>
            </a:r>
            <a:r>
              <a:rPr lang="fi-FI" dirty="0" smtClean="0"/>
              <a:t>kosketuksiin mikrobin kanssa solut erikoistuvat tunnistamaan ko. mikrobin</a:t>
            </a:r>
            <a:r>
              <a:rPr lang="fi-FI" dirty="0" smtClean="0"/>
              <a:t>.</a:t>
            </a:r>
          </a:p>
          <a:p>
            <a:pPr marL="1257300" lvl="2" indent="-457200">
              <a:defRPr/>
            </a:pPr>
            <a:r>
              <a:rPr lang="fi-FI" dirty="0" smtClean="0"/>
              <a:t>Tuottavat vasta-ainetta, joka edistää taudinaiheuttajan tuhoamista.</a:t>
            </a:r>
            <a:endParaRPr lang="fi-FI" dirty="0" smtClean="0"/>
          </a:p>
          <a:p>
            <a:pPr marL="1257300" lvl="2" indent="-457200">
              <a:defRPr/>
            </a:pPr>
            <a:r>
              <a:rPr lang="fi-FI" dirty="0" smtClean="0"/>
              <a:t>Osa </a:t>
            </a:r>
            <a:r>
              <a:rPr lang="fi-FI" dirty="0" smtClean="0"/>
              <a:t>imusoluista jää muistisoluiksi</a:t>
            </a:r>
            <a:r>
              <a:rPr lang="fi-FI" dirty="0" smtClean="0"/>
              <a:t>.</a:t>
            </a:r>
            <a:endParaRPr lang="fi-FI" dirty="0" smtClean="0"/>
          </a:p>
        </p:txBody>
      </p:sp>
      <p:sp>
        <p:nvSpPr>
          <p:cNvPr id="6147" name="Rectangle 8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eaLnBrk="1" hangingPunct="1"/>
            <a:r>
              <a:rPr lang="fi-FI" dirty="0" smtClean="0"/>
              <a:t>Valkosolut</a:t>
            </a:r>
          </a:p>
        </p:txBody>
      </p:sp>
    </p:spTree>
    <p:extLst>
      <p:ext uri="{BB962C8B-B14F-4D97-AF65-F5344CB8AC3E}">
        <p14:creationId xmlns:p14="http://schemas.microsoft.com/office/powerpoint/2010/main" val="129279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Kuva 5" descr="s101_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103188"/>
            <a:ext cx="6119812" cy="642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657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Kuva 3" descr="s102_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8538" y="188913"/>
            <a:ext cx="4421187" cy="628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657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8362950" cy="5000625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90000"/>
              </a:lnSpc>
            </a:pPr>
            <a:r>
              <a:rPr lang="fi-FI" sz="2400" dirty="0" smtClean="0"/>
              <a:t>Immuniteetti tiettyä sairautta vastaan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2400" dirty="0" smtClean="0"/>
              <a:t>Elimistön altistus antigeeneille </a:t>
            </a:r>
            <a:r>
              <a:rPr lang="fi-FI" sz="2400" dirty="0" smtClean="0">
                <a:ea typeface="Lucida Grande" pitchFamily="-64" charset="0"/>
                <a:cs typeface="Lucida Grande" pitchFamily="-64" charset="0"/>
                <a:sym typeface="Wingdings" pitchFamily="2" charset="2"/>
              </a:rPr>
              <a:t>→</a:t>
            </a:r>
            <a:r>
              <a:rPr lang="fi-FI" sz="2400" dirty="0" smtClean="0">
                <a:sym typeface="Wingdings" pitchFamily="2" charset="2"/>
              </a:rPr>
              <a:t> imusolujen aktivointi </a:t>
            </a:r>
            <a:r>
              <a:rPr lang="fi-FI" sz="2400" dirty="0" smtClean="0">
                <a:ea typeface="Lucida Grande" pitchFamily="-64" charset="0"/>
                <a:cs typeface="Lucida Grande" pitchFamily="-64" charset="0"/>
                <a:sym typeface="Wingdings" pitchFamily="2" charset="2"/>
              </a:rPr>
              <a:t>→</a:t>
            </a:r>
            <a:r>
              <a:rPr lang="fi-FI" sz="2400" dirty="0" smtClean="0">
                <a:sym typeface="Wingdings" pitchFamily="2" charset="2"/>
              </a:rPr>
              <a:t> muistisolut muistavat taudinaiheuttajan</a:t>
            </a:r>
          </a:p>
          <a:p>
            <a:pPr marL="857250" lvl="1" indent="-457200" eaLnBrk="1" hangingPunct="1">
              <a:lnSpc>
                <a:spcPct val="90000"/>
              </a:lnSpc>
              <a:buFontTx/>
              <a:buNone/>
            </a:pPr>
            <a:endParaRPr lang="fi-FI" sz="2400" b="1" dirty="0" smtClean="0"/>
          </a:p>
          <a:p>
            <a:pPr marL="457200" indent="-457200" eaLnBrk="1" hangingPunct="1">
              <a:lnSpc>
                <a:spcPct val="90000"/>
              </a:lnSpc>
            </a:pPr>
            <a:r>
              <a:rPr lang="fi-FI" sz="2400" dirty="0" smtClean="0"/>
              <a:t>Antigeeneinä voivat toimia</a:t>
            </a:r>
            <a:endParaRPr lang="fi-FI" sz="2400" dirty="0" smtClean="0"/>
          </a:p>
          <a:p>
            <a:pPr marL="857250" lvl="1" indent="-457200" eaLnBrk="1" hangingPunct="1">
              <a:lnSpc>
                <a:spcPct val="90000"/>
              </a:lnSpc>
            </a:pPr>
            <a:r>
              <a:rPr lang="fi-FI" sz="2400" dirty="0" smtClean="0"/>
              <a:t>Bakteerien rakenneosat</a:t>
            </a:r>
          </a:p>
          <a:p>
            <a:pPr marL="857250" lvl="1" indent="-457200" eaLnBrk="1" hangingPunct="1">
              <a:lnSpc>
                <a:spcPct val="90000"/>
              </a:lnSpc>
            </a:pPr>
            <a:r>
              <a:rPr lang="fi-FI" sz="2400" dirty="0" smtClean="0"/>
              <a:t>Heikennetyt </a:t>
            </a:r>
            <a:r>
              <a:rPr lang="fi-FI" sz="2400" dirty="0" smtClean="0"/>
              <a:t>virukset</a:t>
            </a:r>
          </a:p>
          <a:p>
            <a:pPr marL="857250" lvl="1" indent="-457200" eaLnBrk="1" hangingPunct="1">
              <a:lnSpc>
                <a:spcPct val="90000"/>
              </a:lnSpc>
            </a:pPr>
            <a:r>
              <a:rPr lang="fi-FI" sz="2400" dirty="0" smtClean="0"/>
              <a:t>Viruksen pintaproteiinit</a:t>
            </a:r>
            <a:endParaRPr lang="fi-FI" sz="24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 eaLnBrk="1" hangingPunct="1"/>
            <a:r>
              <a:rPr lang="fi-FI" dirty="0" smtClean="0"/>
              <a:t>Rokotteet</a:t>
            </a:r>
          </a:p>
        </p:txBody>
      </p:sp>
    </p:spTree>
    <p:extLst>
      <p:ext uri="{BB962C8B-B14F-4D97-AF65-F5344CB8AC3E}">
        <p14:creationId xmlns:p14="http://schemas.microsoft.com/office/powerpoint/2010/main" val="402987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7" name="Rectangle 3"/>
          <p:cNvSpPr>
            <a:spLocks noGrp="1"/>
          </p:cNvSpPr>
          <p:nvPr>
            <p:ph type="body" idx="1"/>
          </p:nvPr>
        </p:nvSpPr>
        <p:spPr>
          <a:xfrm>
            <a:off x="539552" y="2276872"/>
            <a:ext cx="8229600" cy="4886003"/>
          </a:xfrm>
        </p:spPr>
        <p:txBody>
          <a:bodyPr/>
          <a:lstStyle/>
          <a:p>
            <a:r>
              <a:rPr lang="fi-FI" sz="2800" dirty="0" smtClean="0"/>
              <a:t>Häiritsevät </a:t>
            </a:r>
            <a:r>
              <a:rPr lang="fi-FI" sz="2800" dirty="0"/>
              <a:t>bakteerien </a:t>
            </a:r>
            <a:r>
              <a:rPr lang="fi-FI" sz="2800" dirty="0" smtClean="0"/>
              <a:t>aineenvaihduntaa.</a:t>
            </a:r>
            <a:endParaRPr lang="fi-FI" sz="2800" dirty="0"/>
          </a:p>
          <a:p>
            <a:r>
              <a:rPr lang="fi-FI" sz="2800" dirty="0" smtClean="0"/>
              <a:t>Ongelmina</a:t>
            </a:r>
            <a:r>
              <a:rPr lang="fi-FI" sz="2800" dirty="0" smtClean="0"/>
              <a:t>:</a:t>
            </a:r>
          </a:p>
          <a:p>
            <a:pPr lvl="1"/>
            <a:r>
              <a:rPr lang="fi-FI" sz="2400" dirty="0" smtClean="0"/>
              <a:t>resistenssin </a:t>
            </a:r>
            <a:r>
              <a:rPr lang="fi-FI" sz="2400" dirty="0"/>
              <a:t>kehittyminen </a:t>
            </a:r>
            <a:endParaRPr lang="fi-FI" sz="2400" dirty="0" smtClean="0"/>
          </a:p>
          <a:p>
            <a:pPr lvl="1"/>
            <a:r>
              <a:rPr lang="fi-FI" sz="2400" dirty="0" smtClean="0"/>
              <a:t>Antibioottien </a:t>
            </a:r>
            <a:r>
              <a:rPr lang="fi-FI" sz="2400" dirty="0"/>
              <a:t>vaikutus ihmisen </a:t>
            </a:r>
            <a:r>
              <a:rPr lang="fi-FI" sz="2400" dirty="0" smtClean="0"/>
              <a:t>normaaliflooraan</a:t>
            </a:r>
          </a:p>
          <a:p>
            <a:pPr lvl="1"/>
            <a:r>
              <a:rPr lang="fi-FI" sz="2400" dirty="0" smtClean="0"/>
              <a:t>Sairaalabakteerien kehittyminen</a:t>
            </a:r>
          </a:p>
          <a:p>
            <a:pPr lvl="1"/>
            <a:r>
              <a:rPr lang="fi-FI" sz="2400" dirty="0" smtClean="0"/>
              <a:t>Muista:</a:t>
            </a:r>
          </a:p>
          <a:p>
            <a:pPr lvl="2">
              <a:buFont typeface="Symbol"/>
              <a:buChar char="Þ"/>
            </a:pPr>
            <a:r>
              <a:rPr lang="fi-FI" sz="2000" dirty="0" smtClean="0"/>
              <a:t> syödä antibioottikuuri loppuun.</a:t>
            </a:r>
          </a:p>
          <a:p>
            <a:pPr lvl="2">
              <a:buFont typeface="Symbol"/>
              <a:buChar char="Þ"/>
            </a:pPr>
            <a:r>
              <a:rPr lang="fi-FI" sz="2000" dirty="0" smtClean="0"/>
              <a:t> Välttää turhia antibioottikuureja.</a:t>
            </a:r>
            <a:endParaRPr lang="en-US" sz="20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Antibiootit</a:t>
            </a:r>
            <a:r>
              <a:rPr lang="en-US" b="1" dirty="0"/>
              <a:t/>
            </a:r>
            <a:br>
              <a:rPr lang="en-US" b="1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968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988" y="376238"/>
            <a:ext cx="4772025" cy="610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817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166</Words>
  <Application>Microsoft Office PowerPoint</Application>
  <PresentationFormat>Näytössä katseltava diaesitys (4:3)</PresentationFormat>
  <Paragraphs>48</Paragraphs>
  <Slides>8</Slides>
  <Notes>4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Office-teema</vt:lpstr>
      <vt:lpstr>PUOLUSTAUTUMINEN MIKROBEILTA</vt:lpstr>
      <vt:lpstr>PowerPoint-esitys</vt:lpstr>
      <vt:lpstr>Valkosolut</vt:lpstr>
      <vt:lpstr>PowerPoint-esitys</vt:lpstr>
      <vt:lpstr>PowerPoint-esitys</vt:lpstr>
      <vt:lpstr>Rokotteet</vt:lpstr>
      <vt:lpstr>Antibiootit 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PUOLUSTAUTUMINEN MIKROBEILTA</dc:title>
  <dc:creator>Leena</dc:creator>
  <cp:lastModifiedBy>Leena Gustafsson</cp:lastModifiedBy>
  <cp:revision>4</cp:revision>
  <cp:lastPrinted>2013-04-11T10:03:11Z</cp:lastPrinted>
  <dcterms:created xsi:type="dcterms:W3CDTF">2013-02-12T19:48:43Z</dcterms:created>
  <dcterms:modified xsi:type="dcterms:W3CDTF">2013-04-11T10:06:02Z</dcterms:modified>
</cp:coreProperties>
</file>