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53939-7337-4FBB-A4B2-BFB05BD9086D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1D075-869C-4B15-9388-A42B645843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458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KELA.FI/HISTORIA;</a:t>
            </a:r>
            <a:r>
              <a:rPr lang="fi-FI" baseline="0" dirty="0" smtClean="0"/>
              <a:t> KELAN HISTORIAA -&gt; PRELITEHTÄVÄ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1D075-869C-4B15-9388-A42B64584376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4893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343F10B-C7C3-4105-92D5-F892CECF2FDF}" type="datetimeFigureOut">
              <a:rPr lang="fi-FI" smtClean="0"/>
              <a:t>1.9.2016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A52B1F-7F83-42C8-AF5B-58DA79C9365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Lainsäädännöllinen näkökulma vastauksissa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Monet lait ja asetukset liittyvät kansalaisten terveyden ja turvallisuuden tukemiseen. Miten hyödynnän näitä vastauksissani?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809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Ympäristösuojelulaki v. 2000 </a:t>
            </a:r>
            <a:r>
              <a:rPr lang="fi-FI" sz="1400" dirty="0" smtClean="0"/>
              <a:t>(ympäristölainsäädäntöä kokoava laki)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Turvataan terveellinen ympäristö ja vähennetään välittömiä ja välillisiä terveyshaittoja</a:t>
            </a:r>
          </a:p>
          <a:p>
            <a:pPr lvl="1"/>
            <a:r>
              <a:rPr lang="fi-FI" sz="1700" dirty="0" smtClean="0"/>
              <a:t>Kiellot</a:t>
            </a:r>
          </a:p>
          <a:p>
            <a:pPr lvl="1"/>
            <a:r>
              <a:rPr lang="fi-FI" sz="1700" dirty="0" smtClean="0"/>
              <a:t>Rajoitukset</a:t>
            </a:r>
          </a:p>
          <a:p>
            <a:pPr lvl="1"/>
            <a:r>
              <a:rPr lang="fi-FI" sz="1700" dirty="0" smtClean="0"/>
              <a:t>Säädökset</a:t>
            </a:r>
          </a:p>
          <a:p>
            <a:pPr marL="365760" lvl="1" indent="0">
              <a:buNone/>
            </a:pPr>
            <a:endParaRPr lang="fi-FI" sz="1700" dirty="0" smtClean="0"/>
          </a:p>
          <a:p>
            <a:r>
              <a:rPr lang="fi-FI" sz="2000" dirty="0" smtClean="0"/>
              <a:t>Esimerkkejä:</a:t>
            </a:r>
          </a:p>
          <a:p>
            <a:pPr lvl="1"/>
            <a:r>
              <a:rPr lang="fi-FI" sz="1700" dirty="0" smtClean="0"/>
              <a:t>Ympäristökysymykset</a:t>
            </a:r>
          </a:p>
          <a:p>
            <a:pPr lvl="1"/>
            <a:r>
              <a:rPr lang="fi-FI" sz="1700" dirty="0" smtClean="0"/>
              <a:t>Elinympäristön rakentaminen</a:t>
            </a:r>
          </a:p>
          <a:p>
            <a:pPr lvl="1"/>
            <a:r>
              <a:rPr lang="fi-FI" sz="1700" dirty="0" smtClean="0"/>
              <a:t>Terveyden edistäminen </a:t>
            </a:r>
          </a:p>
          <a:p>
            <a:pPr lvl="1"/>
            <a:r>
              <a:rPr lang="fi-FI" sz="1700" dirty="0" smtClean="0"/>
              <a:t>Sairauksien ehkäisy / hoito</a:t>
            </a:r>
          </a:p>
          <a:p>
            <a:pPr lvl="1"/>
            <a:r>
              <a:rPr lang="fi-FI" sz="1700" dirty="0" smtClean="0"/>
              <a:t>Terveyserot</a:t>
            </a:r>
          </a:p>
          <a:p>
            <a:pPr marL="365760" lvl="1" indent="0">
              <a:buNone/>
            </a:pPr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331196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Laki raskauden keskeyttämisestä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Sallii raskauden keskeytyksen naisen pyynnöstä </a:t>
            </a:r>
            <a:r>
              <a:rPr lang="fi-FI" dirty="0" err="1" smtClean="0"/>
              <a:t>tietyillä</a:t>
            </a:r>
            <a:r>
              <a:rPr lang="fi-FI" dirty="0" smtClean="0"/>
              <a:t> perusteilla</a:t>
            </a:r>
          </a:p>
          <a:p>
            <a:pPr lvl="1"/>
            <a:r>
              <a:rPr lang="fi-FI" sz="1600" dirty="0" smtClean="0"/>
              <a:t>lääketieteellinen peruste (raskaus / synnytys vaarantaa äidin hengen / terveyden)</a:t>
            </a:r>
          </a:p>
          <a:p>
            <a:pPr lvl="1"/>
            <a:r>
              <a:rPr lang="fi-FI" sz="1600" dirty="0" smtClean="0"/>
              <a:t>Sosiaalinen peruste (elämänolot -&gt; hoito/synnytys huomattava rasite)</a:t>
            </a:r>
          </a:p>
          <a:p>
            <a:pPr lvl="1"/>
            <a:r>
              <a:rPr lang="fi-FI" sz="1600" dirty="0" smtClean="0"/>
              <a:t>Eettinen peruste (esim. rikoslaki: raiskaus)</a:t>
            </a:r>
          </a:p>
          <a:p>
            <a:pPr lvl="1"/>
            <a:r>
              <a:rPr lang="fi-FI" sz="1600" dirty="0" smtClean="0"/>
              <a:t>Synnytys- ja ikäperuste (alle 17v., yli 40 v., 4 lasta synnyttänyt)</a:t>
            </a:r>
          </a:p>
          <a:p>
            <a:pPr lvl="1"/>
            <a:r>
              <a:rPr lang="fi-FI" sz="1600" dirty="0" smtClean="0"/>
              <a:t>Eugeeninen peruste (syntyvän lapsen terveys)</a:t>
            </a:r>
          </a:p>
          <a:p>
            <a:pPr lvl="1"/>
            <a:r>
              <a:rPr lang="fi-FI" sz="1600" dirty="0" smtClean="0"/>
              <a:t>Lapsen hoitokyvyn rajoitusperuste </a:t>
            </a:r>
          </a:p>
          <a:p>
            <a:pPr lvl="1"/>
            <a:endParaRPr lang="fi-FI" sz="1600" dirty="0" smtClean="0"/>
          </a:p>
          <a:p>
            <a:r>
              <a:rPr lang="fi-FI" dirty="0" smtClean="0"/>
              <a:t>Esimerkkejä</a:t>
            </a:r>
          </a:p>
          <a:p>
            <a:pPr lvl="1"/>
            <a:r>
              <a:rPr lang="fi-FI" dirty="0" smtClean="0"/>
              <a:t>Raskauden keskeytys</a:t>
            </a:r>
          </a:p>
          <a:p>
            <a:pPr lvl="1"/>
            <a:r>
              <a:rPr lang="fi-FI" dirty="0" smtClean="0"/>
              <a:t>Seksuaalioikeudet</a:t>
            </a:r>
          </a:p>
          <a:p>
            <a:pPr lvl="1"/>
            <a:r>
              <a:rPr lang="fi-FI" dirty="0" smtClean="0"/>
              <a:t>Seksuaalinen hyvinvointi</a:t>
            </a:r>
          </a:p>
          <a:p>
            <a:pPr lvl="1"/>
            <a:r>
              <a:rPr lang="fi-FI" dirty="0" smtClean="0"/>
              <a:t>Tasa-arvo / naisen oikeudet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362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Päihdelainsäädäntö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TE2-kurssin kirja -&gt; tee omaan käyttöön aikajana 1900-luvun alusta tähän päivään</a:t>
            </a:r>
          </a:p>
          <a:p>
            <a:r>
              <a:rPr lang="fi-FI" dirty="0" smtClean="0"/>
              <a:t>Esimerkkejä</a:t>
            </a:r>
          </a:p>
          <a:p>
            <a:pPr lvl="1"/>
            <a:r>
              <a:rPr lang="fi-FI" dirty="0" smtClean="0"/>
              <a:t>Päihteitä koskevat kysymykset</a:t>
            </a:r>
          </a:p>
          <a:p>
            <a:pPr lvl="1"/>
            <a:r>
              <a:rPr lang="fi-FI" dirty="0" smtClean="0"/>
              <a:t>Terveyttä koskeva lainsäädäntö</a:t>
            </a:r>
          </a:p>
          <a:p>
            <a:pPr lvl="1"/>
            <a:r>
              <a:rPr lang="fi-FI" dirty="0" smtClean="0"/>
              <a:t>Esimerkkeinä hyödynnettäessä WHO:n listaa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360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Perustuslaki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Kansalaisilla OIKEUS riittäviin sosiaali- ja terveyspalveluihin</a:t>
            </a:r>
          </a:p>
          <a:p>
            <a:r>
              <a:rPr lang="fi-FI" dirty="0" smtClean="0"/>
              <a:t>Esimerkiksi:</a:t>
            </a:r>
          </a:p>
          <a:p>
            <a:pPr lvl="1"/>
            <a:r>
              <a:rPr lang="fi-FI" dirty="0" smtClean="0"/>
              <a:t>Terveyserot</a:t>
            </a:r>
          </a:p>
          <a:p>
            <a:pPr lvl="1"/>
            <a:r>
              <a:rPr lang="fi-FI" dirty="0" smtClean="0"/>
              <a:t>Terveydenhuoltojärjestelmä</a:t>
            </a:r>
          </a:p>
          <a:p>
            <a:pPr lvl="1"/>
            <a:r>
              <a:rPr lang="fi-FI" dirty="0" smtClean="0"/>
              <a:t>Promootio / preventio – näkökulmien yhteydessä</a:t>
            </a:r>
          </a:p>
          <a:p>
            <a:pPr lvl="1"/>
            <a:r>
              <a:rPr lang="fi-FI" dirty="0" smtClean="0"/>
              <a:t>Terveyspolitiikka</a:t>
            </a:r>
          </a:p>
          <a:p>
            <a:pPr lvl="1"/>
            <a:endParaRPr lang="fi-FI" dirty="0" smtClean="0"/>
          </a:p>
          <a:p>
            <a:pPr marL="36576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976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Tuberkuloosiin liittyvä lainsäädäntö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altLang="fi-FI" dirty="0"/>
              <a:t>1927 asetus tuberkuloosin leviämisen </a:t>
            </a:r>
            <a:r>
              <a:rPr lang="fi-FI" altLang="fi-FI" dirty="0" smtClean="0"/>
              <a:t>pysäyttämiseksi (toimenpiteitä tuberkuloosin leviämisen ehkäisemiseksi esim. 1930-luku </a:t>
            </a:r>
            <a:r>
              <a:rPr lang="fi-FI" altLang="fi-FI" dirty="0"/>
              <a:t>8 </a:t>
            </a:r>
            <a:r>
              <a:rPr lang="fi-FI" altLang="fi-FI" dirty="0" smtClean="0"/>
              <a:t>keuhkoparantolaa)</a:t>
            </a:r>
            <a:endParaRPr lang="fi-FI" altLang="fi-FI" dirty="0"/>
          </a:p>
          <a:p>
            <a:r>
              <a:rPr lang="fi-FI" altLang="fi-FI" dirty="0"/>
              <a:t>1948 </a:t>
            </a:r>
            <a:r>
              <a:rPr lang="fi-FI" altLang="fi-FI" dirty="0" smtClean="0"/>
              <a:t>tuberkuloosilaki ( velvollisuus osallistua tutkimuksiin ja tarvittaessa pakkohoitoon)</a:t>
            </a:r>
            <a:endParaRPr lang="fi-FI" altLang="fi-FI" dirty="0"/>
          </a:p>
          <a:p>
            <a:r>
              <a:rPr lang="fi-FI" dirty="0" smtClean="0"/>
              <a:t>Esimerkkejä:</a:t>
            </a:r>
          </a:p>
          <a:p>
            <a:pPr lvl="1"/>
            <a:r>
              <a:rPr lang="fi-FI" dirty="0" smtClean="0"/>
              <a:t>Kyseisen sairauden käsittelyn yhteydessä soveltuvin osin</a:t>
            </a:r>
          </a:p>
          <a:p>
            <a:pPr lvl="1"/>
            <a:r>
              <a:rPr lang="fi-FI" dirty="0" smtClean="0"/>
              <a:t>Terveyspolitiikka</a:t>
            </a:r>
          </a:p>
          <a:p>
            <a:pPr marL="36576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112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52928" cy="1228998"/>
          </a:xfrm>
        </p:spPr>
        <p:txBody>
          <a:bodyPr>
            <a:noAutofit/>
          </a:bodyPr>
          <a:lstStyle/>
          <a:p>
            <a:r>
              <a:rPr lang="fi-FI" altLang="fi-FI" sz="2000" dirty="0" smtClean="0"/>
              <a:t/>
            </a:r>
            <a:br>
              <a:rPr lang="fi-FI" altLang="fi-FI" sz="2000" dirty="0" smtClean="0"/>
            </a:br>
            <a:r>
              <a:rPr lang="fi-FI" altLang="fi-FI" sz="2000" dirty="0"/>
              <a:t/>
            </a:r>
            <a:br>
              <a:rPr lang="fi-FI" altLang="fi-FI" sz="2000" dirty="0"/>
            </a:br>
            <a:r>
              <a:rPr lang="fi-FI" altLang="fi-FI" sz="2000" dirty="0" smtClean="0"/>
              <a:t>1943 laki yleisestä sairaanhoidosta, keskussairaaloista</a:t>
            </a:r>
            <a:br>
              <a:rPr lang="fi-FI" altLang="fi-FI" sz="2000" dirty="0" smtClean="0"/>
            </a:br>
            <a:r>
              <a:rPr lang="fi-FI" altLang="fi-FI" sz="2000" dirty="0"/>
              <a:t>1944 laki kunnallisista terveyssisarista </a:t>
            </a:r>
            <a:r>
              <a:rPr lang="fi-FI" altLang="fi-FI" sz="2000" dirty="0" smtClean="0"/>
              <a:t>ja äitiys- ja neuvolatoimintalaki</a:t>
            </a:r>
            <a:r>
              <a:rPr lang="fi-FI" altLang="fi-FI" sz="2000" dirty="0"/>
              <a:t/>
            </a:r>
            <a:br>
              <a:rPr lang="fi-FI" altLang="fi-FI" sz="2000" dirty="0"/>
            </a:b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Sairaalaverkoston rakentaminen</a:t>
            </a:r>
          </a:p>
          <a:p>
            <a:r>
              <a:rPr lang="fi-FI" dirty="0" smtClean="0"/>
              <a:t>Äitiys- ja lastenneuvolatoiminta</a:t>
            </a:r>
          </a:p>
          <a:p>
            <a:r>
              <a:rPr lang="fi-FI" dirty="0" smtClean="0"/>
              <a:t>Esimerkkejä:</a:t>
            </a:r>
          </a:p>
          <a:p>
            <a:pPr lvl="1"/>
            <a:r>
              <a:rPr lang="fi-FI" dirty="0"/>
              <a:t>Terveyspolitiikka</a:t>
            </a:r>
          </a:p>
          <a:p>
            <a:pPr lvl="1"/>
            <a:r>
              <a:rPr lang="fi-FI" dirty="0" smtClean="0"/>
              <a:t>Terveyserot</a:t>
            </a:r>
          </a:p>
          <a:p>
            <a:pPr lvl="1"/>
            <a:r>
              <a:rPr lang="fi-FI" dirty="0" smtClean="0"/>
              <a:t>Sairauksien ennaltaehkäisy ja hoito</a:t>
            </a:r>
          </a:p>
          <a:p>
            <a:pPr lvl="1"/>
            <a:r>
              <a:rPr lang="fi-FI" dirty="0" smtClean="0"/>
              <a:t>Terveyden edistäminen</a:t>
            </a:r>
          </a:p>
          <a:p>
            <a:pPr lvl="1"/>
            <a:r>
              <a:rPr lang="fi-FI" dirty="0" smtClean="0"/>
              <a:t>Äiti-lapsikuolleisuus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793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Kansanterveyslaki  v.1972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Valtion tehtävänä on terveydenhuoltojärjestelmän ohjaus ja valvonta sekä tasa-arvon ja laadun turvaaminen</a:t>
            </a:r>
          </a:p>
          <a:p>
            <a:r>
              <a:rPr lang="fi-FI" dirty="0" smtClean="0"/>
              <a:t>Kuntien tehtävänä on järjestää koko maan kattavat terveyspalvelut ( julkinen sektori: perusterveydenhuolto ja erikoissairaanhoito)</a:t>
            </a:r>
          </a:p>
          <a:p>
            <a:r>
              <a:rPr lang="fi-FI" dirty="0" smtClean="0"/>
              <a:t>Esimerkkejä:</a:t>
            </a:r>
          </a:p>
          <a:p>
            <a:pPr lvl="1"/>
            <a:r>
              <a:rPr lang="fi-FI" dirty="0" smtClean="0"/>
              <a:t>Terveydenhuoltojärjestelmän kehittyminen</a:t>
            </a:r>
          </a:p>
          <a:p>
            <a:pPr lvl="1"/>
            <a:r>
              <a:rPr lang="fi-FI" dirty="0" smtClean="0"/>
              <a:t>Terveyserot</a:t>
            </a:r>
          </a:p>
          <a:p>
            <a:pPr lvl="1"/>
            <a:r>
              <a:rPr lang="fi-FI" dirty="0" smtClean="0"/>
              <a:t>Muutokset sairauksien ilmaantuvuudessa</a:t>
            </a:r>
          </a:p>
          <a:p>
            <a:pPr lvl="1"/>
            <a:r>
              <a:rPr lang="fi-FI" dirty="0" smtClean="0"/>
              <a:t>Terveyden edistäminen ja sairauksien ennaltaehkäisy </a:t>
            </a:r>
          </a:p>
          <a:p>
            <a:pPr lvl="1"/>
            <a:r>
              <a:rPr lang="fi-FI" dirty="0"/>
              <a:t>Terveyspolitiikka</a:t>
            </a:r>
          </a:p>
          <a:p>
            <a:pPr marL="36576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200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Sairausvakuutuslaki </a:t>
            </a:r>
            <a:r>
              <a:rPr lang="fi-FI" sz="2000" dirty="0" smtClean="0"/>
              <a:t>V. 1963</a:t>
            </a:r>
            <a:r>
              <a:rPr lang="fi-FI" dirty="0" smtClean="0"/>
              <a:t> (kela)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Kaikki Suomessa pysyvästi asuvat on vakuutettu sairauden varalta </a:t>
            </a:r>
          </a:p>
          <a:p>
            <a:r>
              <a:rPr lang="fi-FI" dirty="0" smtClean="0"/>
              <a:t>Oikeus saada korvausta tietyin ehdoin sairauteen liittyvien kulujen kattamiseksi</a:t>
            </a:r>
          </a:p>
          <a:p>
            <a:pPr lvl="1"/>
            <a:r>
              <a:rPr lang="fi-FI" dirty="0" smtClean="0"/>
              <a:t>Sairauspäivistä, lääkekustannuksista, yksityisen hoidon kustannuksista, hoitoon liittyvistä matkakuluista</a:t>
            </a:r>
          </a:p>
          <a:p>
            <a:r>
              <a:rPr lang="fi-FI" dirty="0" smtClean="0"/>
              <a:t>Esimerkkejä:</a:t>
            </a:r>
          </a:p>
          <a:p>
            <a:pPr lvl="1"/>
            <a:r>
              <a:rPr lang="fi-FI" dirty="0" smtClean="0"/>
              <a:t>Kelan toiminta</a:t>
            </a:r>
          </a:p>
          <a:p>
            <a:pPr lvl="1"/>
            <a:r>
              <a:rPr lang="fi-FI" dirty="0" smtClean="0"/>
              <a:t>Sairausvakuutusjärjestelmä</a:t>
            </a:r>
          </a:p>
          <a:p>
            <a:pPr lvl="1"/>
            <a:r>
              <a:rPr lang="fi-FI" dirty="0" smtClean="0"/>
              <a:t>Terveydenhuoltojärjestelmä</a:t>
            </a:r>
          </a:p>
          <a:p>
            <a:pPr lvl="1"/>
            <a:r>
              <a:rPr lang="fi-FI" dirty="0" smtClean="0"/>
              <a:t>Sairauksien hoito</a:t>
            </a:r>
          </a:p>
          <a:p>
            <a:pPr lvl="1"/>
            <a:r>
              <a:rPr lang="fi-FI" dirty="0" smtClean="0"/>
              <a:t>terveyserot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582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Laki potilaan oikeuksista v.1992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z="1800" dirty="0" smtClean="0"/>
              <a:t>Yhteistyö potilaan / asiakkaan ja hoitohenkilökunnan välillä</a:t>
            </a:r>
          </a:p>
          <a:p>
            <a:r>
              <a:rPr lang="fi-FI" sz="1800" dirty="0"/>
              <a:t>T</a:t>
            </a:r>
            <a:r>
              <a:rPr lang="fi-FI" sz="1800" dirty="0" smtClean="0"/>
              <a:t>akaa oikeuden </a:t>
            </a:r>
            <a:r>
              <a:rPr lang="fi-FI" sz="1800" dirty="0"/>
              <a:t>hyvään terveyden- ja </a:t>
            </a:r>
            <a:r>
              <a:rPr lang="fi-FI" sz="1800" dirty="0" smtClean="0"/>
              <a:t>sairaudenhoitoon</a:t>
            </a:r>
          </a:p>
          <a:p>
            <a:pPr lvl="1"/>
            <a:r>
              <a:rPr lang="fi-FI" sz="1800" dirty="0" smtClean="0"/>
              <a:t>potilaan itsemääräämisoikeus</a:t>
            </a:r>
          </a:p>
          <a:p>
            <a:pPr lvl="1"/>
            <a:r>
              <a:rPr lang="fi-FI" sz="1800" dirty="0" smtClean="0"/>
              <a:t>oikeus nähdä potilasasiakirjat</a:t>
            </a:r>
          </a:p>
          <a:p>
            <a:pPr lvl="1"/>
            <a:r>
              <a:rPr lang="fi-FI" sz="1800" dirty="0" smtClean="0"/>
              <a:t>oikeus tietää hoitovaihtoehdoista</a:t>
            </a:r>
          </a:p>
          <a:p>
            <a:pPr lvl="1"/>
            <a:r>
              <a:rPr lang="fi-FI" sz="1800" dirty="0" smtClean="0"/>
              <a:t>oikeus päästä hoitoon tietyssä ajassa (hoitotakuu 2005, 2011)</a:t>
            </a:r>
          </a:p>
          <a:p>
            <a:pPr lvl="1"/>
            <a:r>
              <a:rPr lang="fi-FI" sz="1800" dirty="0"/>
              <a:t>o</a:t>
            </a:r>
            <a:r>
              <a:rPr lang="fi-FI" sz="1800" dirty="0" smtClean="0"/>
              <a:t>ikeus kannella kärsimästään hoitovirheestä tai -vahingosta</a:t>
            </a:r>
          </a:p>
          <a:p>
            <a:r>
              <a:rPr lang="fi-FI" sz="1800" dirty="0" smtClean="0"/>
              <a:t>Esimerkkejä:</a:t>
            </a:r>
          </a:p>
          <a:p>
            <a:pPr lvl="1"/>
            <a:r>
              <a:rPr lang="fi-FI" sz="1500" dirty="0" smtClean="0"/>
              <a:t>Soveltaen kaikissa kysymyksissä, joissa sivutaan potilaan oikeuksia</a:t>
            </a:r>
          </a:p>
          <a:p>
            <a:pPr lvl="1"/>
            <a:r>
              <a:rPr lang="fi-FI" sz="1500" dirty="0" smtClean="0"/>
              <a:t>Terveydenhuoltojärjestelmä</a:t>
            </a:r>
          </a:p>
          <a:p>
            <a:pPr lvl="1"/>
            <a:r>
              <a:rPr lang="fi-FI" sz="1500" dirty="0"/>
              <a:t>T</a:t>
            </a:r>
            <a:r>
              <a:rPr lang="fi-FI" sz="1500" dirty="0" smtClean="0"/>
              <a:t>erveyspolitiikka</a:t>
            </a:r>
          </a:p>
          <a:p>
            <a:pPr lvl="1"/>
            <a:r>
              <a:rPr lang="fi-FI" sz="1500" dirty="0" smtClean="0"/>
              <a:t>Sairauksien hoito </a:t>
            </a:r>
          </a:p>
          <a:p>
            <a:pPr lvl="1"/>
            <a:r>
              <a:rPr lang="fi-FI" sz="1500" dirty="0" smtClean="0"/>
              <a:t>Eettiset kysymykset</a:t>
            </a:r>
          </a:p>
          <a:p>
            <a:pPr marL="365760" lvl="1" indent="0">
              <a:buNone/>
            </a:pPr>
            <a:endParaRPr lang="fi-FI" sz="1500" dirty="0" smtClean="0"/>
          </a:p>
          <a:p>
            <a:pPr lvl="1"/>
            <a:endParaRPr lang="fi-FI" sz="1500" dirty="0"/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52099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Tartuntatautilaki  (v.1986)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Tartuntatautien ehkäisy kaikilla prevention tasoilla</a:t>
            </a:r>
          </a:p>
          <a:p>
            <a:pPr lvl="1"/>
            <a:r>
              <a:rPr lang="fi-FI" dirty="0" smtClean="0"/>
              <a:t>Ilmoitettavat tartuntataudit (seuranta ja tiedostus)</a:t>
            </a:r>
          </a:p>
          <a:p>
            <a:pPr lvl="1"/>
            <a:r>
              <a:rPr lang="fi-FI" dirty="0" smtClean="0"/>
              <a:t>Ehkäisyyn käytettävien rokotteiden saatavuus</a:t>
            </a:r>
          </a:p>
          <a:p>
            <a:pPr lvl="1"/>
            <a:r>
              <a:rPr lang="fi-FI" dirty="0" smtClean="0"/>
              <a:t>Epidemiat ja pandemiat (tiedotus ja ohjaus)</a:t>
            </a:r>
          </a:p>
          <a:p>
            <a:pPr lvl="1"/>
            <a:r>
              <a:rPr lang="fi-FI" dirty="0" smtClean="0"/>
              <a:t>Lakiin vedoten sairastunut voidaan eristää</a:t>
            </a:r>
          </a:p>
          <a:p>
            <a:r>
              <a:rPr lang="fi-FI" dirty="0" smtClean="0"/>
              <a:t>Esimerkkejä:</a:t>
            </a:r>
          </a:p>
          <a:p>
            <a:pPr lvl="1"/>
            <a:r>
              <a:rPr lang="fi-FI" dirty="0" smtClean="0"/>
              <a:t>Tartuntataudit</a:t>
            </a:r>
          </a:p>
          <a:p>
            <a:pPr lvl="1"/>
            <a:r>
              <a:rPr lang="fi-FI" dirty="0" smtClean="0"/>
              <a:t>Terveyspolitiikka</a:t>
            </a:r>
          </a:p>
          <a:p>
            <a:pPr lvl="1"/>
            <a:r>
              <a:rPr lang="fi-FI" dirty="0" smtClean="0"/>
              <a:t>Epidemiat ja pandemiat</a:t>
            </a:r>
          </a:p>
          <a:p>
            <a:pPr marL="36576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421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Työterveyshuoltolaki </a:t>
            </a:r>
            <a:r>
              <a:rPr lang="fi-FI" sz="2000" dirty="0" smtClean="0"/>
              <a:t>(1978; 2012 VIIM.)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Työnantajan järjestettävä työntekijälle terveyspalvelut</a:t>
            </a:r>
          </a:p>
          <a:p>
            <a:r>
              <a:rPr lang="fi-FI" dirty="0" smtClean="0"/>
              <a:t>Tavoitteena terveys, turvallisuus, työkyvyn ylläpito ja sairauksien ehkäisy</a:t>
            </a:r>
          </a:p>
          <a:p>
            <a:pPr lvl="1"/>
            <a:r>
              <a:rPr lang="fi-FI" dirty="0" smtClean="0"/>
              <a:t>Ergonomian huomioiminen</a:t>
            </a:r>
          </a:p>
          <a:p>
            <a:pPr lvl="1"/>
            <a:r>
              <a:rPr lang="fi-FI" dirty="0" smtClean="0"/>
              <a:t>Työhygienia</a:t>
            </a:r>
          </a:p>
          <a:p>
            <a:pPr lvl="1"/>
            <a:r>
              <a:rPr lang="fi-FI" dirty="0" smtClean="0"/>
              <a:t>Työturvallisuus</a:t>
            </a:r>
          </a:p>
          <a:p>
            <a:pPr lvl="1"/>
            <a:r>
              <a:rPr lang="fi-FI" dirty="0" smtClean="0"/>
              <a:t>Työkykyä ylläpitävä toiminta (</a:t>
            </a:r>
            <a:r>
              <a:rPr lang="fi-FI" dirty="0" err="1" smtClean="0"/>
              <a:t>TYKY-toiminta</a:t>
            </a:r>
            <a:r>
              <a:rPr lang="fi-FI" dirty="0" smtClean="0"/>
              <a:t>)</a:t>
            </a:r>
          </a:p>
          <a:p>
            <a:r>
              <a:rPr lang="fi-FI" dirty="0" smtClean="0"/>
              <a:t>Esimerkkejä</a:t>
            </a:r>
          </a:p>
          <a:p>
            <a:pPr lvl="1"/>
            <a:r>
              <a:rPr lang="fi-FI" dirty="0" err="1" smtClean="0"/>
              <a:t>Työhyvinvointi</a:t>
            </a:r>
            <a:endParaRPr lang="fi-FI" dirty="0" smtClean="0"/>
          </a:p>
          <a:p>
            <a:pPr lvl="1"/>
            <a:r>
              <a:rPr lang="fi-FI" dirty="0" smtClean="0"/>
              <a:t>Terveydenhuoltojärjestelmä</a:t>
            </a:r>
          </a:p>
          <a:p>
            <a:pPr marL="365760" lvl="1" indent="0">
              <a:buNone/>
            </a:pPr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046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291</TotalTime>
  <Words>450</Words>
  <Application>Microsoft Office PowerPoint</Application>
  <PresentationFormat>Näytössä katseltava diaesitys (4:3)</PresentationFormat>
  <Paragraphs>112</Paragraphs>
  <Slides>12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Calibri</vt:lpstr>
      <vt:lpstr>Century Schoolbook</vt:lpstr>
      <vt:lpstr>Wingdings</vt:lpstr>
      <vt:lpstr>Wingdings 2</vt:lpstr>
      <vt:lpstr>Erkkeri</vt:lpstr>
      <vt:lpstr>Lainsäädännöllinen näkökulma vastauksissa</vt:lpstr>
      <vt:lpstr>Perustuslaki</vt:lpstr>
      <vt:lpstr>Tuberkuloosiin liittyvä lainsäädäntö</vt:lpstr>
      <vt:lpstr>  1943 laki yleisestä sairaanhoidosta, keskussairaaloista 1944 laki kunnallisista terveyssisarista ja äitiys- ja neuvolatoimintalaki </vt:lpstr>
      <vt:lpstr>Kansanterveyslaki  v.1972</vt:lpstr>
      <vt:lpstr>Sairausvakuutuslaki V. 1963 (kela)</vt:lpstr>
      <vt:lpstr>Laki potilaan oikeuksista v.1992</vt:lpstr>
      <vt:lpstr>Tartuntatautilaki  (v.1986)</vt:lpstr>
      <vt:lpstr>Työterveyshuoltolaki (1978; 2012 VIIM.)</vt:lpstr>
      <vt:lpstr>Ympäristösuojelulaki v. 2000 (ympäristölainsäädäntöä kokoava laki) </vt:lpstr>
      <vt:lpstr>Laki raskauden keskeyttämisestä</vt:lpstr>
      <vt:lpstr>Päihdelainsäädäntö 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Lainsäädännöllinen näkökulma vastauksissa</dc:title>
  <dc:creator>Katja Harjunen</dc:creator>
  <cp:lastModifiedBy>Leena Gustafsson</cp:lastModifiedBy>
  <cp:revision>30</cp:revision>
  <dcterms:created xsi:type="dcterms:W3CDTF">2016-01-13T10:51:53Z</dcterms:created>
  <dcterms:modified xsi:type="dcterms:W3CDTF">2016-09-01T11:52:53Z</dcterms:modified>
</cp:coreProperties>
</file>