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5" r:id="rId8"/>
  </p:sldIdLst>
  <p:sldSz cx="9144000" cy="6858000" type="screen4x3"/>
  <p:notesSz cx="6858000" cy="99456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7A3FA-C6DF-495A-B648-70FF420D2524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4084B-9B04-4980-BA0F-9C65A3BB66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56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96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842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925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73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59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5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16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56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699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83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7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EE26-BB24-4BE5-B9C8-3947773A4AAB}" type="datetimeFigureOut">
              <a:rPr lang="fi-FI" smtClean="0"/>
              <a:t>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D7A6E-ED86-48A7-A2A1-3E2CD404B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0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RIIPPUVUUS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274362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Riippuvuus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b="1" dirty="0"/>
              <a:t>AINEELLISET RIIPPUVUUDET</a:t>
            </a:r>
            <a:endParaRPr lang="fi-FI" dirty="0" smtClean="0">
              <a:effectLst/>
            </a:endParaRPr>
          </a:p>
          <a:p>
            <a:r>
              <a:rPr lang="fi-FI" dirty="0"/>
              <a:t>Nikotiini</a:t>
            </a:r>
          </a:p>
          <a:p>
            <a:r>
              <a:rPr lang="fi-FI" dirty="0" smtClean="0"/>
              <a:t>Alkoholi</a:t>
            </a:r>
          </a:p>
          <a:p>
            <a:r>
              <a:rPr lang="fi-FI" dirty="0" smtClean="0"/>
              <a:t>Huumausaineet</a:t>
            </a:r>
            <a:endParaRPr lang="fi-FI" dirty="0"/>
          </a:p>
          <a:p>
            <a:r>
              <a:rPr lang="fi-FI" dirty="0" smtClean="0"/>
              <a:t>Lääkeaineet</a:t>
            </a:r>
            <a:r>
              <a:rPr lang="fi-FI" b="1" dirty="0"/>
              <a:t/>
            </a:r>
            <a:br>
              <a:rPr lang="fi-FI" b="1" dirty="0"/>
            </a:br>
            <a:endParaRPr lang="fi-FI" dirty="0" smtClean="0">
              <a:effectLst/>
            </a:endParaRPr>
          </a:p>
          <a:p>
            <a:pPr marL="0" indent="0">
              <a:buNone/>
            </a:pPr>
            <a:r>
              <a:rPr lang="fi-FI" b="1" dirty="0"/>
              <a:t>TOIMINNALLISET RIIPPUVUUDET</a:t>
            </a:r>
            <a:endParaRPr lang="fi-FI" dirty="0" smtClean="0">
              <a:effectLst/>
            </a:endParaRPr>
          </a:p>
          <a:p>
            <a:r>
              <a:rPr lang="fi-FI" dirty="0"/>
              <a:t>Peliriippuvuus </a:t>
            </a:r>
          </a:p>
          <a:p>
            <a:r>
              <a:rPr lang="fi-FI" dirty="0"/>
              <a:t>Nettiriippuvuus </a:t>
            </a:r>
          </a:p>
          <a:p>
            <a:r>
              <a:rPr lang="fi-FI" dirty="0" smtClean="0"/>
              <a:t>Läheisriippuvuus</a:t>
            </a:r>
            <a:endParaRPr lang="fi-FI" dirty="0"/>
          </a:p>
          <a:p>
            <a:r>
              <a:rPr lang="fi-FI" dirty="0"/>
              <a:t>Seksiriippuvuus</a:t>
            </a:r>
          </a:p>
          <a:p>
            <a:r>
              <a:rPr lang="fi-FI" dirty="0" err="1" smtClean="0"/>
              <a:t>Shoppailuriippuvuus</a:t>
            </a:r>
            <a:endParaRPr lang="fi-FI" dirty="0" smtClean="0"/>
          </a:p>
          <a:p>
            <a:r>
              <a:rPr lang="fi-FI" dirty="0" smtClean="0"/>
              <a:t>Syömishäiriöt (anoreksia, bulimia, ahmimishäiriö, </a:t>
            </a:r>
            <a:r>
              <a:rPr lang="fi-FI" dirty="0" err="1" smtClean="0"/>
              <a:t>ortoreksia</a:t>
            </a:r>
            <a:r>
              <a:rPr lang="fi-FI" dirty="0"/>
              <a:t>)</a:t>
            </a:r>
          </a:p>
          <a:p>
            <a:r>
              <a:rPr lang="fi-FI" dirty="0"/>
              <a:t>Liikuntariippuvuus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745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SOSIAALINEN RIIPPUVUUS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Riippuvuus ryhmään tai sosiaaliseen </a:t>
            </a:r>
            <a:r>
              <a:rPr lang="fi-FI" sz="2800" dirty="0"/>
              <a:t>tilanteeseen, jossa toimintaa </a:t>
            </a:r>
            <a:r>
              <a:rPr lang="fi-FI" sz="2800" dirty="0" smtClean="0"/>
              <a:t>harjoitetaan.</a:t>
            </a:r>
          </a:p>
          <a:p>
            <a:pPr lvl="1"/>
            <a:r>
              <a:rPr lang="fi-FI" sz="2400" dirty="0" smtClean="0"/>
              <a:t>Halu kuulua </a:t>
            </a:r>
            <a:r>
              <a:rPr lang="fi-FI" sz="2400" dirty="0"/>
              <a:t>joukkoon ja tulla </a:t>
            </a:r>
            <a:r>
              <a:rPr lang="fi-FI" sz="2400" dirty="0" smtClean="0"/>
              <a:t>hyväksytyksi.</a:t>
            </a:r>
            <a:endParaRPr lang="fi-FI" sz="2400" dirty="0"/>
          </a:p>
          <a:p>
            <a:endParaRPr lang="fi-FI" sz="2800" dirty="0" smtClean="0"/>
          </a:p>
          <a:p>
            <a:r>
              <a:rPr lang="fi-FI" sz="2800" dirty="0" smtClean="0"/>
              <a:t>Sosiaalinen </a:t>
            </a:r>
            <a:r>
              <a:rPr lang="fi-FI" sz="2800" dirty="0"/>
              <a:t>riippuvuus syntyy yleensä ennen fyysistä </a:t>
            </a:r>
            <a:r>
              <a:rPr lang="fi-FI" sz="2800" dirty="0" smtClean="0"/>
              <a:t>riippuvuutta.</a:t>
            </a:r>
            <a:endParaRPr lang="fi-FI" sz="2800" dirty="0" smtClean="0">
              <a:effectLst/>
            </a:endParaRP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54218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1143000"/>
          </a:xfrm>
        </p:spPr>
        <p:txBody>
          <a:bodyPr>
            <a:noAutofit/>
          </a:bodyPr>
          <a:lstStyle/>
          <a:p>
            <a:r>
              <a:rPr lang="fi-FI" sz="3600" b="1" dirty="0" smtClean="0"/>
              <a:t>PSYYKKINEN RIIPPUVUUS</a:t>
            </a:r>
            <a:r>
              <a:rPr lang="fi-FI" sz="3600" dirty="0" smtClean="0">
                <a:effectLst/>
              </a:rPr>
              <a:t/>
            </a:r>
            <a:br>
              <a:rPr lang="fi-FI" sz="3600" dirty="0" smtClean="0">
                <a:effectLst/>
              </a:rPr>
            </a:b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Autofit/>
          </a:bodyPr>
          <a:lstStyle/>
          <a:p>
            <a:r>
              <a:rPr lang="fi-FI" sz="2400" dirty="0" smtClean="0"/>
              <a:t>Liittyy </a:t>
            </a:r>
            <a:r>
              <a:rPr lang="fi-FI" sz="2400" dirty="0"/>
              <a:t>usein sosiaaliseen </a:t>
            </a:r>
            <a:r>
              <a:rPr lang="fi-FI" sz="2400" dirty="0" smtClean="0"/>
              <a:t>riippuvuuteen.</a:t>
            </a:r>
            <a:endParaRPr lang="fi-FI" sz="2400" dirty="0"/>
          </a:p>
          <a:p>
            <a:r>
              <a:rPr lang="fi-FI" sz="2400" dirty="0" smtClean="0"/>
              <a:t>Voimakas tunne reaktio aineesta tai toiminnasta</a:t>
            </a:r>
          </a:p>
          <a:p>
            <a:pPr lvl="1"/>
            <a:r>
              <a:rPr lang="fi-FI" sz="2400" dirty="0" smtClean="0"/>
              <a:t>aine </a:t>
            </a:r>
            <a:r>
              <a:rPr lang="fi-FI" sz="2400" dirty="0" smtClean="0"/>
              <a:t>tai </a:t>
            </a:r>
            <a:r>
              <a:rPr lang="fi-FI" sz="2400" dirty="0" smtClean="0"/>
              <a:t>toiminta tuntuu välttämättömältä.</a:t>
            </a:r>
            <a:endParaRPr lang="fi-FI" sz="2400" dirty="0" smtClean="0"/>
          </a:p>
          <a:p>
            <a:pPr lvl="1"/>
            <a:r>
              <a:rPr lang="fi-FI" sz="2400" dirty="0" smtClean="0"/>
              <a:t>Aineen </a:t>
            </a:r>
            <a:r>
              <a:rPr lang="fi-FI" sz="2400" dirty="0"/>
              <a:t>jälkeen seuraa välitön tyydytys</a:t>
            </a:r>
            <a:r>
              <a:rPr lang="fi-FI" sz="2400" dirty="0" smtClean="0"/>
              <a:t>.</a:t>
            </a:r>
          </a:p>
          <a:p>
            <a:r>
              <a:rPr lang="fi-FI" sz="2400" dirty="0" smtClean="0"/>
              <a:t>Tapa </a:t>
            </a:r>
            <a:r>
              <a:rPr lang="fi-FI" sz="2400" dirty="0" smtClean="0"/>
              <a:t>paeta </a:t>
            </a:r>
            <a:r>
              <a:rPr lang="fi-FI" sz="2400" dirty="0"/>
              <a:t>pahaa </a:t>
            </a:r>
            <a:r>
              <a:rPr lang="fi-FI" sz="2400" dirty="0" smtClean="0"/>
              <a:t>oloa.</a:t>
            </a:r>
          </a:p>
          <a:p>
            <a:r>
              <a:rPr lang="fi-FI" sz="2400" dirty="0" smtClean="0"/>
              <a:t>Riippuvuutta </a:t>
            </a:r>
            <a:r>
              <a:rPr lang="fi-FI" sz="2400" dirty="0"/>
              <a:t>aiheuttavan aineen tai toiminnan saannin puute saattaa </a:t>
            </a:r>
            <a:r>
              <a:rPr lang="fi-FI" sz="2400" dirty="0" smtClean="0"/>
              <a:t>aiheuttaa:</a:t>
            </a:r>
          </a:p>
          <a:p>
            <a:pPr lvl="1"/>
            <a:r>
              <a:rPr lang="fi-FI" sz="2000" dirty="0" smtClean="0"/>
              <a:t> </a:t>
            </a:r>
            <a:r>
              <a:rPr lang="fi-FI" sz="2000" dirty="0"/>
              <a:t>kasvavaa hermostuneisuutta, </a:t>
            </a:r>
            <a:endParaRPr lang="fi-FI" sz="2000" dirty="0" smtClean="0"/>
          </a:p>
          <a:p>
            <a:pPr lvl="1"/>
            <a:r>
              <a:rPr lang="fi-FI" sz="2000" dirty="0" smtClean="0"/>
              <a:t>jännittyneisyyttä</a:t>
            </a:r>
            <a:r>
              <a:rPr lang="fi-FI" sz="2000" dirty="0"/>
              <a:t>, </a:t>
            </a:r>
            <a:endParaRPr lang="fi-FI" sz="2000" dirty="0" smtClean="0"/>
          </a:p>
          <a:p>
            <a:pPr lvl="1"/>
            <a:r>
              <a:rPr lang="fi-FI" sz="2000" dirty="0" smtClean="0"/>
              <a:t>masennusta</a:t>
            </a:r>
            <a:endParaRPr lang="fi-FI" sz="2400" dirty="0"/>
          </a:p>
          <a:p>
            <a:r>
              <a:rPr lang="fi-FI" sz="2400" dirty="0" smtClean="0"/>
              <a:t>Yleensä </a:t>
            </a:r>
            <a:r>
              <a:rPr lang="fi-FI" sz="2400" dirty="0"/>
              <a:t>myös arvomaailma muuttuu ainetta/toimintaa </a:t>
            </a:r>
            <a:r>
              <a:rPr lang="fi-FI" sz="2400" dirty="0" smtClean="0"/>
              <a:t>suosivaksi.</a:t>
            </a:r>
            <a:endParaRPr lang="fi-FI" sz="2400" dirty="0" smtClean="0">
              <a:effectLst/>
            </a:endParaRP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05806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r>
              <a:rPr lang="fi-FI" sz="3600" b="1" dirty="0" smtClean="0"/>
              <a:t>FYYSINEN RIIPPUVUUS</a:t>
            </a:r>
            <a:r>
              <a:rPr lang="fi-FI" sz="3600" dirty="0" smtClean="0">
                <a:effectLst/>
              </a:rPr>
              <a:t/>
            </a:r>
            <a:br>
              <a:rPr lang="fi-FI" sz="3600" dirty="0" smtClean="0">
                <a:effectLst/>
              </a:rPr>
            </a:b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i-FI" dirty="0" smtClean="0">
              <a:effectLst/>
            </a:endParaRPr>
          </a:p>
          <a:p>
            <a:r>
              <a:rPr lang="fi-FI" dirty="0" smtClean="0"/>
              <a:t>Käytännössä </a:t>
            </a:r>
            <a:r>
              <a:rPr lang="fi-FI" dirty="0"/>
              <a:t>aina aineriippuvuus (nikotiini, huumausaine, </a:t>
            </a:r>
            <a:r>
              <a:rPr lang="fi-FI" dirty="0" smtClean="0"/>
              <a:t>lääkeaine </a:t>
            </a:r>
            <a:r>
              <a:rPr lang="fi-FI" dirty="0" err="1" smtClean="0"/>
              <a:t>jne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>
              <a:effectLst/>
            </a:endParaRPr>
          </a:p>
          <a:p>
            <a:r>
              <a:rPr lang="fi-FI" dirty="0" smtClean="0"/>
              <a:t>Elimistö </a:t>
            </a:r>
            <a:r>
              <a:rPr lang="fi-FI" dirty="0"/>
              <a:t>on täysin tottunut toimintaan ja </a:t>
            </a:r>
            <a:r>
              <a:rPr lang="fi-FI" dirty="0" smtClean="0"/>
              <a:t>aineeseen.</a:t>
            </a:r>
          </a:p>
          <a:p>
            <a:pPr lvl="1"/>
            <a:r>
              <a:rPr lang="fi-FI" dirty="0" smtClean="0"/>
              <a:t>Toimintaa tai </a:t>
            </a:r>
            <a:r>
              <a:rPr lang="fi-FI" dirty="0"/>
              <a:t>ainetta on </a:t>
            </a:r>
            <a:r>
              <a:rPr lang="fi-FI" dirty="0" smtClean="0"/>
              <a:t>saatava normaalin olotilan palauttamiseksi</a:t>
            </a:r>
          </a:p>
          <a:p>
            <a:pPr lvl="1"/>
            <a:r>
              <a:rPr lang="fi-FI" dirty="0" smtClean="0"/>
              <a:t>Sietokyvyn kasvua =&gt; annoksien kasvua</a:t>
            </a:r>
            <a:endParaRPr lang="fi-FI" dirty="0" smtClean="0">
              <a:effectLst/>
            </a:endParaRPr>
          </a:p>
          <a:p>
            <a:endParaRPr lang="fi-FI" dirty="0" smtClean="0"/>
          </a:p>
          <a:p>
            <a:r>
              <a:rPr lang="fi-FI" dirty="0"/>
              <a:t>V</a:t>
            </a:r>
            <a:r>
              <a:rPr lang="fi-FI" dirty="0" smtClean="0"/>
              <a:t>aikea </a:t>
            </a:r>
            <a:r>
              <a:rPr lang="fi-FI" dirty="0"/>
              <a:t>lopettaa, vaikka </a:t>
            </a:r>
            <a:r>
              <a:rPr lang="fi-FI" dirty="0" smtClean="0"/>
              <a:t>haluaisi.</a:t>
            </a:r>
            <a:endParaRPr lang="fi-FI" dirty="0" smtClean="0">
              <a:effectLst/>
            </a:endParaRPr>
          </a:p>
          <a:p>
            <a:pPr marL="0" indent="0">
              <a:buNone/>
            </a:pPr>
            <a:endParaRPr lang="fi-FI" dirty="0" smtClean="0">
              <a:effectLst/>
            </a:endParaRPr>
          </a:p>
          <a:p>
            <a:r>
              <a:rPr lang="fi-FI" dirty="0" smtClean="0"/>
              <a:t>Selkeät </a:t>
            </a:r>
            <a:r>
              <a:rPr lang="fi-FI" dirty="0"/>
              <a:t>fyysiset vieroitusoireet</a:t>
            </a:r>
            <a:endParaRPr lang="fi-FI" dirty="0" smtClean="0">
              <a:effectLst/>
            </a:endParaRPr>
          </a:p>
          <a:p>
            <a:pPr lvl="1"/>
            <a:r>
              <a:rPr lang="fi-FI" dirty="0"/>
              <a:t>kivut, kouristukset, vapina, univaikeudet, kuumeilu, hikoilu…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414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RIIPPUVUUKSIEN HOITO</a:t>
            </a:r>
            <a:r>
              <a:rPr lang="fi-FI" dirty="0" smtClean="0">
                <a:effectLst/>
              </a:rPr>
              <a:t/>
            </a:r>
            <a:br>
              <a:rPr lang="fi-FI" dirty="0" smtClean="0">
                <a:effectLst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328592"/>
          </a:xfrm>
        </p:spPr>
        <p:txBody>
          <a:bodyPr>
            <a:noAutofit/>
          </a:bodyPr>
          <a:lstStyle/>
          <a:p>
            <a:r>
              <a:rPr lang="fi-FI" sz="2000" dirty="0" smtClean="0"/>
              <a:t>Edellyttää </a:t>
            </a:r>
            <a:r>
              <a:rPr lang="fi-FI" sz="2000" dirty="0"/>
              <a:t>ongelman </a:t>
            </a:r>
            <a:r>
              <a:rPr lang="fi-FI" sz="2000" dirty="0" smtClean="0"/>
              <a:t>myöntämistä ja omaa halua päästä eroon riippuvuudesta.</a:t>
            </a:r>
            <a:endParaRPr lang="fi-FI" sz="2000" dirty="0"/>
          </a:p>
          <a:p>
            <a:r>
              <a:rPr lang="fi-FI" sz="2000" dirty="0" smtClean="0"/>
              <a:t>On </a:t>
            </a:r>
            <a:r>
              <a:rPr lang="fi-FI" sz="2000" dirty="0"/>
              <a:t>usein pitkä prosessi </a:t>
            </a:r>
          </a:p>
          <a:p>
            <a:pPr lvl="2"/>
            <a:r>
              <a:rPr lang="fi-FI" sz="1600" dirty="0"/>
              <a:t>Jopa elinikäinen (esim. alkoholismi)</a:t>
            </a:r>
          </a:p>
          <a:p>
            <a:pPr lvl="2"/>
            <a:r>
              <a:rPr lang="fi-FI" sz="1600" dirty="0"/>
              <a:t>Mielihyväkeskus jää ”yliherkäksi”</a:t>
            </a:r>
          </a:p>
          <a:p>
            <a:pPr lvl="2"/>
            <a:r>
              <a:rPr lang="fi-FI" sz="1600" dirty="0"/>
              <a:t>”retkahduksia</a:t>
            </a:r>
            <a:r>
              <a:rPr lang="fi-FI" sz="1600" dirty="0" smtClean="0"/>
              <a:t>”</a:t>
            </a:r>
            <a:endParaRPr lang="fi-FI" sz="1600" dirty="0" smtClean="0">
              <a:effectLst/>
            </a:endParaRPr>
          </a:p>
          <a:p>
            <a:r>
              <a:rPr lang="fi-FI" sz="2000" dirty="0" smtClean="0"/>
              <a:t>Joskus henkilö pääsee riippuvuudestaan irti omin avuin, joskus tarvitaan ulkopuolista hoitoa</a:t>
            </a:r>
          </a:p>
          <a:p>
            <a:pPr lvl="1"/>
            <a:r>
              <a:rPr lang="fi-FI" sz="1800" dirty="0" smtClean="0"/>
              <a:t>Läheisten tuki/apu on aina tärkeää. </a:t>
            </a:r>
          </a:p>
          <a:p>
            <a:r>
              <a:rPr lang="fi-FI" sz="2000" dirty="0" smtClean="0"/>
              <a:t>Hoitomahdollisuuksia </a:t>
            </a:r>
            <a:r>
              <a:rPr lang="fi-FI" sz="2000" dirty="0"/>
              <a:t>on monia. Tärkeintä on löytää jokaiselle yksilöllisesti </a:t>
            </a:r>
            <a:r>
              <a:rPr lang="fi-FI" sz="2000" dirty="0" smtClean="0"/>
              <a:t>sopivin. </a:t>
            </a:r>
            <a:endParaRPr lang="fi-FI" sz="2000" dirty="0"/>
          </a:p>
          <a:p>
            <a:pPr lvl="2"/>
            <a:r>
              <a:rPr lang="fi-FI" sz="1600" dirty="0"/>
              <a:t>Yksilöterapia, pariterapia, ryhmäterapia</a:t>
            </a:r>
          </a:p>
          <a:p>
            <a:pPr lvl="2"/>
            <a:r>
              <a:rPr lang="fi-FI" sz="1600" dirty="0"/>
              <a:t>Vertaistukiryhmät</a:t>
            </a:r>
          </a:p>
          <a:p>
            <a:pPr lvl="2"/>
            <a:r>
              <a:rPr lang="fi-FI" sz="1600" dirty="0"/>
              <a:t>Auttavat puhelimet</a:t>
            </a:r>
          </a:p>
          <a:p>
            <a:pPr lvl="2"/>
            <a:r>
              <a:rPr lang="fi-FI" sz="1600" dirty="0"/>
              <a:t>Kouluterveydenhoitaja, terveyskeskus, sairaala</a:t>
            </a:r>
          </a:p>
          <a:p>
            <a:pPr lvl="2"/>
            <a:r>
              <a:rPr lang="fi-FI" sz="1600" dirty="0"/>
              <a:t>Päihdehuolto, sosiaalitoimi, nuorisoasemat</a:t>
            </a:r>
          </a:p>
          <a:p>
            <a:pPr lvl="2"/>
            <a:r>
              <a:rPr lang="fi-FI" sz="1600" dirty="0"/>
              <a:t>A-klinikat, </a:t>
            </a:r>
            <a:r>
              <a:rPr lang="fi-FI" sz="1600" dirty="0" smtClean="0"/>
              <a:t>katkaisuhoitoyksiköt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66983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Tee tiivistelmä riippuvuudesta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Valitse yksi riippuvuus ja laadi siitä käsitekartta:</a:t>
            </a:r>
          </a:p>
          <a:p>
            <a:pPr marL="0" indent="0">
              <a:buNone/>
            </a:pPr>
            <a:endParaRPr lang="fi-FI" sz="2800" dirty="0" smtClean="0"/>
          </a:p>
          <a:p>
            <a:pPr lvl="1"/>
            <a:r>
              <a:rPr lang="fi-FI" sz="2400" dirty="0" smtClean="0"/>
              <a:t>Riippuvuuden muodot, oireet</a:t>
            </a:r>
          </a:p>
          <a:p>
            <a:pPr lvl="1"/>
            <a:r>
              <a:rPr lang="fi-FI" sz="2400" dirty="0" smtClean="0"/>
              <a:t>Mitkä ovat tyypillisiä merkkejä riippuvuudesta</a:t>
            </a:r>
          </a:p>
          <a:p>
            <a:pPr lvl="1"/>
            <a:r>
              <a:rPr lang="fi-FI" sz="2400" dirty="0" smtClean="0"/>
              <a:t>Miten riippuvuutta voidaan hoitaa</a:t>
            </a:r>
          </a:p>
          <a:p>
            <a:pPr lvl="1"/>
            <a:r>
              <a:rPr lang="fi-FI" sz="2400" dirty="0" smtClean="0"/>
              <a:t>Miten riippuvuutta voidaan ehkäistä (</a:t>
            </a:r>
            <a:r>
              <a:rPr lang="fi-FI" sz="2400" dirty="0" smtClean="0"/>
              <a:t>WHO:n </a:t>
            </a:r>
            <a:r>
              <a:rPr lang="fi-FI" sz="2400" dirty="0" smtClean="0"/>
              <a:t>periaatteet)</a:t>
            </a:r>
          </a:p>
          <a:p>
            <a:pPr lvl="1"/>
            <a:r>
              <a:rPr lang="fi-FI" sz="2400" dirty="0" smtClean="0"/>
              <a:t>Mitä sanoo laki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5808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260</Words>
  <Application>Microsoft Office PowerPoint</Application>
  <PresentationFormat>Näytössä katseltava diaesitys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RIIPPUVUUS</vt:lpstr>
      <vt:lpstr>Riippuvuus</vt:lpstr>
      <vt:lpstr>SOSIAALINEN RIIPPUVUUS</vt:lpstr>
      <vt:lpstr>PSYYKKINEN RIIPPUVUUS </vt:lpstr>
      <vt:lpstr>FYYSINEN RIIPPUVUUS </vt:lpstr>
      <vt:lpstr>RIIPPUVUUKSIEN HOITO </vt:lpstr>
      <vt:lpstr>Tee tiivistelmä riippuvuudesta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RIIPPUVUUS</dc:title>
  <dc:creator>Leena</dc:creator>
  <cp:lastModifiedBy>Leena</cp:lastModifiedBy>
  <cp:revision>8</cp:revision>
  <cp:lastPrinted>2012-08-17T16:58:11Z</cp:lastPrinted>
  <dcterms:created xsi:type="dcterms:W3CDTF">2012-07-25T13:04:38Z</dcterms:created>
  <dcterms:modified xsi:type="dcterms:W3CDTF">2014-01-05T12:16:20Z</dcterms:modified>
</cp:coreProperties>
</file>