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70" r:id="rId5"/>
    <p:sldId id="258" r:id="rId6"/>
    <p:sldId id="260" r:id="rId7"/>
    <p:sldId id="259" r:id="rId8"/>
    <p:sldId id="262" r:id="rId9"/>
    <p:sldId id="263" r:id="rId10"/>
    <p:sldId id="265" r:id="rId11"/>
    <p:sldId id="264" r:id="rId12"/>
    <p:sldId id="266" r:id="rId13"/>
    <p:sldId id="267" r:id="rId14"/>
    <p:sldId id="274" r:id="rId15"/>
    <p:sldId id="271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YLIOPPILASTUTKINTO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0913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771743"/>
          </a:xfrm>
        </p:spPr>
        <p:txBody>
          <a:bodyPr/>
          <a:lstStyle/>
          <a:p>
            <a:r>
              <a:rPr lang="fi-FI" dirty="0" smtClean="0"/>
              <a:t>Ylioppilaskokeen arvostelu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604865"/>
            <a:ext cx="9905999" cy="4186336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Koulun opettajat tekevät alustavan arvioinnin. </a:t>
            </a:r>
            <a:r>
              <a:rPr lang="fi-FI" dirty="0" err="1" smtClean="0"/>
              <a:t>YTL:n</a:t>
            </a:r>
            <a:r>
              <a:rPr lang="fi-FI" dirty="0" smtClean="0"/>
              <a:t> sensorit tekevät varsinaisen tarkastuksen.</a:t>
            </a:r>
          </a:p>
          <a:p>
            <a:r>
              <a:rPr lang="fi-FI" dirty="0" smtClean="0"/>
              <a:t>Arvosanat: </a:t>
            </a:r>
            <a:endParaRPr lang="fi-FI" dirty="0"/>
          </a:p>
          <a:p>
            <a:pPr marL="0" indent="0">
              <a:buNone/>
            </a:pPr>
            <a:r>
              <a:rPr lang="fi-FI" altLang="en-US" dirty="0" smtClean="0"/>
              <a:t>	L= laudatur </a:t>
            </a:r>
            <a:r>
              <a:rPr lang="fi-FI" altLang="en-US" dirty="0"/>
              <a:t>(7)</a:t>
            </a:r>
          </a:p>
          <a:p>
            <a:pPr marL="0" indent="0">
              <a:buNone/>
            </a:pPr>
            <a:r>
              <a:rPr lang="fi-FI" altLang="en-US" dirty="0" smtClean="0"/>
              <a:t>	E= </a:t>
            </a:r>
            <a:r>
              <a:rPr lang="fi-FI" altLang="en-US" dirty="0" err="1" smtClean="0"/>
              <a:t>eximia</a:t>
            </a:r>
            <a:r>
              <a:rPr lang="fi-FI" altLang="en-US" dirty="0" smtClean="0"/>
              <a:t> </a:t>
            </a:r>
            <a:r>
              <a:rPr lang="fi-FI" altLang="en-US" dirty="0" err="1"/>
              <a:t>cum</a:t>
            </a:r>
            <a:r>
              <a:rPr lang="fi-FI" altLang="en-US" dirty="0"/>
              <a:t> </a:t>
            </a:r>
            <a:r>
              <a:rPr lang="fi-FI" altLang="en-US" dirty="0" err="1"/>
              <a:t>lauden</a:t>
            </a:r>
            <a:r>
              <a:rPr lang="fi-FI" altLang="en-US" dirty="0"/>
              <a:t> approbatur (6)</a:t>
            </a:r>
          </a:p>
          <a:p>
            <a:pPr marL="0" indent="0">
              <a:buNone/>
            </a:pPr>
            <a:r>
              <a:rPr lang="fi-FI" altLang="en-US" dirty="0" smtClean="0"/>
              <a:t>	M= magna </a:t>
            </a:r>
            <a:r>
              <a:rPr lang="fi-FI" altLang="en-US" dirty="0" err="1"/>
              <a:t>cum</a:t>
            </a:r>
            <a:r>
              <a:rPr lang="fi-FI" altLang="en-US" dirty="0"/>
              <a:t> laude approbatur (5)</a:t>
            </a:r>
          </a:p>
          <a:p>
            <a:pPr marL="0" indent="0">
              <a:buNone/>
            </a:pPr>
            <a:r>
              <a:rPr lang="fi-FI" altLang="en-US" dirty="0" smtClean="0"/>
              <a:t>	C= </a:t>
            </a:r>
            <a:r>
              <a:rPr lang="fi-FI" altLang="en-US" dirty="0" err="1" smtClean="0"/>
              <a:t>cum</a:t>
            </a:r>
            <a:r>
              <a:rPr lang="fi-FI" altLang="en-US" dirty="0" smtClean="0"/>
              <a:t> </a:t>
            </a:r>
            <a:r>
              <a:rPr lang="fi-FI" altLang="en-US" dirty="0"/>
              <a:t>laude approbatur (4)</a:t>
            </a:r>
          </a:p>
          <a:p>
            <a:pPr marL="0" indent="0">
              <a:buNone/>
            </a:pPr>
            <a:r>
              <a:rPr lang="fi-FI" altLang="en-US" dirty="0" smtClean="0"/>
              <a:t>	B= </a:t>
            </a:r>
            <a:r>
              <a:rPr lang="fi-FI" altLang="en-US" dirty="0" err="1" smtClean="0"/>
              <a:t>lubenter</a:t>
            </a:r>
            <a:r>
              <a:rPr lang="fi-FI" altLang="en-US" dirty="0" smtClean="0"/>
              <a:t> </a:t>
            </a:r>
            <a:r>
              <a:rPr lang="fi-FI" altLang="en-US" dirty="0"/>
              <a:t>approbatur (3</a:t>
            </a:r>
            <a:r>
              <a:rPr lang="fi-FI" altLang="en-US" dirty="0" smtClean="0"/>
              <a:t>)</a:t>
            </a:r>
          </a:p>
          <a:p>
            <a:pPr marL="0" indent="0">
              <a:buNone/>
            </a:pPr>
            <a:r>
              <a:rPr lang="fi-FI" altLang="en-US" dirty="0"/>
              <a:t>	</a:t>
            </a:r>
            <a:r>
              <a:rPr lang="fi-FI" altLang="en-US" dirty="0" smtClean="0"/>
              <a:t>A= approbatur (2)</a:t>
            </a:r>
            <a:endParaRPr lang="fi-FI" altLang="en-US" dirty="0"/>
          </a:p>
          <a:p>
            <a:pPr marL="0" indent="0">
              <a:buNone/>
            </a:pPr>
            <a:r>
              <a:rPr lang="fi-FI" altLang="en-US" dirty="0" smtClean="0"/>
              <a:t>	I= improbatur </a:t>
            </a:r>
            <a:r>
              <a:rPr lang="fi-FI" altLang="en-US" dirty="0"/>
              <a:t>(0</a:t>
            </a:r>
            <a:r>
              <a:rPr lang="fi-FI" altLang="en-US" dirty="0" smtClean="0"/>
              <a:t>) (= hylätty)</a:t>
            </a:r>
            <a:endParaRPr lang="fi-FI" altLang="en-US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382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289250"/>
            <a:ext cx="9905998" cy="699796"/>
          </a:xfrm>
        </p:spPr>
        <p:txBody>
          <a:bodyPr/>
          <a:lstStyle/>
          <a:p>
            <a:r>
              <a:rPr lang="fi-FI" dirty="0" smtClean="0"/>
              <a:t>kompensaatio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287624"/>
            <a:ext cx="9905999" cy="497321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fi-FI" altLang="fi-FI" sz="2000" dirty="0"/>
              <a:t>Joissain tapauksissa yo-tutkinto voi mennä läpi, vaikka yhdestä </a:t>
            </a:r>
            <a:r>
              <a:rPr lang="fi-FI" altLang="fi-FI" sz="2000" u="sng" dirty="0"/>
              <a:t>pakollisesta</a:t>
            </a:r>
            <a:r>
              <a:rPr lang="fi-FI" altLang="fi-FI" sz="2000" dirty="0"/>
              <a:t> kokeesta tulisikin hylätty. Tällöin lasketaan muiden kokeiden tuomat kompensaatiopisteet.</a:t>
            </a:r>
          </a:p>
          <a:p>
            <a:pPr>
              <a:lnSpc>
                <a:spcPct val="80000"/>
              </a:lnSpc>
              <a:buNone/>
            </a:pPr>
            <a:endParaRPr lang="fi-FI" altLang="fi-FI" sz="2000" dirty="0"/>
          </a:p>
          <a:p>
            <a:pPr>
              <a:lnSpc>
                <a:spcPct val="80000"/>
              </a:lnSpc>
            </a:pPr>
            <a:r>
              <a:rPr lang="fi-FI" altLang="fi-FI" sz="2000" dirty="0"/>
              <a:t>Hylätty koe voi olla i+, i, i- tai i=</a:t>
            </a:r>
          </a:p>
          <a:p>
            <a:pPr>
              <a:lnSpc>
                <a:spcPct val="80000"/>
              </a:lnSpc>
              <a:buNone/>
            </a:pPr>
            <a:endParaRPr lang="fi-FI" altLang="fi-FI" sz="2000" dirty="0"/>
          </a:p>
          <a:p>
            <a:pPr lvl="1">
              <a:lnSpc>
                <a:spcPct val="80000"/>
              </a:lnSpc>
            </a:pPr>
            <a:r>
              <a:rPr lang="fi-FI" altLang="fi-FI" dirty="0"/>
              <a:t>Kompensaatio lasketaan muiden kokeiden tuloksista, jolloin L antaa 7, E 6, M 5, C 4, B 3 ja A 2 kompensaatiopistettä</a:t>
            </a:r>
          </a:p>
          <a:p>
            <a:pPr lvl="1">
              <a:lnSpc>
                <a:spcPct val="80000"/>
              </a:lnSpc>
              <a:buNone/>
            </a:pPr>
            <a:endParaRPr lang="fi-FI" altLang="fi-FI" dirty="0"/>
          </a:p>
          <a:p>
            <a:pPr lvl="1">
              <a:lnSpc>
                <a:spcPct val="80000"/>
              </a:lnSpc>
            </a:pPr>
            <a:r>
              <a:rPr lang="fi-FI" altLang="fi-FI" dirty="0"/>
              <a:t>Läpimenon edellytyksenä on:</a:t>
            </a:r>
          </a:p>
          <a:p>
            <a:pPr lvl="2">
              <a:lnSpc>
                <a:spcPct val="80000"/>
              </a:lnSpc>
            </a:pPr>
            <a:r>
              <a:rPr lang="fi-FI" altLang="fi-FI" sz="2000" dirty="0"/>
              <a:t>i+  12 kompensaatiopistettä</a:t>
            </a:r>
          </a:p>
          <a:p>
            <a:pPr lvl="2">
              <a:lnSpc>
                <a:spcPct val="80000"/>
              </a:lnSpc>
            </a:pPr>
            <a:r>
              <a:rPr lang="fi-FI" altLang="fi-FI" sz="2000" dirty="0"/>
              <a:t>i    14         ”          ”</a:t>
            </a:r>
          </a:p>
          <a:p>
            <a:pPr lvl="2">
              <a:lnSpc>
                <a:spcPct val="80000"/>
              </a:lnSpc>
            </a:pPr>
            <a:r>
              <a:rPr lang="fi-FI" altLang="fi-FI" sz="2000" dirty="0"/>
              <a:t>i-   16         ”          ”</a:t>
            </a:r>
          </a:p>
          <a:p>
            <a:pPr lvl="2">
              <a:lnSpc>
                <a:spcPct val="80000"/>
              </a:lnSpc>
            </a:pPr>
            <a:r>
              <a:rPr lang="fi-FI" altLang="fi-FI" sz="2000" dirty="0"/>
              <a:t>i=  18         ”          </a:t>
            </a:r>
            <a:r>
              <a:rPr lang="fi-FI" altLang="fi-FI" sz="2000" dirty="0" smtClean="0"/>
              <a:t>”</a:t>
            </a:r>
          </a:p>
          <a:p>
            <a:pPr lvl="2">
              <a:lnSpc>
                <a:spcPct val="80000"/>
              </a:lnSpc>
            </a:pPr>
            <a:endParaRPr lang="fi-FI" altLang="fi-FI" sz="2000" dirty="0"/>
          </a:p>
          <a:p>
            <a:pPr>
              <a:lnSpc>
                <a:spcPct val="80000"/>
              </a:lnSpc>
            </a:pPr>
            <a:r>
              <a:rPr lang="fi-FI" altLang="fi-FI" sz="2000" dirty="0"/>
              <a:t>Kompensaatio tehdään automaattisesti, ellei opiskelija sitä kirjallisesti </a:t>
            </a:r>
            <a:r>
              <a:rPr lang="fi-FI" altLang="fi-FI" sz="2000" dirty="0" smtClean="0"/>
              <a:t>kiellä</a:t>
            </a:r>
            <a:endParaRPr lang="fi-FI" altLang="fi-FI" sz="2000" dirty="0"/>
          </a:p>
        </p:txBody>
      </p:sp>
    </p:spTree>
    <p:extLst>
      <p:ext uri="{BB962C8B-B14F-4D97-AF65-F5344CB8AC3E}">
        <p14:creationId xmlns:p14="http://schemas.microsoft.com/office/powerpoint/2010/main" val="16500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270588"/>
            <a:ext cx="9905998" cy="718457"/>
          </a:xfrm>
        </p:spPr>
        <p:txBody>
          <a:bodyPr/>
          <a:lstStyle/>
          <a:p>
            <a:r>
              <a:rPr lang="fi-FI" dirty="0" smtClean="0"/>
              <a:t>ilmoittautuminen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3812" y="1073020"/>
            <a:ext cx="11047445" cy="5365101"/>
          </a:xfrm>
        </p:spPr>
        <p:txBody>
          <a:bodyPr>
            <a:normAutofit lnSpcReduction="10000"/>
          </a:bodyPr>
          <a:lstStyle/>
          <a:p>
            <a:r>
              <a:rPr lang="en-GB" altLang="fi-FI" dirty="0" err="1" smtClean="0"/>
              <a:t>Wilman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yo-suunnitelmaan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kirjatut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tiedot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siirtyvät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yo-ilmoittautumislomakkeelle</a:t>
            </a:r>
            <a:r>
              <a:rPr lang="en-GB" altLang="fi-FI" dirty="0" smtClean="0"/>
              <a:t>.</a:t>
            </a:r>
          </a:p>
          <a:p>
            <a:r>
              <a:rPr lang="en-GB" altLang="fi-FI" dirty="0" err="1" smtClean="0"/>
              <a:t>Opiskelija</a:t>
            </a:r>
            <a:r>
              <a:rPr lang="en-GB" altLang="fi-FI" dirty="0" smtClean="0"/>
              <a:t> </a:t>
            </a:r>
            <a:r>
              <a:rPr lang="en-GB" altLang="fi-FI" b="1" u="sng" dirty="0" err="1" smtClean="0"/>
              <a:t>tarkistaa</a:t>
            </a:r>
            <a:r>
              <a:rPr lang="en-GB" altLang="fi-FI" b="1" u="sng" dirty="0" smtClean="0"/>
              <a:t>, </a:t>
            </a:r>
            <a:r>
              <a:rPr lang="en-GB" altLang="fi-FI" b="1" u="sng" dirty="0" err="1" smtClean="0"/>
              <a:t>tulostaa</a:t>
            </a:r>
            <a:r>
              <a:rPr lang="en-GB" altLang="fi-FI" b="1" u="sng" dirty="0" smtClean="0"/>
              <a:t> </a:t>
            </a:r>
            <a:r>
              <a:rPr lang="en-GB" altLang="fi-FI" b="1" u="sng" dirty="0" err="1" smtClean="0"/>
              <a:t>ja</a:t>
            </a:r>
            <a:r>
              <a:rPr lang="en-GB" altLang="fi-FI" b="1" u="sng" dirty="0" smtClean="0"/>
              <a:t> </a:t>
            </a:r>
            <a:r>
              <a:rPr lang="en-GB" altLang="fi-FI" b="1" u="sng" dirty="0" err="1" smtClean="0"/>
              <a:t>allekirjoittaa</a:t>
            </a:r>
            <a:r>
              <a:rPr lang="en-GB" altLang="fi-FI" b="1" u="sng" dirty="0" smtClean="0"/>
              <a:t> </a:t>
            </a:r>
            <a:r>
              <a:rPr lang="en-GB" altLang="fi-FI" b="1" u="sng" dirty="0" err="1" smtClean="0"/>
              <a:t>yo-ilmoittautumislomakkeensa</a:t>
            </a:r>
            <a:r>
              <a:rPr lang="en-GB" altLang="fi-FI" b="1" dirty="0" smtClean="0"/>
              <a:t> </a:t>
            </a:r>
            <a:r>
              <a:rPr lang="en-GB" altLang="fi-FI" b="1" dirty="0" err="1" smtClean="0"/>
              <a:t>ja</a:t>
            </a:r>
            <a:r>
              <a:rPr lang="en-GB" altLang="fi-FI" b="1" dirty="0" smtClean="0"/>
              <a:t> </a:t>
            </a:r>
            <a:r>
              <a:rPr lang="en-GB" altLang="fi-FI" b="1" u="sng" dirty="0" err="1" smtClean="0"/>
              <a:t>toimittaa</a:t>
            </a:r>
            <a:r>
              <a:rPr lang="en-GB" altLang="fi-FI" b="1" u="sng" dirty="0" smtClean="0"/>
              <a:t> </a:t>
            </a:r>
            <a:r>
              <a:rPr lang="en-GB" altLang="fi-FI" b="1" u="sng" dirty="0" err="1" smtClean="0"/>
              <a:t>sen</a:t>
            </a:r>
            <a:r>
              <a:rPr lang="en-GB" altLang="fi-FI" b="1" u="sng" dirty="0" smtClean="0"/>
              <a:t> </a:t>
            </a:r>
            <a:r>
              <a:rPr lang="en-GB" altLang="fi-FI" b="1" u="sng" dirty="0" err="1" smtClean="0"/>
              <a:t>omalle</a:t>
            </a:r>
            <a:r>
              <a:rPr lang="en-GB" altLang="fi-FI" b="1" u="sng" dirty="0" smtClean="0"/>
              <a:t> </a:t>
            </a:r>
            <a:r>
              <a:rPr lang="en-GB" altLang="fi-FI" b="1" u="sng" dirty="0" err="1" smtClean="0"/>
              <a:t>ryhmänohjaajalleen</a:t>
            </a:r>
            <a:r>
              <a:rPr lang="en-GB" altLang="fi-FI" b="1" u="sng" dirty="0" smtClean="0"/>
              <a:t> </a:t>
            </a:r>
            <a:r>
              <a:rPr lang="en-GB" altLang="fi-FI" dirty="0" err="1" smtClean="0"/>
              <a:t>ilmoittautumisajan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puitteissa</a:t>
            </a:r>
            <a:r>
              <a:rPr lang="en-GB" altLang="fi-FI" b="1" u="sng" dirty="0" smtClean="0"/>
              <a:t>.</a:t>
            </a:r>
          </a:p>
          <a:p>
            <a:r>
              <a:rPr lang="en-GB" altLang="fi-FI" dirty="0" err="1" smtClean="0"/>
              <a:t>Ilmoittautuminen</a:t>
            </a:r>
            <a:r>
              <a:rPr lang="en-GB" altLang="fi-FI" dirty="0" smtClean="0"/>
              <a:t> </a:t>
            </a:r>
            <a:r>
              <a:rPr lang="en-GB" altLang="fi-FI" dirty="0" err="1"/>
              <a:t>kevään</a:t>
            </a:r>
            <a:r>
              <a:rPr lang="en-GB" altLang="fi-FI" dirty="0"/>
              <a:t> </a:t>
            </a:r>
            <a:r>
              <a:rPr lang="en-GB" altLang="fi-FI" dirty="0" err="1"/>
              <a:t>kokeisiin</a:t>
            </a:r>
            <a:endParaRPr lang="en-GB" altLang="fi-FI" dirty="0"/>
          </a:p>
          <a:p>
            <a:pPr lvl="2">
              <a:buBlip>
                <a:blip r:embed="rId2"/>
              </a:buBlip>
            </a:pPr>
            <a:r>
              <a:rPr lang="en-GB" altLang="fi-FI" dirty="0" err="1"/>
              <a:t>Ilmoittautumisaika</a:t>
            </a:r>
            <a:r>
              <a:rPr lang="en-GB" altLang="fi-FI" dirty="0"/>
              <a:t> </a:t>
            </a:r>
            <a:r>
              <a:rPr lang="en-GB" altLang="fi-FI" u="sng" dirty="0" err="1"/>
              <a:t>marraskuun</a:t>
            </a:r>
            <a:r>
              <a:rPr lang="en-GB" altLang="fi-FI" u="sng" dirty="0"/>
              <a:t> </a:t>
            </a:r>
            <a:r>
              <a:rPr lang="en-GB" altLang="fi-FI" u="sng" dirty="0" err="1"/>
              <a:t>puolessa</a:t>
            </a:r>
            <a:r>
              <a:rPr lang="en-GB" altLang="fi-FI" u="sng" dirty="0"/>
              <a:t> </a:t>
            </a:r>
            <a:r>
              <a:rPr lang="en-GB" altLang="fi-FI" u="sng" dirty="0" err="1"/>
              <a:t>välissä</a:t>
            </a:r>
            <a:r>
              <a:rPr lang="en-GB" altLang="fi-FI" u="sng" dirty="0"/>
              <a:t> </a:t>
            </a:r>
            <a:r>
              <a:rPr lang="en-GB" altLang="fi-FI" dirty="0" err="1"/>
              <a:t>wilman</a:t>
            </a:r>
            <a:r>
              <a:rPr lang="en-GB" altLang="fi-FI" dirty="0"/>
              <a:t> </a:t>
            </a:r>
            <a:r>
              <a:rPr lang="en-GB" altLang="fi-FI" dirty="0" err="1"/>
              <a:t>kautta</a:t>
            </a:r>
            <a:endParaRPr lang="en-GB" altLang="fi-FI" dirty="0"/>
          </a:p>
          <a:p>
            <a:pPr lvl="2">
              <a:buBlip>
                <a:blip r:embed="rId2"/>
              </a:buBlip>
            </a:pPr>
            <a:r>
              <a:rPr lang="en-GB" altLang="fi-FI" dirty="0" err="1"/>
              <a:t>Ohjeet</a:t>
            </a:r>
            <a:r>
              <a:rPr lang="en-GB" altLang="fi-FI" dirty="0"/>
              <a:t> </a:t>
            </a:r>
            <a:r>
              <a:rPr lang="en-GB" altLang="fi-FI" dirty="0" err="1"/>
              <a:t>ilmoittautumiseen</a:t>
            </a:r>
            <a:r>
              <a:rPr lang="en-GB" altLang="fi-FI" dirty="0"/>
              <a:t> </a:t>
            </a:r>
            <a:r>
              <a:rPr lang="en-GB" altLang="fi-FI" dirty="0" err="1"/>
              <a:t>marraskuun</a:t>
            </a:r>
            <a:r>
              <a:rPr lang="en-GB" altLang="fi-FI" dirty="0"/>
              <a:t> </a:t>
            </a:r>
            <a:r>
              <a:rPr lang="en-GB" altLang="fi-FI" dirty="0" err="1" smtClean="0"/>
              <a:t>alussa</a:t>
            </a:r>
            <a:endParaRPr lang="en-GB" altLang="fi-FI" dirty="0" smtClean="0"/>
          </a:p>
          <a:p>
            <a:r>
              <a:rPr lang="fi-FI" altLang="fi-FI" dirty="0" smtClean="0"/>
              <a:t>Ilmoittautuminen syksyn kokeisiin </a:t>
            </a:r>
          </a:p>
          <a:p>
            <a:pPr lvl="2">
              <a:buBlip>
                <a:blip r:embed="rId2"/>
              </a:buBlip>
            </a:pPr>
            <a:r>
              <a:rPr lang="fi-FI" altLang="fi-FI" dirty="0" smtClean="0"/>
              <a:t>Ilmoittautumisaika </a:t>
            </a:r>
            <a:r>
              <a:rPr lang="fi-FI" altLang="fi-FI" u="sng" dirty="0" smtClean="0"/>
              <a:t>toukokuussa</a:t>
            </a:r>
            <a:endParaRPr lang="fi-FI" altLang="fi-FI" u="sng" dirty="0"/>
          </a:p>
          <a:p>
            <a:r>
              <a:rPr lang="en-GB" altLang="fi-FI" b="1" dirty="0" err="1"/>
              <a:t>Ilmoi</a:t>
            </a:r>
            <a:r>
              <a:rPr lang="fi-FI" altLang="fi-FI" b="1" dirty="0" err="1"/>
              <a:t>ttautuminen</a:t>
            </a:r>
            <a:r>
              <a:rPr lang="fi-FI" altLang="fi-FI" b="1" dirty="0"/>
              <a:t> on aina opiskelijan omalla vastuulla</a:t>
            </a:r>
            <a:r>
              <a:rPr lang="fi-FI" altLang="fi-FI" dirty="0" smtClean="0"/>
              <a:t>!</a:t>
            </a:r>
          </a:p>
          <a:p>
            <a:r>
              <a:rPr lang="fi-FI" altLang="fi-FI" dirty="0" smtClean="0"/>
              <a:t>Ilmoittautuminen on sitova.</a:t>
            </a:r>
          </a:p>
          <a:p>
            <a:r>
              <a:rPr lang="fi-FI" altLang="fi-FI" dirty="0" smtClean="0"/>
              <a:t>Ilmoittautumisen jälkeen kokeen pakollisuutta ei voi enää muuttaa.</a:t>
            </a:r>
            <a:endParaRPr lang="fi-FI" alt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876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altLang="fi-FI" b="1" dirty="0"/>
              <a:t>Kokeet </a:t>
            </a:r>
            <a:r>
              <a:rPr lang="fi-FI" altLang="fi-FI" b="1" dirty="0" smtClean="0"/>
              <a:t>maksullisia (määrät vahvistetaan vuosittain)</a:t>
            </a:r>
            <a:endParaRPr lang="fi-FI" altLang="fi-FI" b="1" dirty="0"/>
          </a:p>
          <a:p>
            <a:pPr>
              <a:buNone/>
            </a:pPr>
            <a:r>
              <a:rPr lang="fi-FI" altLang="fi-FI" b="1" dirty="0"/>
              <a:t>        perusmaksu   14 € +  28 €/koe</a:t>
            </a:r>
            <a:endParaRPr lang="fi-FI" altLang="fi-FI" sz="2000" b="1" dirty="0"/>
          </a:p>
          <a:p>
            <a:r>
              <a:rPr lang="fi-FI" altLang="fi-FI" b="1" dirty="0"/>
              <a:t>Tutkintomaksu maksetaan erillisellä laskulla. Eräpäivää on ehdottomasti noudatettava</a:t>
            </a:r>
            <a:r>
              <a:rPr lang="fi-FI" altLang="fi-FI" b="1" dirty="0" smtClean="0"/>
              <a:t>.</a:t>
            </a:r>
          </a:p>
          <a:p>
            <a:r>
              <a:rPr lang="fi-FI" altLang="fi-FI" b="1" dirty="0" smtClean="0"/>
              <a:t>Yo-tutkintolasku postitetaan väestörekisterissä olevaan osoitteeseen</a:t>
            </a:r>
            <a:endParaRPr lang="fi-FI" altLang="fi-FI" b="1" dirty="0"/>
          </a:p>
          <a:p>
            <a:r>
              <a:rPr lang="fi-FI" altLang="fi-FI" b="1" dirty="0"/>
              <a:t>Kokelaalle ei anneta todistusta ennen kuin hän on suorittanut tutkintomaksut!</a:t>
            </a:r>
            <a:endParaRPr lang="en-GB" alt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916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186613"/>
            <a:ext cx="9905998" cy="793102"/>
          </a:xfrm>
        </p:spPr>
        <p:txBody>
          <a:bodyPr/>
          <a:lstStyle/>
          <a:p>
            <a:r>
              <a:rPr lang="fi-FI" dirty="0" smtClean="0"/>
              <a:t>Yo-kirjoituksiin valmistautuminen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091682"/>
            <a:ext cx="9905999" cy="5253134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Tee itsellesi lukusuunnitelma ja noudata sitä. Mallipohja löytyy </a:t>
            </a:r>
            <a:r>
              <a:rPr lang="fi-FI" dirty="0" err="1" smtClean="0"/>
              <a:t>wilman</a:t>
            </a:r>
            <a:r>
              <a:rPr lang="fi-FI" dirty="0" smtClean="0"/>
              <a:t> opintosuunnitelmalomakkeelta. </a:t>
            </a:r>
          </a:p>
          <a:p>
            <a:r>
              <a:rPr lang="fi-FI" dirty="0" smtClean="0"/>
              <a:t>Varmista, että olet valinnut lukkariisi pakollisten lisäksi yo-aineen syventävät kurssit.</a:t>
            </a:r>
          </a:p>
          <a:p>
            <a:r>
              <a:rPr lang="fi-FI" dirty="0" smtClean="0"/>
              <a:t>Lue kirjat huolella, tee omia muistiinpanoja ja käsitekarttoja. Laske ja harjoittele. Kertaa! </a:t>
            </a:r>
          </a:p>
          <a:p>
            <a:r>
              <a:rPr lang="fi-FI" dirty="0" smtClean="0"/>
              <a:t>Käytä tarvittaessa kertauskirjoja. Valitse kertauskursseja, jos sellaisia on tarjolla.</a:t>
            </a:r>
          </a:p>
          <a:p>
            <a:r>
              <a:rPr lang="fi-FI" dirty="0" smtClean="0"/>
              <a:t>Syksyn kirjoitusten lukuaika on kesällä!</a:t>
            </a:r>
          </a:p>
          <a:p>
            <a:r>
              <a:rPr lang="fi-FI" dirty="0" smtClean="0"/>
              <a:t>Kevään kirjoituksiin valmistautuminen aloitetaan joululomalla. Varsinainen lukuloma talvilomalla ja 5. jaksossa, joten älä valitse siihen kursseja, jos sinulla on monen aineen kirjoitukset.</a:t>
            </a:r>
          </a:p>
          <a:p>
            <a:r>
              <a:rPr lang="fi-FI" dirty="0" smtClean="0"/>
              <a:t>Valmistautumisen voit aloittaa </a:t>
            </a:r>
            <a:r>
              <a:rPr lang="fi-FI" b="1" u="sng" dirty="0" smtClean="0"/>
              <a:t>heti</a:t>
            </a:r>
            <a:r>
              <a:rPr lang="fi-FI" dirty="0" smtClean="0"/>
              <a:t> opiskelemalla kurssit huolella!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752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0"/>
            <a:ext cx="9905998" cy="625151"/>
          </a:xfrm>
        </p:spPr>
        <p:txBody>
          <a:bodyPr>
            <a:normAutofit/>
          </a:bodyPr>
          <a:lstStyle/>
          <a:p>
            <a:r>
              <a:rPr lang="fi-FI" dirty="0" smtClean="0"/>
              <a:t>Yo-suunnitelman tekeminen </a:t>
            </a:r>
            <a:r>
              <a:rPr lang="fi-FI" dirty="0" err="1" smtClean="0"/>
              <a:t>wilmassa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1846" y="625152"/>
            <a:ext cx="11560627" cy="51660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sz="2000" dirty="0" smtClean="0"/>
              <a:t>Lomakkeet -&gt; LK HOPS Henkilökohtainen opintosuunnitelma</a:t>
            </a:r>
          </a:p>
          <a:p>
            <a:pPr>
              <a:lnSpc>
                <a:spcPct val="100000"/>
              </a:lnSpc>
            </a:pPr>
            <a:r>
              <a:rPr lang="fi-FI" sz="2000" dirty="0" smtClean="0"/>
              <a:t>Ja siellä kohtaan Yo-kirjoitusten hajauttamissuunnitelma. Lue </a:t>
            </a:r>
            <a:r>
              <a:rPr lang="fi-FI" sz="2000" dirty="0" err="1" smtClean="0"/>
              <a:t>wilman</a:t>
            </a:r>
            <a:r>
              <a:rPr lang="fi-FI" sz="2000" dirty="0" smtClean="0"/>
              <a:t> ohjeet huolella ja noudata niitä!</a:t>
            </a:r>
          </a:p>
          <a:p>
            <a:pPr>
              <a:lnSpc>
                <a:spcPct val="100000"/>
              </a:lnSpc>
            </a:pPr>
            <a:r>
              <a:rPr lang="fi-FI" b="1" u="sng" dirty="0" smtClean="0"/>
              <a:t>Yo-suunnitelma EI OLE ILMOITTAUTUMINEN!!!</a:t>
            </a:r>
          </a:p>
          <a:p>
            <a:pPr>
              <a:lnSpc>
                <a:spcPct val="100000"/>
              </a:lnSpc>
            </a:pPr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13" y="2008356"/>
            <a:ext cx="9638522" cy="478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0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3567" y="261256"/>
            <a:ext cx="9563844" cy="723706"/>
          </a:xfrm>
        </p:spPr>
        <p:txBody>
          <a:bodyPr>
            <a:normAutofit fontScale="90000"/>
          </a:bodyPr>
          <a:lstStyle/>
          <a:p>
            <a:r>
              <a:rPr lang="fi-FI" dirty="0"/>
              <a:t>Täytä lomake. </a:t>
            </a:r>
            <a:r>
              <a:rPr lang="fi-FI" b="1" dirty="0"/>
              <a:t>Muista tallettaa! 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77568" y="984962"/>
            <a:ext cx="3171509" cy="548115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854751" y="102638"/>
            <a:ext cx="3144416" cy="643812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i-FI" u="sng" dirty="0"/>
              <a:t>Tarkista vielä:</a:t>
            </a:r>
          </a:p>
          <a:p>
            <a:pPr>
              <a:lnSpc>
                <a:spcPct val="100000"/>
              </a:lnSpc>
            </a:pPr>
            <a:r>
              <a:rPr lang="fi-FI" dirty="0"/>
              <a:t>Onko 4 pakollista ainetta?</a:t>
            </a:r>
          </a:p>
          <a:p>
            <a:pPr>
              <a:lnSpc>
                <a:spcPct val="100000"/>
              </a:lnSpc>
            </a:pPr>
            <a:r>
              <a:rPr lang="fi-FI" dirty="0"/>
              <a:t>Onko tutkinnossa </a:t>
            </a:r>
            <a:r>
              <a:rPr lang="fi-FI" dirty="0" err="1"/>
              <a:t>max</a:t>
            </a:r>
            <a:r>
              <a:rPr lang="fi-FI" dirty="0"/>
              <a:t> 3 peräkkäistä kertaa?</a:t>
            </a:r>
          </a:p>
          <a:p>
            <a:pPr>
              <a:lnSpc>
                <a:spcPct val="100000"/>
              </a:lnSpc>
            </a:pPr>
            <a:r>
              <a:rPr lang="fi-FI" dirty="0"/>
              <a:t>Onko pakollisissa vähintään yksi A-tason aine?</a:t>
            </a:r>
          </a:p>
          <a:p>
            <a:pPr>
              <a:lnSpc>
                <a:spcPct val="100000"/>
              </a:lnSpc>
            </a:pPr>
            <a:r>
              <a:rPr lang="fi-FI" dirty="0"/>
              <a:t>HUOM! </a:t>
            </a:r>
            <a:r>
              <a:rPr lang="fi-FI" dirty="0" err="1"/>
              <a:t>Reaalin</a:t>
            </a:r>
            <a:r>
              <a:rPr lang="fi-FI" dirty="0"/>
              <a:t> koepäivät</a:t>
            </a:r>
            <a:r>
              <a:rPr lang="fi-FI" dirty="0" smtClean="0"/>
              <a:t>! </a:t>
            </a:r>
          </a:p>
          <a:p>
            <a:pPr>
              <a:lnSpc>
                <a:spcPct val="100000"/>
              </a:lnSpc>
            </a:pPr>
            <a:r>
              <a:rPr lang="fi-FI" dirty="0" err="1" smtClean="0"/>
              <a:t>Äi</a:t>
            </a:r>
            <a:r>
              <a:rPr lang="fi-FI" dirty="0" smtClean="0"/>
              <a:t> 3. vuoden keväälle</a:t>
            </a:r>
            <a:endParaRPr lang="fi-FI" dirty="0"/>
          </a:p>
          <a:p>
            <a:pPr>
              <a:lnSpc>
                <a:spcPct val="100000"/>
              </a:lnSpc>
            </a:pPr>
            <a:r>
              <a:rPr lang="fi-FI" dirty="0"/>
              <a:t>Onko kirjoituskerrat ja yo-aineet merkitty oikein</a:t>
            </a:r>
            <a:r>
              <a:rPr lang="fi-FI" dirty="0" smtClean="0"/>
              <a:t>?</a:t>
            </a:r>
          </a:p>
          <a:p>
            <a:pPr>
              <a:lnSpc>
                <a:spcPct val="100000"/>
              </a:lnSpc>
            </a:pPr>
            <a:r>
              <a:rPr lang="fi-FI" dirty="0" smtClean="0"/>
              <a:t>Onko kurssit valittu lukkareihin oikein?!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08" y="791059"/>
            <a:ext cx="8769843" cy="593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82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1" y="233266"/>
            <a:ext cx="9906000" cy="653142"/>
          </a:xfrm>
        </p:spPr>
        <p:txBody>
          <a:bodyPr/>
          <a:lstStyle/>
          <a:p>
            <a:r>
              <a:rPr lang="fi-FI" b="1" dirty="0" smtClean="0"/>
              <a:t>YLIOPPILASTUTKINNON RAKENNE</a:t>
            </a:r>
            <a:endParaRPr lang="fi-FI" b="1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141411" y="1268964"/>
            <a:ext cx="4522271" cy="970383"/>
          </a:xfrm>
        </p:spPr>
        <p:txBody>
          <a:bodyPr/>
          <a:lstStyle/>
          <a:p>
            <a:r>
              <a:rPr lang="fi-FI" b="1" dirty="0" smtClean="0"/>
              <a:t>PAKOLLISET AINEET (4 KPL)</a:t>
            </a:r>
          </a:p>
          <a:p>
            <a:r>
              <a:rPr lang="fi-FI" dirty="0" smtClean="0"/>
              <a:t>* </a:t>
            </a:r>
            <a:r>
              <a:rPr lang="fi-FI" sz="2000" dirty="0" smtClean="0"/>
              <a:t>Vähintään yksi A-tason aine!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41410" y="2509935"/>
            <a:ext cx="4878391" cy="3881534"/>
          </a:xfrm>
        </p:spPr>
        <p:txBody>
          <a:bodyPr>
            <a:noAutofit/>
          </a:bodyPr>
          <a:lstStyle/>
          <a:p>
            <a:r>
              <a:rPr lang="fi-FI" b="1" dirty="0" smtClean="0"/>
              <a:t>Äidinkieli tai S2 (kaikille pakollinen)</a:t>
            </a:r>
          </a:p>
          <a:p>
            <a:pPr marL="0" indent="0">
              <a:buNone/>
            </a:pPr>
            <a:r>
              <a:rPr lang="fi-FI" u="sng" dirty="0" smtClean="0"/>
              <a:t>Lisäksi 3 seuraavista:</a:t>
            </a:r>
          </a:p>
          <a:p>
            <a:r>
              <a:rPr lang="fi-FI" dirty="0" smtClean="0"/>
              <a:t>Toinen kotimainen</a:t>
            </a:r>
          </a:p>
          <a:p>
            <a:r>
              <a:rPr lang="fi-FI" dirty="0" smtClean="0"/>
              <a:t>Vieras kieli</a:t>
            </a:r>
          </a:p>
          <a:p>
            <a:r>
              <a:rPr lang="fi-FI" dirty="0" smtClean="0"/>
              <a:t>Matematiikka</a:t>
            </a:r>
          </a:p>
          <a:p>
            <a:r>
              <a:rPr lang="fi-FI" dirty="0" smtClean="0"/>
              <a:t>Reaaliaineen koe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1268964"/>
            <a:ext cx="4646602" cy="877077"/>
          </a:xfrm>
        </p:spPr>
        <p:txBody>
          <a:bodyPr/>
          <a:lstStyle/>
          <a:p>
            <a:r>
              <a:rPr lang="fi-FI" b="1" dirty="0" smtClean="0"/>
              <a:t>YLIMÄÄRÄISET AINEET</a:t>
            </a:r>
          </a:p>
          <a:p>
            <a:endParaRPr lang="fi-FI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40758" y="2239347"/>
            <a:ext cx="4506651" cy="39468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Loput kirjoitusaineet voit kirjoittaa ylimääräisinä:</a:t>
            </a:r>
          </a:p>
          <a:p>
            <a:r>
              <a:rPr lang="fi-FI" dirty="0" smtClean="0"/>
              <a:t>Reaaliaineen kokeita</a:t>
            </a:r>
          </a:p>
          <a:p>
            <a:r>
              <a:rPr lang="fi-FI" dirty="0" smtClean="0"/>
              <a:t>Matematiikka / toinen kotimainen</a:t>
            </a:r>
          </a:p>
          <a:p>
            <a:r>
              <a:rPr lang="fi-FI" dirty="0" smtClean="0"/>
              <a:t>Vieraita kieliä</a:t>
            </a:r>
          </a:p>
          <a:p>
            <a:pPr marL="0" indent="0">
              <a:buNone/>
            </a:pPr>
            <a:r>
              <a:rPr lang="fi-FI" dirty="0" smtClean="0"/>
              <a:t>Hyöty: jatko-opintoihin haettaessa, kompensaatio (jos pakollinen aine tulee hylätyksi)</a:t>
            </a:r>
          </a:p>
        </p:txBody>
      </p:sp>
    </p:spTree>
    <p:extLst>
      <p:ext uri="{BB962C8B-B14F-4D97-AF65-F5344CB8AC3E}">
        <p14:creationId xmlns:p14="http://schemas.microsoft.com/office/powerpoint/2010/main" val="227633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yo-tutkinto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fi-FI" dirty="0" err="1"/>
              <a:t>Kaikki</a:t>
            </a:r>
            <a:r>
              <a:rPr lang="en-GB" altLang="fi-FI" dirty="0"/>
              <a:t> </a:t>
            </a:r>
            <a:r>
              <a:rPr lang="en-GB" altLang="fi-FI" dirty="0" err="1"/>
              <a:t>aineisto</a:t>
            </a:r>
            <a:r>
              <a:rPr lang="en-GB" altLang="fi-FI" dirty="0"/>
              <a:t> </a:t>
            </a:r>
            <a:r>
              <a:rPr lang="en-GB" altLang="fi-FI" dirty="0" err="1"/>
              <a:t>rajatussa</a:t>
            </a:r>
            <a:r>
              <a:rPr lang="en-GB" altLang="fi-FI" dirty="0"/>
              <a:t> </a:t>
            </a:r>
            <a:r>
              <a:rPr lang="en-GB" altLang="fi-FI" dirty="0" err="1"/>
              <a:t>sähköisessä</a:t>
            </a:r>
            <a:r>
              <a:rPr lang="en-GB" altLang="fi-FI" dirty="0"/>
              <a:t> </a:t>
            </a:r>
            <a:r>
              <a:rPr lang="en-GB" altLang="fi-FI" dirty="0" err="1"/>
              <a:t>ympäristössä</a:t>
            </a:r>
            <a:endParaRPr lang="en-GB" altLang="fi-FI" dirty="0"/>
          </a:p>
          <a:p>
            <a:r>
              <a:rPr lang="en-GB" altLang="fi-FI" dirty="0" err="1"/>
              <a:t>Eri</a:t>
            </a:r>
            <a:r>
              <a:rPr lang="en-GB" altLang="fi-FI" dirty="0"/>
              <a:t> </a:t>
            </a:r>
            <a:r>
              <a:rPr lang="en-GB" altLang="fi-FI" dirty="0" err="1"/>
              <a:t>oppiaineissa</a:t>
            </a:r>
            <a:r>
              <a:rPr lang="en-GB" altLang="fi-FI" dirty="0"/>
              <a:t> </a:t>
            </a:r>
            <a:r>
              <a:rPr lang="en-GB" altLang="fi-FI" dirty="0" err="1"/>
              <a:t>erityyppisiö</a:t>
            </a:r>
            <a:r>
              <a:rPr lang="en-GB" altLang="fi-FI" dirty="0"/>
              <a:t> </a:t>
            </a:r>
            <a:r>
              <a:rPr lang="en-GB" altLang="fi-FI" dirty="0" err="1"/>
              <a:t>tehtäviä</a:t>
            </a:r>
            <a:r>
              <a:rPr lang="en-GB" altLang="fi-FI" dirty="0"/>
              <a:t>, </a:t>
            </a:r>
            <a:r>
              <a:rPr lang="en-GB" altLang="fi-FI" dirty="0" err="1"/>
              <a:t>perus</a:t>
            </a:r>
            <a:r>
              <a:rPr lang="en-GB" altLang="fi-FI" dirty="0"/>
              <a:t>-, </a:t>
            </a:r>
            <a:r>
              <a:rPr lang="en-GB" altLang="fi-FI" dirty="0" err="1"/>
              <a:t>soveltavia</a:t>
            </a:r>
            <a:r>
              <a:rPr lang="en-GB" altLang="fi-FI" dirty="0"/>
              <a:t> </a:t>
            </a:r>
            <a:r>
              <a:rPr lang="en-GB" altLang="fi-FI" dirty="0" err="1"/>
              <a:t>ja</a:t>
            </a:r>
            <a:r>
              <a:rPr lang="en-GB" altLang="fi-FI" dirty="0"/>
              <a:t> </a:t>
            </a:r>
            <a:r>
              <a:rPr lang="en-GB" altLang="fi-FI" dirty="0" err="1"/>
              <a:t>kehittämistehtäviä</a:t>
            </a:r>
            <a:endParaRPr lang="en-GB" altLang="fi-FI" dirty="0"/>
          </a:p>
          <a:p>
            <a:r>
              <a:rPr lang="fi-FI" altLang="fi-FI" dirty="0"/>
              <a:t>Kokelailla tulee olemaan ennen koetta mahdollisuus tutustua ympäristöön, jossa sähköiset kokeet </a:t>
            </a:r>
            <a:r>
              <a:rPr lang="fi-FI" altLang="fi-FI" dirty="0" smtClean="0"/>
              <a:t>suoritetaan. </a:t>
            </a:r>
            <a:endParaRPr lang="fi-FI" alt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912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Sähköinen yo-tutkinto: aikataulu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8975632"/>
              </p:ext>
            </p:extLst>
          </p:nvPr>
        </p:nvGraphicFramePr>
        <p:xfrm>
          <a:off x="2332653" y="1791478"/>
          <a:ext cx="7193902" cy="46279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96951"/>
                <a:gridCol w="3596951"/>
              </a:tblGrid>
              <a:tr h="661140">
                <a:tc>
                  <a:txBody>
                    <a:bodyPr/>
                    <a:lstStyle/>
                    <a:p>
                      <a:r>
                        <a:rPr lang="fi-FI" dirty="0" smtClean="0"/>
                        <a:t>Tutkintokerta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Aineet,</a:t>
                      </a:r>
                      <a:r>
                        <a:rPr lang="fi-FI" baseline="0" dirty="0" smtClean="0"/>
                        <a:t> joissa sähköiset kokeet alkavat</a:t>
                      </a:r>
                      <a:endParaRPr lang="fi-FI" dirty="0"/>
                    </a:p>
                  </a:txBody>
                  <a:tcPr/>
                </a:tc>
              </a:tr>
              <a:tr h="6611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2016 syksy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dirty="0" smtClean="0"/>
                        <a:t>Saksa, maantiede, filosofia</a:t>
                      </a:r>
                    </a:p>
                  </a:txBody>
                  <a:tcPr/>
                </a:tc>
              </a:tr>
              <a:tr h="661140">
                <a:tc>
                  <a:txBody>
                    <a:bodyPr/>
                    <a:lstStyle/>
                    <a:p>
                      <a:r>
                        <a:rPr lang="fi-FI" dirty="0" smtClean="0"/>
                        <a:t>2017 kevät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Ranska, yhteiskuntaoppi ja psykologia </a:t>
                      </a:r>
                      <a:endParaRPr lang="fi-FI" dirty="0"/>
                    </a:p>
                  </a:txBody>
                  <a:tcPr/>
                </a:tc>
              </a:tr>
              <a:tr h="661140">
                <a:tc>
                  <a:txBody>
                    <a:bodyPr/>
                    <a:lstStyle/>
                    <a:p>
                      <a:r>
                        <a:rPr lang="fi-FI" dirty="0" smtClean="0"/>
                        <a:t>2017 syksy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Uskonto (UE, UO), elämänkatsomus-tieto, terveystieto, historia, ruotsi</a:t>
                      </a:r>
                      <a:endParaRPr lang="fi-FI" dirty="0"/>
                    </a:p>
                  </a:txBody>
                  <a:tcPr/>
                </a:tc>
              </a:tr>
              <a:tr h="661140">
                <a:tc>
                  <a:txBody>
                    <a:bodyPr/>
                    <a:lstStyle/>
                    <a:p>
                      <a:r>
                        <a:rPr lang="fi-FI" dirty="0" smtClean="0"/>
                        <a:t>2018 kevät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Englanti, espanja, italia, portugali, latina ja biologia </a:t>
                      </a:r>
                      <a:endParaRPr lang="fi-FI" dirty="0"/>
                    </a:p>
                  </a:txBody>
                  <a:tcPr/>
                </a:tc>
              </a:tr>
              <a:tr h="661140">
                <a:tc>
                  <a:txBody>
                    <a:bodyPr/>
                    <a:lstStyle/>
                    <a:p>
                      <a:r>
                        <a:rPr lang="fi-FI" dirty="0" smtClean="0"/>
                        <a:t>2018 syksy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Äidinkieli, venäjä, fysiikka, kemia, S2</a:t>
                      </a:r>
                    </a:p>
                    <a:p>
                      <a:endParaRPr lang="fi-FI" dirty="0"/>
                    </a:p>
                  </a:txBody>
                  <a:tcPr/>
                </a:tc>
              </a:tr>
              <a:tr h="661140">
                <a:tc>
                  <a:txBody>
                    <a:bodyPr/>
                    <a:lstStyle/>
                    <a:p>
                      <a:r>
                        <a:rPr lang="fi-FI" dirty="0" smtClean="0"/>
                        <a:t>2019 kevät 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Matematiikka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20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2" y="242597"/>
            <a:ext cx="10372563" cy="699795"/>
          </a:xfrm>
        </p:spPr>
        <p:txBody>
          <a:bodyPr>
            <a:normAutofit/>
          </a:bodyPr>
          <a:lstStyle/>
          <a:p>
            <a:r>
              <a:rPr lang="fi-FI" dirty="0" smtClean="0"/>
              <a:t>Yo-tutkinnon suoritusaika: hajauttaminen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250303"/>
            <a:ext cx="10372564" cy="5411753"/>
          </a:xfrm>
        </p:spPr>
        <p:txBody>
          <a:bodyPr>
            <a:normAutofit/>
          </a:bodyPr>
          <a:lstStyle/>
          <a:p>
            <a:r>
              <a:rPr lang="fi-FI" dirty="0" smtClean="0"/>
              <a:t>Tutkinnon voi hajauttaa </a:t>
            </a:r>
            <a:r>
              <a:rPr lang="fi-FI" b="1" u="sng" dirty="0" smtClean="0"/>
              <a:t>kolmelle</a:t>
            </a:r>
            <a:r>
              <a:rPr lang="fi-FI" u="sng" dirty="0" smtClean="0"/>
              <a:t> peräkkäiselle tutkintokerralle</a:t>
            </a:r>
            <a:r>
              <a:rPr lang="fi-FI" dirty="0" smtClean="0"/>
              <a:t>.</a:t>
            </a:r>
          </a:p>
          <a:p>
            <a:r>
              <a:rPr lang="fi-FI" dirty="0" smtClean="0"/>
              <a:t>Tutkintokertoja järjestetään keväisin (jaksot 4 ja 5) ja syksyisin (jaksot 1 ja 2)</a:t>
            </a:r>
          </a:p>
          <a:p>
            <a:pPr marL="0" indent="0">
              <a:buNone/>
            </a:pPr>
            <a:r>
              <a:rPr lang="fi-FI" dirty="0" err="1" smtClean="0"/>
              <a:t>Esim</a:t>
            </a:r>
            <a:r>
              <a:rPr lang="fi-FI" dirty="0" smtClean="0"/>
              <a:t>: 	2016K 	2016S		2017K</a:t>
            </a:r>
          </a:p>
          <a:p>
            <a:r>
              <a:rPr lang="fi-FI" b="1" dirty="0" smtClean="0"/>
              <a:t>Suoritusaika alkaa ensimmäisestä koekerrasta ja päättyy, kun viimeinen </a:t>
            </a:r>
            <a:r>
              <a:rPr lang="fi-FI" b="1" u="sng" dirty="0" smtClean="0"/>
              <a:t>pakollinen</a:t>
            </a:r>
            <a:r>
              <a:rPr lang="fi-FI" b="1" dirty="0" smtClean="0"/>
              <a:t> on suoritettu</a:t>
            </a:r>
            <a:r>
              <a:rPr lang="fi-FI" dirty="0" smtClean="0"/>
              <a:t> (</a:t>
            </a:r>
            <a:r>
              <a:rPr lang="fi-FI" dirty="0" err="1" smtClean="0"/>
              <a:t>maks</a:t>
            </a:r>
            <a:r>
              <a:rPr lang="fi-FI" dirty="0" smtClean="0"/>
              <a:t>. 3 peräkkäistä tutkintokertaa). </a:t>
            </a:r>
            <a:r>
              <a:rPr lang="fi-FI" sz="2000" dirty="0" smtClean="0"/>
              <a:t>Tämän jälkeen kirjoitetut aineet ovat tutkinnon täydentämistä. Tutkintoa voi täydentää vasta, kun yo-tutkinto on valmis (pakolliset suoritettu hyväksytysti).</a:t>
            </a:r>
          </a:p>
          <a:p>
            <a:r>
              <a:rPr lang="fi-FI" dirty="0" smtClean="0"/>
              <a:t>Pakolliset aineet on syytä hajauttaa siten, että </a:t>
            </a:r>
            <a:r>
              <a:rPr lang="fi-FI" u="sng" dirty="0" smtClean="0"/>
              <a:t>viimeisellä tutkintokerralla on vähintään yksi pakollinen aine.</a:t>
            </a:r>
            <a:r>
              <a:rPr lang="fi-FI" dirty="0" smtClean="0"/>
              <a:t> Samalla tutkintokerralla voi suorittaa vain yhden vieraan kielen A-tason kokeen. Myös B2/B3-kielet kannattaa hajauttaa eri tutkintokerroille.</a:t>
            </a:r>
          </a:p>
        </p:txBody>
      </p:sp>
    </p:spTree>
    <p:extLst>
      <p:ext uri="{BB962C8B-B14F-4D97-AF65-F5344CB8AC3E}">
        <p14:creationId xmlns:p14="http://schemas.microsoft.com/office/powerpoint/2010/main" val="62572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771135"/>
          </a:xfrm>
        </p:spPr>
        <p:txBody>
          <a:bodyPr>
            <a:normAutofit fontScale="90000"/>
          </a:bodyPr>
          <a:lstStyle/>
          <a:p>
            <a:r>
              <a:rPr lang="fi-FI" dirty="0"/>
              <a:t>Hajauttaminen / reaaliaineiden </a:t>
            </a:r>
            <a:r>
              <a:rPr lang="fi-FI" dirty="0" smtClean="0"/>
              <a:t>kokeet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0019" y="1082352"/>
            <a:ext cx="4649783" cy="2019039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Yhdellä tutkintokerralla on mahdollista suorittaa kaksi reaaliaineen koetta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 smtClean="0"/>
              <a:t>Koepäivien keskinäinen järjestys vaihtelee tutkintokerroittain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961054" y="3101392"/>
            <a:ext cx="5173052" cy="2857758"/>
          </a:xfrm>
        </p:spPr>
        <p:txBody>
          <a:bodyPr/>
          <a:lstStyle/>
          <a:p>
            <a:pPr marL="0" indent="0">
              <a:buNone/>
            </a:pPr>
            <a:r>
              <a:rPr lang="fi-FI" altLang="fi-FI" dirty="0" smtClean="0"/>
              <a:t>Ensimmäinen </a:t>
            </a:r>
            <a:r>
              <a:rPr lang="fi-FI" altLang="fi-FI" dirty="0"/>
              <a:t>koepäivä:</a:t>
            </a:r>
          </a:p>
          <a:p>
            <a:pPr lvl="1"/>
            <a:r>
              <a:rPr lang="fi-FI" altLang="fi-FI" dirty="0"/>
              <a:t>psykologia</a:t>
            </a:r>
          </a:p>
          <a:p>
            <a:pPr lvl="1"/>
            <a:r>
              <a:rPr lang="fi-FI" altLang="fi-FI" dirty="0"/>
              <a:t>filosofia</a:t>
            </a:r>
          </a:p>
          <a:p>
            <a:pPr lvl="1"/>
            <a:r>
              <a:rPr lang="fi-FI" altLang="fi-FI" dirty="0"/>
              <a:t>historia </a:t>
            </a:r>
          </a:p>
          <a:p>
            <a:pPr lvl="1"/>
            <a:r>
              <a:rPr lang="fi-FI" altLang="fi-FI" dirty="0"/>
              <a:t>fysiikka</a:t>
            </a:r>
          </a:p>
          <a:p>
            <a:pPr lvl="1"/>
            <a:r>
              <a:rPr lang="fi-FI" altLang="fi-FI" dirty="0"/>
              <a:t>biologia	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1054360"/>
            <a:ext cx="4646602" cy="1614195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200" dirty="0" smtClean="0"/>
              <a:t>Yhtenä koepäivänä voi osallistua vain yhteen reaaliaineen kokeeseen</a:t>
            </a:r>
          </a:p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27068" y="3073397"/>
            <a:ext cx="4875210" cy="359799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altLang="fi-FI" dirty="0" smtClean="0"/>
              <a:t>Toinen </a:t>
            </a:r>
            <a:r>
              <a:rPr lang="fi-FI" altLang="fi-FI" dirty="0"/>
              <a:t>koepäivä</a:t>
            </a:r>
          </a:p>
          <a:p>
            <a:pPr lvl="1"/>
            <a:r>
              <a:rPr lang="fi-FI" altLang="fi-FI" dirty="0" err="1"/>
              <a:t>evankelis</a:t>
            </a:r>
            <a:r>
              <a:rPr lang="fi-FI" altLang="fi-FI" dirty="0"/>
              <a:t>-luterilainen uskonto</a:t>
            </a:r>
          </a:p>
          <a:p>
            <a:pPr lvl="1"/>
            <a:r>
              <a:rPr lang="fi-FI" altLang="fi-FI" dirty="0"/>
              <a:t>ortodoksinen uskonto</a:t>
            </a:r>
          </a:p>
          <a:p>
            <a:pPr lvl="1"/>
            <a:r>
              <a:rPr lang="fi-FI" altLang="fi-FI" dirty="0"/>
              <a:t>elämänkatsomus-</a:t>
            </a:r>
          </a:p>
          <a:p>
            <a:pPr lvl="1">
              <a:buNone/>
            </a:pPr>
            <a:r>
              <a:rPr lang="fi-FI" altLang="fi-FI" dirty="0"/>
              <a:t>	tieto</a:t>
            </a:r>
          </a:p>
          <a:p>
            <a:pPr lvl="1"/>
            <a:r>
              <a:rPr lang="fi-FI" altLang="fi-FI" dirty="0"/>
              <a:t>yhteiskuntaoppi</a:t>
            </a:r>
          </a:p>
          <a:p>
            <a:pPr lvl="1"/>
            <a:r>
              <a:rPr lang="fi-FI" altLang="fi-FI" dirty="0"/>
              <a:t>kemia</a:t>
            </a:r>
          </a:p>
          <a:p>
            <a:pPr lvl="1"/>
            <a:r>
              <a:rPr lang="fi-FI" altLang="fi-FI" dirty="0"/>
              <a:t>maantiede</a:t>
            </a:r>
          </a:p>
          <a:p>
            <a:pPr lvl="1"/>
            <a:r>
              <a:rPr lang="fi-FI" altLang="fi-FI" dirty="0"/>
              <a:t>terveystieto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440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02372"/>
          </a:xfrm>
        </p:spPr>
        <p:txBody>
          <a:bodyPr/>
          <a:lstStyle/>
          <a:p>
            <a:r>
              <a:rPr lang="fi-FI" dirty="0" smtClean="0"/>
              <a:t>osallistumisoikeus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623527"/>
            <a:ext cx="9905999" cy="4167674"/>
          </a:xfrm>
        </p:spPr>
        <p:txBody>
          <a:bodyPr>
            <a:normAutofit/>
          </a:bodyPr>
          <a:lstStyle/>
          <a:p>
            <a:r>
              <a:rPr lang="fi-FI" dirty="0" smtClean="0"/>
              <a:t>Kirjoitettavassa aineessa </a:t>
            </a:r>
            <a:r>
              <a:rPr lang="fi-FI" b="1" dirty="0" smtClean="0"/>
              <a:t>pakollisten kurssien tulee olla suoritettuina </a:t>
            </a:r>
            <a:r>
              <a:rPr lang="fi-FI" dirty="0" smtClean="0"/>
              <a:t>(arvosanat 4-10).</a:t>
            </a:r>
          </a:p>
          <a:p>
            <a:pPr lvl="1"/>
            <a:r>
              <a:rPr lang="fi-FI" u="sng" dirty="0"/>
              <a:t>Syksyn</a:t>
            </a:r>
            <a:r>
              <a:rPr lang="fi-FI" dirty="0"/>
              <a:t> kirjoituksiin osallistuvilla ko. aineen pakolliset kurssit pitää saada suoritettua viim. keväällä 6. jaksossa.</a:t>
            </a:r>
          </a:p>
          <a:p>
            <a:pPr lvl="1"/>
            <a:r>
              <a:rPr lang="fi-FI" u="sng" dirty="0"/>
              <a:t>Kevään</a:t>
            </a:r>
            <a:r>
              <a:rPr lang="fi-FI" dirty="0"/>
              <a:t> kirjoituksiin osallistuvilla ko. aineen pakolliset kurssit pitää saada suoritettua viim. jouluun mennessä eli 3. jaksossa</a:t>
            </a:r>
            <a:r>
              <a:rPr lang="fi-FI" dirty="0" smtClean="0"/>
              <a:t>.</a:t>
            </a:r>
          </a:p>
          <a:p>
            <a:pPr marL="228600" lvl="1">
              <a:spcBef>
                <a:spcPts val="1000"/>
              </a:spcBef>
            </a:pPr>
            <a:r>
              <a:rPr lang="fi-FI" sz="2400" dirty="0"/>
              <a:t>Ylioppilaskirjoitusten </a:t>
            </a:r>
            <a:r>
              <a:rPr lang="fi-FI" sz="2400" dirty="0" smtClean="0"/>
              <a:t>kysymykset perustuvat kuitenkin sekä </a:t>
            </a:r>
            <a:r>
              <a:rPr lang="fi-FI" sz="2400" u="sng" dirty="0" smtClean="0"/>
              <a:t>pakollisten että syventävien kurssien sisältöihin!</a:t>
            </a:r>
            <a:r>
              <a:rPr lang="fi-FI" sz="2400" dirty="0" smtClean="0"/>
              <a:t> Valitse siis lukkariisi kirjoitusaineiden syventävät kurssit.</a:t>
            </a:r>
          </a:p>
        </p:txBody>
      </p:sp>
    </p:spTree>
    <p:extLst>
      <p:ext uri="{BB962C8B-B14F-4D97-AF65-F5344CB8AC3E}">
        <p14:creationId xmlns:p14="http://schemas.microsoft.com/office/powerpoint/2010/main" val="88342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dirty="0" smtClean="0"/>
              <a:t>uusiminen</a:t>
            </a:r>
            <a:endParaRPr lang="fi-FI" sz="54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370019" y="1726164"/>
            <a:ext cx="4649783" cy="849086"/>
          </a:xfrm>
        </p:spPr>
        <p:txBody>
          <a:bodyPr>
            <a:normAutofit/>
          </a:bodyPr>
          <a:lstStyle/>
          <a:p>
            <a:r>
              <a:rPr lang="fi-FI" sz="3600" dirty="0"/>
              <a:t>hylätty koe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991501"/>
          </a:xfrm>
        </p:spPr>
        <p:txBody>
          <a:bodyPr>
            <a:normAutofit fontScale="85000" lnSpcReduction="20000"/>
          </a:bodyPr>
          <a:lstStyle/>
          <a:p>
            <a:pPr marL="533400" indent="-533400"/>
            <a:r>
              <a:rPr lang="fi-FI" altLang="fi-FI" sz="2800" b="1" u="sng" dirty="0"/>
              <a:t>Hylätyn pakollisen </a:t>
            </a:r>
            <a:r>
              <a:rPr lang="fi-FI" altLang="fi-FI" sz="2800" b="1" dirty="0"/>
              <a:t>kokeen saa uusia </a:t>
            </a:r>
            <a:r>
              <a:rPr lang="fi-FI" altLang="fi-FI" sz="2800" b="1" u="sng" dirty="0"/>
              <a:t>kaksi kertaa kolmen seuraavan tutkintokerran yhteydessä</a:t>
            </a:r>
          </a:p>
          <a:p>
            <a:pPr marL="533400" indent="-533400"/>
            <a:r>
              <a:rPr lang="fi-FI" altLang="fi-FI" sz="2800" b="1" dirty="0"/>
              <a:t>Hylätyn ylimääräisen kokeen saa uusia kaksi kertaa ilman aikarajoitusta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400808" y="1726163"/>
            <a:ext cx="4646602" cy="849087"/>
          </a:xfrm>
        </p:spPr>
        <p:txBody>
          <a:bodyPr>
            <a:normAutofit/>
          </a:bodyPr>
          <a:lstStyle/>
          <a:p>
            <a:r>
              <a:rPr lang="fi-FI" sz="3600" dirty="0" smtClean="0"/>
              <a:t>Hyväksytty koe</a:t>
            </a:r>
            <a:endParaRPr lang="fi-FI" sz="3600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altLang="fi-FI" b="1" dirty="0" smtClean="0"/>
              <a:t>Hyväksytyn </a:t>
            </a:r>
            <a:r>
              <a:rPr lang="fi-FI" altLang="fi-FI" b="1" dirty="0"/>
              <a:t>kokeen voi uusia kerran ilman aikarajaa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197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88984"/>
          </a:xfrm>
        </p:spPr>
        <p:txBody>
          <a:bodyPr/>
          <a:lstStyle/>
          <a:p>
            <a:r>
              <a:rPr lang="fi-FI" dirty="0" smtClean="0"/>
              <a:t>Uusiminen: hylätty koe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959429"/>
            <a:ext cx="9905999" cy="38317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altLang="fi-FI" sz="2800" dirty="0" smtClean="0"/>
              <a:t>Jos </a:t>
            </a:r>
            <a:r>
              <a:rPr lang="fi-FI" altLang="fi-FI" sz="2800" dirty="0"/>
              <a:t>tulet hylätyksi </a:t>
            </a:r>
            <a:r>
              <a:rPr lang="fi-FI" altLang="fi-FI" sz="2800" u="sng" dirty="0"/>
              <a:t>pakollisessa</a:t>
            </a:r>
            <a:r>
              <a:rPr lang="fi-FI" altLang="fi-FI" sz="2800" dirty="0"/>
              <a:t> pitkän oppimäärän kokeessa (A-taso)</a:t>
            </a:r>
          </a:p>
          <a:p>
            <a:pPr lvl="1">
              <a:lnSpc>
                <a:spcPct val="90000"/>
              </a:lnSpc>
            </a:pPr>
            <a:r>
              <a:rPr lang="fi-FI" altLang="fi-FI" sz="2800" dirty="0"/>
              <a:t>voit hylättyä koetta uusiessa osallistua saman oppiaineen lyhyen oppimäärän </a:t>
            </a:r>
            <a:r>
              <a:rPr lang="fi-FI" altLang="fi-FI" sz="2800" dirty="0" smtClean="0"/>
              <a:t>kokeeseen</a:t>
            </a:r>
          </a:p>
          <a:p>
            <a:pPr lvl="1">
              <a:lnSpc>
                <a:spcPct val="90000"/>
              </a:lnSpc>
            </a:pPr>
            <a:r>
              <a:rPr lang="fi-FI" altLang="fi-FI" sz="2800" dirty="0" smtClean="0"/>
              <a:t>pakollisissa </a:t>
            </a:r>
            <a:r>
              <a:rPr lang="fi-FI" altLang="fi-FI" sz="2800" dirty="0"/>
              <a:t>kokeissa </a:t>
            </a:r>
            <a:r>
              <a:rPr lang="fi-FI" altLang="fi-FI" sz="2800" dirty="0" smtClean="0"/>
              <a:t>on kuitenkin oltava </a:t>
            </a:r>
            <a:r>
              <a:rPr lang="fi-FI" altLang="fi-FI" sz="2800" dirty="0"/>
              <a:t>yksi vaativamman tason </a:t>
            </a:r>
            <a:r>
              <a:rPr lang="fi-FI" altLang="fi-FI" sz="2800" dirty="0" smtClean="0"/>
              <a:t>koe (A-taso)</a:t>
            </a:r>
            <a:endParaRPr lang="fi-FI" altLang="fi-FI" sz="2800" dirty="0"/>
          </a:p>
          <a:p>
            <a:pPr>
              <a:lnSpc>
                <a:spcPct val="90000"/>
              </a:lnSpc>
            </a:pPr>
            <a:r>
              <a:rPr lang="fi-FI" altLang="fi-FI" sz="2800" dirty="0" smtClean="0"/>
              <a:t>Hylätyn </a:t>
            </a:r>
            <a:r>
              <a:rPr lang="fi-FI" altLang="fi-FI" sz="2800" u="sng" dirty="0"/>
              <a:t>ylimääräisen</a:t>
            </a:r>
            <a:r>
              <a:rPr lang="fi-FI" altLang="fi-FI" sz="2800" dirty="0"/>
              <a:t> kokeen tasoa ei voi </a:t>
            </a:r>
            <a:r>
              <a:rPr lang="fi-FI" altLang="fi-FI" sz="2800" dirty="0" smtClean="0"/>
              <a:t>vaihtaa.</a:t>
            </a:r>
            <a:endParaRPr lang="fi-FI" altLang="fi-FI" sz="2800" dirty="0"/>
          </a:p>
        </p:txBody>
      </p:sp>
    </p:spTree>
    <p:extLst>
      <p:ext uri="{BB962C8B-B14F-4D97-AF65-F5344CB8AC3E}">
        <p14:creationId xmlns:p14="http://schemas.microsoft.com/office/powerpoint/2010/main" val="170388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61070E23F71A444996F01AF871BC563" ma:contentTypeVersion="2" ma:contentTypeDescription="Luo uusi asiakirja." ma:contentTypeScope="" ma:versionID="2b8d8924674259c1026c38ac6faf955f">
  <xsd:schema xmlns:xsd="http://www.w3.org/2001/XMLSchema" xmlns:xs="http://www.w3.org/2001/XMLSchema" xmlns:p="http://schemas.microsoft.com/office/2006/metadata/properties" xmlns:ns2="085cb736-652a-4ab7-a4d7-370458f813e0" targetNamespace="http://schemas.microsoft.com/office/2006/metadata/properties" ma:root="true" ma:fieldsID="d1e9f7697059af773a0d5f83463169f1" ns2:_="">
    <xsd:import namespace="085cb736-652a-4ab7-a4d7-370458f813e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5cb736-652a-4ab7-a4d7-370458f813e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F8B368-D3F2-4588-8D33-342462FAAE10}"/>
</file>

<file path=customXml/itemProps2.xml><?xml version="1.0" encoding="utf-8"?>
<ds:datastoreItem xmlns:ds="http://schemas.openxmlformats.org/officeDocument/2006/customXml" ds:itemID="{A904B45D-AF65-4EE3-841D-3AD85E72CCFF}"/>
</file>

<file path=customXml/itemProps3.xml><?xml version="1.0" encoding="utf-8"?>
<ds:datastoreItem xmlns:ds="http://schemas.openxmlformats.org/officeDocument/2006/customXml" ds:itemID="{151C481F-29D9-4D25-805F-FC719E4FBE8A}"/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473</TotalTime>
  <Words>759</Words>
  <Application>Microsoft Office PowerPoint</Application>
  <PresentationFormat>Laajakuva</PresentationFormat>
  <Paragraphs>138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Tw Cen MT</vt:lpstr>
      <vt:lpstr>Piiri</vt:lpstr>
      <vt:lpstr>YLIOPPILASTUTKINTO</vt:lpstr>
      <vt:lpstr>YLIOPPILASTUTKINNON RAKENNE</vt:lpstr>
      <vt:lpstr>Sähköinen yo-tutkinto</vt:lpstr>
      <vt:lpstr>Sähköinen yo-tutkinto: aikataulu</vt:lpstr>
      <vt:lpstr>Yo-tutkinnon suoritusaika: hajauttaminen</vt:lpstr>
      <vt:lpstr>Hajauttaminen / reaaliaineiden kokeet </vt:lpstr>
      <vt:lpstr>osallistumisoikeus</vt:lpstr>
      <vt:lpstr>uusiminen</vt:lpstr>
      <vt:lpstr>Uusiminen: hylätty koe</vt:lpstr>
      <vt:lpstr>Ylioppilaskokeen arvostelu</vt:lpstr>
      <vt:lpstr>kompensaatio</vt:lpstr>
      <vt:lpstr>ilmoittautuminen</vt:lpstr>
      <vt:lpstr>Maksut</vt:lpstr>
      <vt:lpstr>Yo-kirjoituksiin valmistautuminen</vt:lpstr>
      <vt:lpstr>Yo-suunnitelman tekeminen wilmassa</vt:lpstr>
      <vt:lpstr>Täytä lomake. Muista tallettaa!  </vt:lpstr>
    </vt:vector>
  </TitlesOfParts>
  <Company>AO Tietohallinto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YLIOPPILASTUTKINTO</dc:title>
  <dc:creator>Ottavainen Johanna</dc:creator>
  <cp:lastModifiedBy>Ottavainen Johanna</cp:lastModifiedBy>
  <cp:revision>27</cp:revision>
  <dcterms:created xsi:type="dcterms:W3CDTF">2015-09-16T08:16:45Z</dcterms:created>
  <dcterms:modified xsi:type="dcterms:W3CDTF">2015-10-22T08:39:51Z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0x010100061070E23F71A444996F01AF871BC563</vt:lpwstr>
  </property>
</Properties>
</file>