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</p:sldMasterIdLst>
  <p:notesMasterIdLst>
    <p:notesMasterId r:id="rId29"/>
  </p:notesMasterIdLst>
  <p:handoutMasterIdLst>
    <p:handoutMasterId r:id="rId30"/>
  </p:handoutMasterIdLst>
  <p:sldIdLst>
    <p:sldId id="271" r:id="rId2"/>
    <p:sldId id="354" r:id="rId3"/>
    <p:sldId id="315" r:id="rId4"/>
    <p:sldId id="339" r:id="rId5"/>
    <p:sldId id="316" r:id="rId6"/>
    <p:sldId id="317" r:id="rId7"/>
    <p:sldId id="384" r:id="rId8"/>
    <p:sldId id="370" r:id="rId9"/>
    <p:sldId id="369" r:id="rId10"/>
    <p:sldId id="376" r:id="rId11"/>
    <p:sldId id="307" r:id="rId12"/>
    <p:sldId id="361" r:id="rId13"/>
    <p:sldId id="365" r:id="rId14"/>
    <p:sldId id="367" r:id="rId15"/>
    <p:sldId id="362" r:id="rId16"/>
    <p:sldId id="374" r:id="rId17"/>
    <p:sldId id="375" r:id="rId18"/>
    <p:sldId id="357" r:id="rId19"/>
    <p:sldId id="382" r:id="rId20"/>
    <p:sldId id="373" r:id="rId21"/>
    <p:sldId id="348" r:id="rId22"/>
    <p:sldId id="377" r:id="rId23"/>
    <p:sldId id="350" r:id="rId24"/>
    <p:sldId id="337" r:id="rId25"/>
    <p:sldId id="385" r:id="rId26"/>
    <p:sldId id="351" r:id="rId27"/>
    <p:sldId id="380" r:id="rId28"/>
  </p:sldIdLst>
  <p:sldSz cx="9144000" cy="6858000" type="screen4x3"/>
  <p:notesSz cx="6735763" cy="9866313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1979">
          <p15:clr>
            <a:srgbClr val="A4A3A4"/>
          </p15:clr>
        </p15:guide>
        <p15:guide id="4" orient="horz" pos="2341">
          <p15:clr>
            <a:srgbClr val="A4A3A4"/>
          </p15:clr>
        </p15:guide>
        <p15:guide id="5" pos="1973">
          <p15:clr>
            <a:srgbClr val="A4A3A4"/>
          </p15:clr>
        </p15:guide>
        <p15:guide id="6" pos="5602">
          <p15:clr>
            <a:srgbClr val="A4A3A4"/>
          </p15:clr>
        </p15:guide>
        <p15:guide id="7" pos="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0B3"/>
    <a:srgbClr val="009981"/>
    <a:srgbClr val="008DC4"/>
    <a:srgbClr val="000000"/>
    <a:srgbClr val="FF6600"/>
    <a:srgbClr val="FF0000"/>
    <a:srgbClr val="68737A"/>
    <a:srgbClr val="F273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8284" autoAdjust="0"/>
  </p:normalViewPr>
  <p:slideViewPr>
    <p:cSldViewPr>
      <p:cViewPr varScale="1">
        <p:scale>
          <a:sx n="48" d="100"/>
          <a:sy n="48" d="100"/>
        </p:scale>
        <p:origin x="-108" y="-510"/>
      </p:cViewPr>
      <p:guideLst>
        <p:guide orient="horz" pos="1525"/>
        <p:guide orient="horz" pos="935"/>
        <p:guide orient="horz" pos="1979"/>
        <p:guide orient="horz" pos="2341"/>
        <p:guide pos="1973"/>
        <p:guide pos="5602"/>
        <p:guide pos="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9957D78-FE64-437C-BB46-CFE3689DB580}" type="datetimeFigureOut">
              <a:rPr lang="fi-FI"/>
              <a:pPr>
                <a:defRPr/>
              </a:pPr>
              <a:t>4.10.2016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5103E25-45A9-47CD-A907-0E3E9DD1566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2492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2EF09B-A672-4939-A4C4-240B6BCE5954}" type="datetimeFigureOut">
              <a:rPr lang="fi-FI"/>
              <a:pPr>
                <a:defRPr/>
              </a:pPr>
              <a:t>4.10.2016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E1DFAC-90FB-4D2D-81A0-5C7ADDD1946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78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Tämä</a:t>
            </a:r>
            <a:r>
              <a:rPr lang="fi-FI" baseline="0" dirty="0" smtClean="0"/>
              <a:t> diasarja on tarkoitettu opojen käyttöön.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1DFAC-90FB-4D2D-81A0-5C7ADDD1946E}" type="slidenum">
              <a:rPr lang="fi-FI" smtClean="0"/>
              <a:pPr>
                <a:defRPr/>
              </a:pPr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44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dirty="0" smtClean="0"/>
          </a:p>
        </p:txBody>
      </p:sp>
      <p:sp>
        <p:nvSpPr>
          <p:cNvPr id="41988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C5035C-CB49-48EC-9FBA-38E68167FB49}" type="slidenum">
              <a:rPr lang="fi-FI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fi-FI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757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Huomautusten paikkamerkki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i-FI" dirty="0" smtClean="0"/>
          </a:p>
        </p:txBody>
      </p:sp>
      <p:sp>
        <p:nvSpPr>
          <p:cNvPr id="39940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02466A-985A-4F13-960B-20405A1D9135}" type="slidenum">
              <a:rPr lang="fi-FI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fi-FI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574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Huomautusten paikkamerkki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dirty="0" smtClean="0"/>
          </a:p>
        </p:txBody>
      </p:sp>
      <p:sp>
        <p:nvSpPr>
          <p:cNvPr id="43012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ABF0C4-8909-4FC8-A1EC-675BE02906BF}" type="slidenum">
              <a:rPr lang="fi-FI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fi-FI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570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Huomautusten paikkamerkki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i-FI" dirty="0" smtClean="0"/>
          </a:p>
        </p:txBody>
      </p:sp>
      <p:sp>
        <p:nvSpPr>
          <p:cNvPr id="43012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ABF0C4-8909-4FC8-A1EC-675BE02906BF}" type="slidenum">
              <a:rPr lang="fi-FI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fi-FI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4540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Huomautusten paikkamerkki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dirty="0" smtClean="0"/>
          </a:p>
        </p:txBody>
      </p:sp>
      <p:sp>
        <p:nvSpPr>
          <p:cNvPr id="39940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02466A-985A-4F13-960B-20405A1D9135}" type="slidenum">
              <a:rPr lang="fi-FI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fi-FI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015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Huomautusten paikkamerkki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dirty="0" smtClean="0"/>
          </a:p>
        </p:txBody>
      </p:sp>
      <p:sp>
        <p:nvSpPr>
          <p:cNvPr id="39940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02466A-985A-4F13-960B-20405A1D9135}" type="slidenum">
              <a:rPr lang="fi-FI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fi-FI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6543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Huomautusten paikkamerkki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dirty="0" smtClean="0"/>
          </a:p>
        </p:txBody>
      </p:sp>
      <p:sp>
        <p:nvSpPr>
          <p:cNvPr id="39940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02466A-985A-4F13-960B-20405A1D9135}" type="slidenum">
              <a:rPr lang="fi-FI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fi-FI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0421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Huomautusten paikkamerkki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dirty="0" smtClean="0"/>
          </a:p>
        </p:txBody>
      </p:sp>
      <p:sp>
        <p:nvSpPr>
          <p:cNvPr id="39940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02466A-985A-4F13-960B-20405A1D9135}" type="slidenum">
              <a:rPr lang="fi-FI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fi-FI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8515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Huomautusten paikkamerkki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dirty="0" smtClean="0"/>
          </a:p>
        </p:txBody>
      </p:sp>
      <p:sp>
        <p:nvSpPr>
          <p:cNvPr id="39940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02466A-985A-4F13-960B-20405A1D9135}" type="slidenum">
              <a:rPr lang="fi-FI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fi-FI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0844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i-FI" dirty="0" smtClean="0"/>
          </a:p>
          <a:p>
            <a:endParaRPr lang="fi-FI" dirty="0" smtClean="0"/>
          </a:p>
        </p:txBody>
      </p:sp>
      <p:sp>
        <p:nvSpPr>
          <p:cNvPr id="41988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1D15702-5C43-4EE9-B72D-799ECC78874E}" type="slidenum">
              <a:rPr lang="fi-FI" smtClean="0"/>
              <a:pPr eaLnBrk="1" hangingPunct="1"/>
              <a:t>21</a:t>
            </a:fld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3516969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1DFAC-90FB-4D2D-81A0-5C7ADDD1946E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04743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i-FI" dirty="0" smtClean="0"/>
          </a:p>
          <a:p>
            <a:endParaRPr lang="fi-FI" dirty="0" smtClean="0"/>
          </a:p>
        </p:txBody>
      </p:sp>
      <p:sp>
        <p:nvSpPr>
          <p:cNvPr id="41988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1D15702-5C43-4EE9-B72D-799ECC78874E}" type="slidenum">
              <a:rPr lang="fi-FI" smtClean="0"/>
              <a:pPr eaLnBrk="1" hangingPunct="1"/>
              <a:t>22</a:t>
            </a:fld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17776478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i-FI" dirty="0" smtClean="0"/>
          </a:p>
        </p:txBody>
      </p:sp>
      <p:sp>
        <p:nvSpPr>
          <p:cNvPr id="43012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E4FEB87-962D-49AD-93E9-738B9E3EA771}" type="slidenum">
              <a:rPr lang="fi-FI" smtClean="0"/>
              <a:pPr eaLnBrk="1" hangingPunct="1"/>
              <a:t>23</a:t>
            </a:fld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22542485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1DFAC-90FB-4D2D-81A0-5C7ADDD1946E}" type="slidenum">
              <a:rPr lang="fi-FI" smtClean="0"/>
              <a:pPr>
                <a:defRPr/>
              </a:pPr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00528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i-FI" dirty="0" smtClean="0"/>
          </a:p>
        </p:txBody>
      </p:sp>
      <p:sp>
        <p:nvSpPr>
          <p:cNvPr id="47108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E934E70-08D1-478D-B842-AA129CECF6DB}" type="slidenum">
              <a:rPr lang="fi-FI" smtClean="0"/>
              <a:pPr eaLnBrk="1" hangingPunct="1"/>
              <a:t>26</a:t>
            </a:fld>
            <a:endParaRPr lang="fi-FI" smtClean="0"/>
          </a:p>
        </p:txBody>
      </p:sp>
    </p:spTree>
    <p:extLst>
      <p:ext uri="{BB962C8B-B14F-4D97-AF65-F5344CB8AC3E}">
        <p14:creationId xmlns:p14="http://schemas.microsoft.com/office/powerpoint/2010/main" val="7567907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Tämä</a:t>
            </a:r>
            <a:r>
              <a:rPr lang="fi-FI" baseline="0" dirty="0" smtClean="0"/>
              <a:t> diasarja on tarkoitettu opojen käyttöön.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1DFAC-90FB-4D2D-81A0-5C7ADDD1946E}" type="slidenum">
              <a:rPr lang="fi-FI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776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1DFAC-90FB-4D2D-81A0-5C7ADDD1946E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9080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1DFAC-90FB-4D2D-81A0-5C7ADDD1946E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7817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1DFAC-90FB-4D2D-81A0-5C7ADDD1946E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1376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Huomautusten paikkamerkki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i-FI" dirty="0" smtClean="0"/>
          </a:p>
        </p:txBody>
      </p:sp>
      <p:sp>
        <p:nvSpPr>
          <p:cNvPr id="40964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F77E46-8FFD-4DEE-BF02-FAADD893ED56}" type="slidenum">
              <a:rPr lang="fi-FI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fi-FI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786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Huomautusten paikkamerkki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dirty="0" smtClean="0"/>
          </a:p>
        </p:txBody>
      </p:sp>
      <p:sp>
        <p:nvSpPr>
          <p:cNvPr id="40964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F77E46-8FFD-4DEE-BF02-FAADD893ED56}" type="slidenum">
              <a:rPr lang="fi-FI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fi-FI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635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Huomautusten paikkamerkki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i-FI" dirty="0" smtClean="0"/>
          </a:p>
        </p:txBody>
      </p:sp>
      <p:sp>
        <p:nvSpPr>
          <p:cNvPr id="39940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02466A-985A-4F13-960B-20405A1D9135}" type="slidenum">
              <a:rPr lang="fi-FI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fi-FI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572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dirty="0" smtClean="0"/>
          </a:p>
        </p:txBody>
      </p:sp>
      <p:sp>
        <p:nvSpPr>
          <p:cNvPr id="41988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C5035C-CB49-48EC-9FBA-38E68167FB49}" type="slidenum">
              <a:rPr lang="fi-FI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fi-FI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794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 defTabSz="0">
              <a:tabLst>
                <a:tab pos="270000" algn="l"/>
                <a:tab pos="540000" algn="l"/>
                <a:tab pos="810000" algn="l"/>
              </a:tabLst>
              <a:defRPr/>
            </a:lvl1pPr>
            <a:lvl2pPr marL="540000" indent="-270000" defTabSz="0">
              <a:spcBef>
                <a:spcPts val="0"/>
              </a:spcBef>
              <a:defRPr/>
            </a:lvl2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D9E6A-AAE0-4923-9CB5-3658A6300F9D}" type="datetimeFigureOut">
              <a:rPr lang="fi-FI"/>
              <a:pPr>
                <a:defRPr/>
              </a:pPr>
              <a:t>4.10.2016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08712-1C48-465F-833C-E7AFAA542ED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84520-0593-4A46-ADD7-4727AC55DB3E}" type="datetimeFigureOut">
              <a:rPr lang="fi-FI"/>
              <a:pPr>
                <a:defRPr/>
              </a:pPr>
              <a:t>4.10.2016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5F093-B2BC-49AF-9017-347B4C1620C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06513" y="1133475"/>
            <a:ext cx="7035800" cy="825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AA3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F8DE1-F5F9-4E56-9BC2-8A6E95E70EA2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w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1798638"/>
            <a:ext cx="7634287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grpSp>
        <p:nvGrpSpPr>
          <p:cNvPr id="1027" name="Ryhmä 6"/>
          <p:cNvGrpSpPr>
            <a:grpSpLocks/>
          </p:cNvGrpSpPr>
          <p:nvPr/>
        </p:nvGrpSpPr>
        <p:grpSpPr bwMode="auto">
          <a:xfrm>
            <a:off x="36513" y="142875"/>
            <a:ext cx="8855075" cy="873125"/>
            <a:chOff x="36000" y="142852"/>
            <a:chExt cx="8855628" cy="872876"/>
          </a:xfrm>
        </p:grpSpPr>
        <p:pic>
          <p:nvPicPr>
            <p:cNvPr id="1032" name="Kuva 7" descr="Logo_jao_porras_vari.wmf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1630"/>
            <a:stretch>
              <a:fillRect/>
            </a:stretch>
          </p:blipFill>
          <p:spPr bwMode="auto">
            <a:xfrm>
              <a:off x="36000" y="144000"/>
              <a:ext cx="3178678" cy="87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Kuva 8" descr="Logo_jao_porras_vari.wmf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2180" r="2234"/>
            <a:stretch>
              <a:fillRect/>
            </a:stretch>
          </p:blipFill>
          <p:spPr bwMode="auto">
            <a:xfrm>
              <a:off x="5895984" y="142852"/>
              <a:ext cx="2995644" cy="87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AD60C8-3FCF-4D95-8883-EE7EFBDE1871}" type="datetimeFigureOut">
              <a:rPr lang="fi-FI"/>
              <a:pPr>
                <a:defRPr/>
              </a:pPr>
              <a:t>4.10.2016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B9B168-92E2-4A6E-B37C-F73D5AD9478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1079500"/>
            <a:ext cx="763428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4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A0B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A0B3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A0B3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A0B3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A0B3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0A0B3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0A0B3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0A0B3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0A0B3"/>
          </a:solidFill>
          <a:latin typeface="Arial" charset="0"/>
          <a:cs typeface="Arial" charset="0"/>
        </a:defRPr>
      </a:lvl9pPr>
    </p:titleStyle>
    <p:bodyStyle>
      <a:lvl1pPr marL="269875" indent="-269875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9750" indent="-269875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tabLst>
          <a:tab pos="269875" algn="l"/>
          <a:tab pos="539750" algn="l"/>
          <a:tab pos="809625" algn="l"/>
        </a:tabLst>
        <a:defRPr>
          <a:solidFill>
            <a:schemeClr val="tx1"/>
          </a:solidFill>
          <a:latin typeface="+mn-lt"/>
          <a:cs typeface="+mn-cs"/>
        </a:defRPr>
      </a:lvl2pPr>
      <a:lvl3pPr marL="14859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cs typeface="+mn-cs"/>
        </a:defRPr>
      </a:lvl3pPr>
      <a:lvl4pPr marL="1893888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>
          <a:solidFill>
            <a:schemeClr val="tx1"/>
          </a:solidFill>
          <a:latin typeface="+mn-lt"/>
          <a:cs typeface="+mn-cs"/>
        </a:defRPr>
      </a:lvl4pPr>
      <a:lvl5pPr marL="2301875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chemeClr val="tx1"/>
          </a:solidFill>
          <a:latin typeface="+mn-lt"/>
          <a:cs typeface="+mn-cs"/>
        </a:defRPr>
      </a:lvl5pPr>
      <a:lvl6pPr marL="2759075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cs typeface="+mn-cs"/>
        </a:defRPr>
      </a:lvl6pPr>
      <a:lvl7pPr marL="3216275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cs typeface="+mn-cs"/>
        </a:defRPr>
      </a:lvl7pPr>
      <a:lvl8pPr marL="3673475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cs typeface="+mn-cs"/>
        </a:defRPr>
      </a:lvl8pPr>
      <a:lvl9pPr marL="4130675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hyperlink" Target="https://www.facebook.com/jyvaskylanammattiopisto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Kuva 2" descr="ao_aloitusdia_jkl_a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259631" y="5301208"/>
            <a:ext cx="6552729" cy="1008112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pPr marL="0" lvl="1" indent="0">
              <a:spcBef>
                <a:spcPct val="0"/>
              </a:spcBef>
              <a:buNone/>
            </a:pPr>
            <a:r>
              <a:rPr lang="fi-FI" sz="2400" dirty="0" smtClean="0">
                <a:solidFill>
                  <a:srgbClr val="00A0B3"/>
                </a:solidFill>
              </a:rPr>
              <a:t>Tekstiili- ja vaatetusalan perustutkinto</a:t>
            </a:r>
          </a:p>
          <a:p>
            <a:pPr marL="285750" lvl="1" indent="-2857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i-FI" dirty="0" smtClean="0"/>
              <a:t>Vaatetusompelija</a:t>
            </a:r>
          </a:p>
          <a:p>
            <a:pPr marL="285750" lvl="1" indent="-2857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i-FI" dirty="0" smtClean="0"/>
              <a:t>Vaatturi</a:t>
            </a:r>
          </a:p>
        </p:txBody>
      </p:sp>
      <p:sp>
        <p:nvSpPr>
          <p:cNvPr id="12292" name="Text Box 20"/>
          <p:cNvSpPr>
            <a:spLocks noChangeArrowheads="1"/>
          </p:cNvSpPr>
          <p:nvPr/>
        </p:nvSpPr>
        <p:spPr bwMode="auto">
          <a:xfrm>
            <a:off x="0" y="0"/>
            <a:ext cx="4679950" cy="360362"/>
          </a:xfrm>
          <a:prstGeom prst="roundRect">
            <a:avLst>
              <a:gd name="adj" fmla="val 16667"/>
            </a:avLst>
          </a:prstGeom>
          <a:solidFill>
            <a:srgbClr val="009AA3">
              <a:alpha val="7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lIns="72000" tIns="0" rIns="0" bIns="0"/>
          <a:lstStyle/>
          <a:p>
            <a:r>
              <a:rPr lang="fi-FI" b="1" dirty="0" smtClean="0">
                <a:solidFill>
                  <a:schemeClr val="bg1"/>
                </a:solidFill>
              </a:rPr>
              <a:t>Tekniikan ja liikenteen ala</a:t>
            </a:r>
            <a:endParaRPr lang="fi-FI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62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340" name="Text Box 20"/>
          <p:cNvSpPr>
            <a:spLocks noChangeArrowheads="1"/>
          </p:cNvSpPr>
          <p:nvPr/>
        </p:nvSpPr>
        <p:spPr bwMode="auto">
          <a:xfrm>
            <a:off x="0" y="1935"/>
            <a:ext cx="4320207" cy="357187"/>
          </a:xfrm>
          <a:prstGeom prst="roundRect">
            <a:avLst>
              <a:gd name="adj" fmla="val 16667"/>
            </a:avLst>
          </a:prstGeom>
          <a:solidFill>
            <a:srgbClr val="009AA3">
              <a:alpha val="7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lIns="72000" tIns="0" rIns="0" bIns="0"/>
          <a:lstStyle/>
          <a:p>
            <a:r>
              <a:rPr lang="fi-FI" b="1" dirty="0" smtClean="0">
                <a:solidFill>
                  <a:schemeClr val="bg1"/>
                </a:solidFill>
              </a:rPr>
              <a:t>Kulttuuriala</a:t>
            </a:r>
            <a:endParaRPr lang="fi-FI" b="1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187858" y="4869160"/>
            <a:ext cx="6624501" cy="1440160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pPr marL="0" indent="0">
              <a:buNone/>
              <a:tabLst>
                <a:tab pos="269875" algn="l"/>
                <a:tab pos="539750" algn="l"/>
                <a:tab pos="809625" algn="l"/>
              </a:tabLst>
            </a:pPr>
            <a:endParaRPr lang="fi-FI" sz="2000" dirty="0" smtClean="0"/>
          </a:p>
          <a:p>
            <a:pPr marL="0" indent="0">
              <a:buNone/>
              <a:tabLst>
                <a:tab pos="269875" algn="l"/>
                <a:tab pos="539750" algn="l"/>
                <a:tab pos="809625" algn="l"/>
              </a:tabLst>
            </a:pPr>
            <a:r>
              <a:rPr lang="fi-FI" sz="2400" dirty="0" smtClean="0">
                <a:solidFill>
                  <a:srgbClr val="00A0B3"/>
                </a:solidFill>
              </a:rPr>
              <a:t>Käsi- ja taideteollisuusalan perustutkinto</a:t>
            </a:r>
          </a:p>
          <a:p>
            <a:pPr>
              <a:buFont typeface="Wingdings" panose="05000000000000000000" pitchFamily="2" charset="2"/>
              <a:buChar char="ü"/>
              <a:tabLst>
                <a:tab pos="269875" algn="l"/>
                <a:tab pos="539750" algn="l"/>
                <a:tab pos="809625" algn="l"/>
              </a:tabLst>
            </a:pPr>
            <a:r>
              <a:rPr lang="fi-FI" dirty="0" smtClean="0"/>
              <a:t>Artesaani (metalli</a:t>
            </a:r>
            <a:r>
              <a:rPr lang="fi-FI" dirty="0"/>
              <a:t>, tekstiili, puu ja vaatetus)</a:t>
            </a:r>
            <a:endParaRPr lang="fi-F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214438" y="5517232"/>
            <a:ext cx="6597922" cy="766242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pPr marL="0" indent="0">
              <a:buNone/>
              <a:tabLst>
                <a:tab pos="269875" algn="l"/>
                <a:tab pos="539750" algn="l"/>
                <a:tab pos="809625" algn="l"/>
              </a:tabLst>
            </a:pPr>
            <a:r>
              <a:rPr lang="fi-FI" sz="2400" dirty="0" smtClean="0">
                <a:solidFill>
                  <a:srgbClr val="00A0B3"/>
                </a:solidFill>
              </a:rPr>
              <a:t>Musiikkialan perustutkinto</a:t>
            </a:r>
          </a:p>
          <a:p>
            <a:pPr>
              <a:buFont typeface="Wingdings" panose="05000000000000000000" pitchFamily="2" charset="2"/>
              <a:buChar char="ü"/>
              <a:tabLst>
                <a:tab pos="269875" algn="l"/>
                <a:tab pos="539750" algn="l"/>
                <a:tab pos="809625" algn="l"/>
              </a:tabLst>
            </a:pPr>
            <a:r>
              <a:rPr lang="fi-FI" dirty="0" smtClean="0"/>
              <a:t>Muusikko</a:t>
            </a:r>
          </a:p>
        </p:txBody>
      </p:sp>
      <p:sp>
        <p:nvSpPr>
          <p:cNvPr id="14340" name="Text Box 20"/>
          <p:cNvSpPr>
            <a:spLocks noChangeArrowheads="1"/>
          </p:cNvSpPr>
          <p:nvPr/>
        </p:nvSpPr>
        <p:spPr bwMode="auto">
          <a:xfrm>
            <a:off x="0" y="0"/>
            <a:ext cx="4679950" cy="357187"/>
          </a:xfrm>
          <a:prstGeom prst="roundRect">
            <a:avLst>
              <a:gd name="adj" fmla="val 16667"/>
            </a:avLst>
          </a:prstGeom>
          <a:solidFill>
            <a:srgbClr val="009AA3">
              <a:alpha val="7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lIns="72000" tIns="0" rIns="0" bIns="0"/>
          <a:lstStyle/>
          <a:p>
            <a:r>
              <a:rPr lang="fi-FI" b="1" dirty="0" smtClean="0">
                <a:solidFill>
                  <a:schemeClr val="bg1"/>
                </a:solidFill>
              </a:rPr>
              <a:t>Kulttuuriala</a:t>
            </a:r>
            <a:endParaRPr lang="fi-FI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8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</p:pic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5301208"/>
            <a:ext cx="6552728" cy="1008112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pPr marL="0" indent="0">
              <a:buNone/>
              <a:tabLst>
                <a:tab pos="269875" algn="l"/>
                <a:tab pos="539750" algn="l"/>
                <a:tab pos="809625" algn="l"/>
              </a:tabLst>
            </a:pPr>
            <a:r>
              <a:rPr lang="fi-FI" sz="2400" dirty="0" smtClean="0">
                <a:solidFill>
                  <a:srgbClr val="00A0B3"/>
                </a:solidFill>
              </a:rPr>
              <a:t>Elintarvikealan perustutkinto</a:t>
            </a:r>
          </a:p>
          <a:p>
            <a:pPr>
              <a:buFont typeface="Wingdings" panose="05000000000000000000" pitchFamily="2" charset="2"/>
              <a:buChar char="ü"/>
              <a:tabLst>
                <a:tab pos="269875" algn="l"/>
                <a:tab pos="539750" algn="l"/>
                <a:tab pos="809625" algn="l"/>
              </a:tabLst>
            </a:pPr>
            <a:r>
              <a:rPr lang="fi-FI" dirty="0" smtClean="0"/>
              <a:t>Elintarvikkeiden valmistaja</a:t>
            </a:r>
          </a:p>
          <a:p>
            <a:pPr>
              <a:buFont typeface="Wingdings" panose="05000000000000000000" pitchFamily="2" charset="2"/>
              <a:buChar char="ü"/>
              <a:tabLst>
                <a:tab pos="269875" algn="l"/>
                <a:tab pos="539750" algn="l"/>
                <a:tab pos="809625" algn="l"/>
              </a:tabLst>
            </a:pPr>
            <a:r>
              <a:rPr lang="fi-FI" dirty="0" smtClean="0"/>
              <a:t>Leipuri-kondiittori</a:t>
            </a:r>
            <a:endParaRPr lang="fi-FI" dirty="0"/>
          </a:p>
          <a:p>
            <a:pPr marL="539750" lvl="1" indent="-269875">
              <a:spcBef>
                <a:spcPct val="0"/>
              </a:spcBef>
            </a:pPr>
            <a:endParaRPr lang="fi-FI" dirty="0" smtClean="0"/>
          </a:p>
        </p:txBody>
      </p:sp>
      <p:sp>
        <p:nvSpPr>
          <p:cNvPr id="12292" name="Text Box 20"/>
          <p:cNvSpPr>
            <a:spLocks noChangeArrowheads="1"/>
          </p:cNvSpPr>
          <p:nvPr/>
        </p:nvSpPr>
        <p:spPr bwMode="auto">
          <a:xfrm>
            <a:off x="0" y="0"/>
            <a:ext cx="4679950" cy="360362"/>
          </a:xfrm>
          <a:prstGeom prst="roundRect">
            <a:avLst>
              <a:gd name="adj" fmla="val 16667"/>
            </a:avLst>
          </a:prstGeom>
          <a:solidFill>
            <a:srgbClr val="009AA3">
              <a:alpha val="7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lIns="72000" tIns="0" rIns="0" bIns="0"/>
          <a:lstStyle/>
          <a:p>
            <a:r>
              <a:rPr lang="fi-FI" b="1" dirty="0" smtClean="0">
                <a:solidFill>
                  <a:schemeClr val="bg1"/>
                </a:solidFill>
              </a:rPr>
              <a:t>Tekniikan ja liikenteen ala</a:t>
            </a:r>
            <a:endParaRPr lang="fi-FI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83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8"/>
          <a:stretch/>
        </p:blipFill>
        <p:spPr>
          <a:xfrm>
            <a:off x="-1" y="0"/>
            <a:ext cx="9144001" cy="6885384"/>
          </a:xfrm>
          <a:prstGeom prst="rect">
            <a:avLst/>
          </a:prstGeom>
        </p:spPr>
      </p:pic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1258888" y="4941168"/>
            <a:ext cx="6553471" cy="1368152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pPr marL="0" indent="0">
              <a:buNone/>
              <a:tabLst>
                <a:tab pos="269875" algn="l"/>
                <a:tab pos="539750" algn="l"/>
                <a:tab pos="809625" algn="l"/>
              </a:tabLst>
            </a:pPr>
            <a:r>
              <a:rPr lang="fi-FI" sz="2400" dirty="0" smtClean="0">
                <a:solidFill>
                  <a:srgbClr val="00A0B3"/>
                </a:solidFill>
              </a:rPr>
              <a:t>Tieto- ja viestintätekniikan perustutkinto</a:t>
            </a:r>
          </a:p>
          <a:p>
            <a:pPr>
              <a:buFont typeface="Wingdings" panose="05000000000000000000" pitchFamily="2" charset="2"/>
              <a:buChar char="ü"/>
              <a:tabLst>
                <a:tab pos="269875" algn="l"/>
                <a:tab pos="539750" algn="l"/>
                <a:tab pos="809625" algn="l"/>
              </a:tabLst>
            </a:pPr>
            <a:r>
              <a:rPr lang="fi-FI" dirty="0" smtClean="0"/>
              <a:t>Datanomi</a:t>
            </a:r>
            <a:endParaRPr lang="fi-FI" dirty="0">
              <a:solidFill>
                <a:schemeClr val="bg1"/>
              </a:solidFill>
            </a:endParaRPr>
          </a:p>
          <a:p>
            <a:pPr marL="0" indent="0">
              <a:buNone/>
              <a:tabLst>
                <a:tab pos="269875" algn="l"/>
                <a:tab pos="539750" algn="l"/>
                <a:tab pos="809625" algn="l"/>
              </a:tabLst>
            </a:pPr>
            <a:r>
              <a:rPr lang="fi-FI" sz="2400" dirty="0" smtClean="0">
                <a:solidFill>
                  <a:srgbClr val="00A0B3"/>
                </a:solidFill>
              </a:rPr>
              <a:t>Liiketalouden perustutkinto</a:t>
            </a:r>
          </a:p>
          <a:p>
            <a:pPr>
              <a:buFont typeface="Wingdings" panose="05000000000000000000" pitchFamily="2" charset="2"/>
              <a:buChar char="ü"/>
              <a:tabLst>
                <a:tab pos="269875" algn="l"/>
                <a:tab pos="539750" algn="l"/>
                <a:tab pos="809625" algn="l"/>
              </a:tabLst>
            </a:pPr>
            <a:r>
              <a:rPr lang="fi-FI" dirty="0" smtClean="0"/>
              <a:t>Merkonomi</a:t>
            </a:r>
          </a:p>
        </p:txBody>
      </p:sp>
      <p:sp>
        <p:nvSpPr>
          <p:cNvPr id="15365" name="Text Box 20"/>
          <p:cNvSpPr>
            <a:spLocks noChangeArrowheads="1"/>
          </p:cNvSpPr>
          <p:nvPr/>
        </p:nvSpPr>
        <p:spPr bwMode="auto">
          <a:xfrm>
            <a:off x="0" y="-4737"/>
            <a:ext cx="4679950" cy="357187"/>
          </a:xfrm>
          <a:prstGeom prst="roundRect">
            <a:avLst>
              <a:gd name="adj" fmla="val 16667"/>
            </a:avLst>
          </a:prstGeom>
          <a:solidFill>
            <a:srgbClr val="009AA3">
              <a:alpha val="7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lIns="72000" tIns="0" rIns="0" bIns="0"/>
          <a:lstStyle/>
          <a:p>
            <a:r>
              <a:rPr lang="fi-FI" b="1" dirty="0" smtClean="0">
                <a:solidFill>
                  <a:schemeClr val="bg1"/>
                </a:solidFill>
              </a:rPr>
              <a:t>Luonnontieteiden ala</a:t>
            </a:r>
            <a:endParaRPr lang="fi-FI" b="1" dirty="0">
              <a:solidFill>
                <a:schemeClr val="bg1"/>
              </a:solidFill>
            </a:endParaRPr>
          </a:p>
        </p:txBody>
      </p:sp>
      <p:sp>
        <p:nvSpPr>
          <p:cNvPr id="6" name="Text Box 20"/>
          <p:cNvSpPr>
            <a:spLocks noChangeArrowheads="1"/>
          </p:cNvSpPr>
          <p:nvPr/>
        </p:nvSpPr>
        <p:spPr bwMode="auto">
          <a:xfrm>
            <a:off x="0" y="474879"/>
            <a:ext cx="7056511" cy="357187"/>
          </a:xfrm>
          <a:prstGeom prst="roundRect">
            <a:avLst>
              <a:gd name="adj" fmla="val 16667"/>
            </a:avLst>
          </a:prstGeom>
          <a:solidFill>
            <a:srgbClr val="009AA3">
              <a:alpha val="7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lIns="72000" tIns="0" rIns="0" bIns="0"/>
          <a:lstStyle/>
          <a:p>
            <a:r>
              <a:rPr lang="fi-FI" b="1" dirty="0" smtClean="0">
                <a:solidFill>
                  <a:schemeClr val="bg1"/>
                </a:solidFill>
              </a:rPr>
              <a:t>Yhteiskuntatieteiden, liiketalouden ja hallinnon ala</a:t>
            </a:r>
            <a:endParaRPr lang="fi-FI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10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210675" cy="6858000"/>
          </a:xfrm>
          <a:prstGeom prst="rect">
            <a:avLst/>
          </a:prstGeom>
        </p:spPr>
      </p:pic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4365104"/>
            <a:ext cx="6552727" cy="1918370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pPr marL="0" indent="0">
              <a:buNone/>
              <a:tabLst>
                <a:tab pos="269875" algn="l"/>
                <a:tab pos="539750" algn="l"/>
                <a:tab pos="809625" algn="l"/>
              </a:tabLst>
            </a:pPr>
            <a:r>
              <a:rPr lang="fi-FI" sz="2300" dirty="0" smtClean="0">
                <a:solidFill>
                  <a:srgbClr val="00A0B3"/>
                </a:solidFill>
              </a:rPr>
              <a:t>Hotelli-, ravintola- ja catering-alan perustutkinto</a:t>
            </a:r>
          </a:p>
          <a:p>
            <a:pPr>
              <a:buFont typeface="Wingdings" panose="05000000000000000000" pitchFamily="2" charset="2"/>
              <a:buChar char="ü"/>
              <a:tabLst>
                <a:tab pos="269875" algn="l"/>
                <a:tab pos="539750" algn="l"/>
                <a:tab pos="809625" algn="l"/>
              </a:tabLst>
            </a:pPr>
            <a:r>
              <a:rPr lang="fi-FI" dirty="0" smtClean="0"/>
              <a:t>Kokki</a:t>
            </a:r>
          </a:p>
          <a:p>
            <a:pPr>
              <a:buFont typeface="Wingdings" panose="05000000000000000000" pitchFamily="2" charset="2"/>
              <a:buChar char="ü"/>
              <a:tabLst>
                <a:tab pos="269875" algn="l"/>
                <a:tab pos="539750" algn="l"/>
                <a:tab pos="809625" algn="l"/>
              </a:tabLst>
            </a:pPr>
            <a:r>
              <a:rPr lang="fi-FI" dirty="0" smtClean="0"/>
              <a:t>Tarjoilija</a:t>
            </a:r>
          </a:p>
          <a:p>
            <a:pPr marL="0" indent="0">
              <a:buNone/>
              <a:tabLst>
                <a:tab pos="269875" algn="l"/>
                <a:tab pos="539750" algn="l"/>
                <a:tab pos="809625" algn="l"/>
              </a:tabLst>
            </a:pPr>
            <a:r>
              <a:rPr lang="fi-FI" sz="2400" dirty="0" smtClean="0">
                <a:solidFill>
                  <a:srgbClr val="00A0B3"/>
                </a:solidFill>
              </a:rPr>
              <a:t>Matkailualan perustutkinto</a:t>
            </a:r>
          </a:p>
          <a:p>
            <a:pPr>
              <a:buFont typeface="Wingdings" panose="05000000000000000000" pitchFamily="2" charset="2"/>
              <a:buChar char="ü"/>
              <a:tabLst>
                <a:tab pos="269875" algn="l"/>
                <a:tab pos="539750" algn="l"/>
                <a:tab pos="809625" algn="l"/>
              </a:tabLst>
            </a:pPr>
            <a:r>
              <a:rPr lang="fi-FI" dirty="0" smtClean="0"/>
              <a:t>Matkailupalvelujen tuottaja </a:t>
            </a:r>
            <a:endParaRPr lang="fi-FI" dirty="0"/>
          </a:p>
          <a:p>
            <a:pPr>
              <a:buFont typeface="Wingdings" panose="05000000000000000000" pitchFamily="2" charset="2"/>
              <a:buChar char="ü"/>
              <a:tabLst>
                <a:tab pos="269875" algn="l"/>
                <a:tab pos="539750" algn="l"/>
                <a:tab pos="809625" algn="l"/>
              </a:tabLst>
            </a:pPr>
            <a:r>
              <a:rPr lang="fi-FI" dirty="0" smtClean="0"/>
              <a:t>Matkailuvirkailija</a:t>
            </a:r>
            <a:endParaRPr lang="fi-FI" dirty="0"/>
          </a:p>
        </p:txBody>
      </p:sp>
      <p:sp>
        <p:nvSpPr>
          <p:cNvPr id="15365" name="Text Box 20"/>
          <p:cNvSpPr>
            <a:spLocks noChangeArrowheads="1"/>
          </p:cNvSpPr>
          <p:nvPr/>
        </p:nvSpPr>
        <p:spPr bwMode="auto">
          <a:xfrm>
            <a:off x="0" y="0"/>
            <a:ext cx="4679950" cy="357187"/>
          </a:xfrm>
          <a:prstGeom prst="roundRect">
            <a:avLst>
              <a:gd name="adj" fmla="val 16667"/>
            </a:avLst>
          </a:prstGeom>
          <a:solidFill>
            <a:srgbClr val="009AA3">
              <a:alpha val="7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lIns="72000" tIns="0" rIns="0" bIns="0"/>
          <a:lstStyle/>
          <a:p>
            <a:r>
              <a:rPr lang="fi-FI" b="1" dirty="0" smtClean="0">
                <a:solidFill>
                  <a:schemeClr val="bg1"/>
                </a:solidFill>
              </a:rPr>
              <a:t>Matkailu-, ravitsemis- ja talousala</a:t>
            </a:r>
            <a:endParaRPr lang="fi-FI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44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5229200"/>
            <a:ext cx="6552728" cy="1080120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pPr marL="0" indent="0">
              <a:buNone/>
              <a:tabLst>
                <a:tab pos="269875" algn="l"/>
                <a:tab pos="539750" algn="l"/>
                <a:tab pos="809625" algn="l"/>
              </a:tabLst>
            </a:pPr>
            <a:r>
              <a:rPr lang="fi-FI" sz="2400" dirty="0" smtClean="0">
                <a:solidFill>
                  <a:srgbClr val="00A0B3"/>
                </a:solidFill>
              </a:rPr>
              <a:t>Autoalan perustutkinto</a:t>
            </a:r>
          </a:p>
          <a:p>
            <a:pPr>
              <a:buFont typeface="Wingdings" panose="05000000000000000000" pitchFamily="2" charset="2"/>
              <a:buChar char="ü"/>
              <a:tabLst>
                <a:tab pos="269875" algn="l"/>
                <a:tab pos="539750" algn="l"/>
                <a:tab pos="809625" algn="l"/>
              </a:tabLst>
            </a:pPr>
            <a:r>
              <a:rPr lang="fi-FI" dirty="0" smtClean="0"/>
              <a:t>Ajoneuvoasentaja</a:t>
            </a:r>
          </a:p>
          <a:p>
            <a:pPr>
              <a:buFont typeface="Wingdings" panose="05000000000000000000" pitchFamily="2" charset="2"/>
              <a:buChar char="ü"/>
              <a:tabLst>
                <a:tab pos="269875" algn="l"/>
                <a:tab pos="539750" algn="l"/>
                <a:tab pos="809625" algn="l"/>
              </a:tabLst>
            </a:pPr>
            <a:r>
              <a:rPr lang="fi-FI" dirty="0" smtClean="0"/>
              <a:t>Autokorinkorjaaja</a:t>
            </a:r>
            <a:endParaRPr lang="fi-FI" dirty="0"/>
          </a:p>
        </p:txBody>
      </p:sp>
      <p:sp>
        <p:nvSpPr>
          <p:cNvPr id="12292" name="Text Box 20"/>
          <p:cNvSpPr>
            <a:spLocks noChangeArrowheads="1"/>
          </p:cNvSpPr>
          <p:nvPr/>
        </p:nvSpPr>
        <p:spPr bwMode="auto">
          <a:xfrm>
            <a:off x="0" y="1613"/>
            <a:ext cx="4679950" cy="360362"/>
          </a:xfrm>
          <a:prstGeom prst="roundRect">
            <a:avLst>
              <a:gd name="adj" fmla="val 16667"/>
            </a:avLst>
          </a:prstGeom>
          <a:solidFill>
            <a:srgbClr val="009AA3">
              <a:alpha val="7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lIns="72000" tIns="0" rIns="0" bIns="0"/>
          <a:lstStyle/>
          <a:p>
            <a:r>
              <a:rPr lang="fi-FI" b="1" dirty="0" smtClean="0">
                <a:solidFill>
                  <a:schemeClr val="bg1"/>
                </a:solidFill>
              </a:rPr>
              <a:t>Tekniikan ja liikenteen ala</a:t>
            </a:r>
            <a:endParaRPr lang="fi-FI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39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34375" cy="6858000"/>
          </a:xfrm>
          <a:prstGeom prst="rect">
            <a:avLst/>
          </a:prstGeom>
        </p:spPr>
      </p:pic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259631" y="5229200"/>
            <a:ext cx="6552729" cy="1080120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pPr marL="0" lvl="1" indent="0">
              <a:spcBef>
                <a:spcPct val="0"/>
              </a:spcBef>
              <a:buNone/>
            </a:pPr>
            <a:r>
              <a:rPr lang="fi-FI" sz="2400" dirty="0" smtClean="0">
                <a:solidFill>
                  <a:srgbClr val="00A0B3"/>
                </a:solidFill>
              </a:rPr>
              <a:t>Logistiikan perustutkinto</a:t>
            </a:r>
          </a:p>
          <a:p>
            <a:pPr marL="285750" lvl="1" indent="-2857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i-FI" dirty="0" smtClean="0"/>
              <a:t>Autonkuljettaja</a:t>
            </a:r>
          </a:p>
          <a:p>
            <a:pPr marL="285750" lvl="1" indent="-2857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i-FI" dirty="0" smtClean="0"/>
              <a:t>Yhdistelmäajoneuvonkuljettaja</a:t>
            </a:r>
            <a:endParaRPr lang="fi-FI" dirty="0"/>
          </a:p>
        </p:txBody>
      </p:sp>
      <p:sp>
        <p:nvSpPr>
          <p:cNvPr id="12292" name="Text Box 20"/>
          <p:cNvSpPr>
            <a:spLocks noChangeArrowheads="1"/>
          </p:cNvSpPr>
          <p:nvPr/>
        </p:nvSpPr>
        <p:spPr bwMode="auto">
          <a:xfrm>
            <a:off x="0" y="0"/>
            <a:ext cx="4679950" cy="360362"/>
          </a:xfrm>
          <a:prstGeom prst="roundRect">
            <a:avLst>
              <a:gd name="adj" fmla="val 16667"/>
            </a:avLst>
          </a:prstGeom>
          <a:solidFill>
            <a:srgbClr val="009AA3">
              <a:alpha val="7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lIns="72000" tIns="0" rIns="0" bIns="0"/>
          <a:lstStyle/>
          <a:p>
            <a:r>
              <a:rPr lang="fi-FI" b="1" dirty="0" smtClean="0">
                <a:solidFill>
                  <a:schemeClr val="bg1"/>
                </a:solidFill>
              </a:rPr>
              <a:t>Tekniikan ja liikenteen ala</a:t>
            </a:r>
            <a:endParaRPr lang="fi-FI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5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258888" y="5517232"/>
            <a:ext cx="6553472" cy="792088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pPr marL="0" lvl="1" indent="0">
              <a:spcBef>
                <a:spcPct val="0"/>
              </a:spcBef>
              <a:buNone/>
            </a:pPr>
            <a:r>
              <a:rPr lang="fi-FI" sz="2400" dirty="0" smtClean="0">
                <a:solidFill>
                  <a:srgbClr val="00A0B3"/>
                </a:solidFill>
              </a:rPr>
              <a:t>Painoviestinnän perustutkinto</a:t>
            </a:r>
          </a:p>
          <a:p>
            <a:pPr marL="342900" lvl="1" indent="-3429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i-FI" dirty="0" smtClean="0"/>
              <a:t>Painotuotantoassistentti</a:t>
            </a:r>
          </a:p>
        </p:txBody>
      </p:sp>
      <p:sp>
        <p:nvSpPr>
          <p:cNvPr id="12292" name="Text Box 20"/>
          <p:cNvSpPr>
            <a:spLocks noChangeArrowheads="1"/>
          </p:cNvSpPr>
          <p:nvPr/>
        </p:nvSpPr>
        <p:spPr bwMode="auto">
          <a:xfrm>
            <a:off x="-15205" y="0"/>
            <a:ext cx="4679950" cy="360362"/>
          </a:xfrm>
          <a:prstGeom prst="roundRect">
            <a:avLst>
              <a:gd name="adj" fmla="val 16667"/>
            </a:avLst>
          </a:prstGeom>
          <a:solidFill>
            <a:srgbClr val="009AA3">
              <a:alpha val="7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lIns="72000" tIns="0" rIns="0" bIns="0"/>
          <a:lstStyle/>
          <a:p>
            <a:r>
              <a:rPr lang="fi-FI" b="1" dirty="0" smtClean="0">
                <a:solidFill>
                  <a:schemeClr val="bg1"/>
                </a:solidFill>
              </a:rPr>
              <a:t>Tekniikan ja liikenteen ala</a:t>
            </a:r>
            <a:endParaRPr lang="fi-FI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15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05" y="0"/>
            <a:ext cx="9159205" cy="6858000"/>
          </a:xfrm>
          <a:prstGeom prst="rect">
            <a:avLst/>
          </a:prstGeom>
        </p:spPr>
      </p:pic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258888" y="5517232"/>
            <a:ext cx="6553472" cy="792088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pPr marL="0" indent="0">
              <a:buNone/>
              <a:tabLst>
                <a:tab pos="269875" algn="l"/>
                <a:tab pos="539750" algn="l"/>
                <a:tab pos="809625" algn="l"/>
              </a:tabLst>
            </a:pPr>
            <a:r>
              <a:rPr lang="fi-FI" sz="2400" dirty="0">
                <a:solidFill>
                  <a:srgbClr val="00A0B3"/>
                </a:solidFill>
              </a:rPr>
              <a:t>Puualan perustutkinto</a:t>
            </a:r>
          </a:p>
          <a:p>
            <a:pPr>
              <a:buFont typeface="Wingdings" panose="05000000000000000000" pitchFamily="2" charset="2"/>
              <a:buChar char="ü"/>
              <a:tabLst>
                <a:tab pos="269875" algn="l"/>
                <a:tab pos="539750" algn="l"/>
                <a:tab pos="809625" algn="l"/>
              </a:tabLst>
            </a:pPr>
            <a:r>
              <a:rPr lang="fi-FI" dirty="0" smtClean="0"/>
              <a:t>Puuseppä</a:t>
            </a:r>
          </a:p>
        </p:txBody>
      </p:sp>
      <p:sp>
        <p:nvSpPr>
          <p:cNvPr id="12292" name="Text Box 20"/>
          <p:cNvSpPr>
            <a:spLocks noChangeArrowheads="1"/>
          </p:cNvSpPr>
          <p:nvPr/>
        </p:nvSpPr>
        <p:spPr bwMode="auto">
          <a:xfrm>
            <a:off x="-15205" y="0"/>
            <a:ext cx="4679950" cy="360362"/>
          </a:xfrm>
          <a:prstGeom prst="roundRect">
            <a:avLst>
              <a:gd name="adj" fmla="val 16667"/>
            </a:avLst>
          </a:prstGeom>
          <a:solidFill>
            <a:srgbClr val="009AA3">
              <a:alpha val="7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lIns="72000" tIns="0" rIns="0" bIns="0"/>
          <a:lstStyle/>
          <a:p>
            <a:r>
              <a:rPr lang="fi-FI" b="1" dirty="0" smtClean="0">
                <a:solidFill>
                  <a:schemeClr val="bg1"/>
                </a:solidFill>
              </a:rPr>
              <a:t>Tekniikan ja liikenteen ala</a:t>
            </a:r>
            <a:endParaRPr lang="fi-FI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30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147" name="Otsikko 1"/>
          <p:cNvSpPr>
            <a:spLocks noGrp="1"/>
          </p:cNvSpPr>
          <p:nvPr>
            <p:ph type="title"/>
          </p:nvPr>
        </p:nvSpPr>
        <p:spPr>
          <a:xfrm>
            <a:off x="1834952" y="332656"/>
            <a:ext cx="6121424" cy="1008112"/>
          </a:xfrm>
        </p:spPr>
        <p:txBody>
          <a:bodyPr/>
          <a:lstStyle/>
          <a:p>
            <a:pPr eaLnBrk="1" hangingPunct="1"/>
            <a:r>
              <a:rPr lang="fi-FI" sz="3200" b="1" dirty="0" smtClean="0">
                <a:solidFill>
                  <a:schemeClr val="bg1"/>
                </a:solidFill>
              </a:rPr>
              <a:t>Oppimassa tulevaisuuden </a:t>
            </a:r>
            <a:br>
              <a:rPr lang="fi-FI" sz="3200" b="1" dirty="0" smtClean="0">
                <a:solidFill>
                  <a:schemeClr val="bg1"/>
                </a:solidFill>
              </a:rPr>
            </a:br>
            <a:r>
              <a:rPr lang="fi-FI" sz="3200" b="1" dirty="0" smtClean="0">
                <a:solidFill>
                  <a:schemeClr val="bg1"/>
                </a:solidFill>
              </a:rPr>
              <a:t>ammattilaiseksi</a:t>
            </a:r>
            <a:endParaRPr lang="fi-FI" sz="3600" b="1" dirty="0" smtClean="0">
              <a:solidFill>
                <a:srgbClr val="00A0B3"/>
              </a:solidFill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548680"/>
            <a:ext cx="1127858" cy="609653"/>
          </a:xfrm>
          <a:prstGeom prst="rect">
            <a:avLst/>
          </a:prstGeom>
        </p:spPr>
      </p:pic>
      <p:sp>
        <p:nvSpPr>
          <p:cNvPr id="4" name="Sisällön paikkamerkk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8070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259631" y="4581128"/>
            <a:ext cx="6552729" cy="1702346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pPr marL="0" lvl="1" indent="0">
              <a:spcBef>
                <a:spcPct val="0"/>
              </a:spcBef>
              <a:buNone/>
            </a:pPr>
            <a:endParaRPr lang="fi-FI" sz="2000" dirty="0">
              <a:solidFill>
                <a:srgbClr val="00A0B3"/>
              </a:solidFill>
            </a:endParaRPr>
          </a:p>
          <a:p>
            <a:pPr marL="0" lvl="1" indent="0">
              <a:spcBef>
                <a:spcPct val="0"/>
              </a:spcBef>
              <a:buNone/>
            </a:pPr>
            <a:r>
              <a:rPr lang="fi-FI" sz="2400" dirty="0" smtClean="0">
                <a:solidFill>
                  <a:srgbClr val="00A0B3"/>
                </a:solidFill>
              </a:rPr>
              <a:t>Tieto- ja tietoliikennetekniikan perustutkinto</a:t>
            </a:r>
          </a:p>
          <a:p>
            <a:pPr marL="342900" lvl="1" indent="-3429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i-FI" dirty="0" smtClean="0"/>
              <a:t>ICT-asentaja</a:t>
            </a:r>
            <a:endParaRPr lang="fi-FI" dirty="0"/>
          </a:p>
          <a:p>
            <a:pPr marL="285750" lvl="1" indent="-285750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fi-FI" sz="2000" dirty="0">
              <a:solidFill>
                <a:srgbClr val="00A0B3"/>
              </a:solidFill>
            </a:endParaRPr>
          </a:p>
        </p:txBody>
      </p:sp>
      <p:sp>
        <p:nvSpPr>
          <p:cNvPr id="12292" name="Text Box 20"/>
          <p:cNvSpPr>
            <a:spLocks noChangeArrowheads="1"/>
          </p:cNvSpPr>
          <p:nvPr/>
        </p:nvSpPr>
        <p:spPr bwMode="auto">
          <a:xfrm>
            <a:off x="0" y="0"/>
            <a:ext cx="4679950" cy="360362"/>
          </a:xfrm>
          <a:prstGeom prst="roundRect">
            <a:avLst>
              <a:gd name="adj" fmla="val 16667"/>
            </a:avLst>
          </a:prstGeom>
          <a:solidFill>
            <a:srgbClr val="009AA3">
              <a:alpha val="7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lIns="72000" tIns="0" rIns="0" bIns="0"/>
          <a:lstStyle/>
          <a:p>
            <a:r>
              <a:rPr lang="fi-FI" b="1" dirty="0" smtClean="0">
                <a:solidFill>
                  <a:schemeClr val="bg1"/>
                </a:solidFill>
              </a:rPr>
              <a:t>Tekniikan ja liikenteen ala</a:t>
            </a:r>
            <a:endParaRPr lang="fi-FI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15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6675" y="0"/>
            <a:ext cx="9210676" cy="6858000"/>
          </a:xfrm>
          <a:prstGeom prst="rect">
            <a:avLst/>
          </a:prstGeom>
        </p:spPr>
      </p:pic>
      <p:sp>
        <p:nvSpPr>
          <p:cNvPr id="19460" name="Sisällön paikkamerkki 2"/>
          <p:cNvSpPr>
            <a:spLocks noGrp="1"/>
          </p:cNvSpPr>
          <p:nvPr>
            <p:ph idx="1"/>
          </p:nvPr>
        </p:nvSpPr>
        <p:spPr>
          <a:ln>
            <a:miter lim="800000"/>
            <a:headEnd/>
            <a:tailEnd/>
          </a:ln>
          <a:extLst/>
        </p:spPr>
        <p:txBody>
          <a:bodyPr/>
          <a:lstStyle/>
          <a:p>
            <a:pPr marL="269875" lvl="1" indent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fi-FI" dirty="0" smtClean="0"/>
          </a:p>
          <a:p>
            <a:pPr lvl="1" eaLnBrk="1" hangingPunct="1">
              <a:buFont typeface="Arial" pitchFamily="34" charset="0"/>
              <a:buNone/>
              <a:defRPr/>
            </a:pPr>
            <a:endParaRPr lang="fi-FI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58888" y="5229200"/>
            <a:ext cx="6553471" cy="108012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l" defTabSz="0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70000" algn="l"/>
                <a:tab pos="540000" algn="l"/>
                <a:tab pos="810000" algn="l"/>
              </a:tabLs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0" rtl="0" eaLnBrk="0" fontAlgn="base" hangingPunct="0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tabLst>
                <a:tab pos="269875" algn="l"/>
                <a:tab pos="539750" algn="l"/>
                <a:tab pos="809625" algn="l"/>
              </a:tabLst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485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8938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3018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759075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3216275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673475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4130675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tabLst>
                <a:tab pos="269875" algn="l"/>
                <a:tab pos="539750" algn="l"/>
                <a:tab pos="809625" algn="l"/>
              </a:tabLst>
            </a:pPr>
            <a:r>
              <a:rPr lang="fi-FI" sz="2400" kern="0" dirty="0" smtClean="0">
                <a:solidFill>
                  <a:srgbClr val="00A0B3"/>
                </a:solidFill>
              </a:rPr>
              <a:t>Opiskelun arkea</a:t>
            </a:r>
            <a:endParaRPr lang="fi-FI" sz="2400" kern="0" dirty="0">
              <a:solidFill>
                <a:srgbClr val="00A0B3"/>
              </a:solidFill>
            </a:endParaRPr>
          </a:p>
          <a:p>
            <a:pPr>
              <a:buFont typeface="Wingdings" panose="05000000000000000000" pitchFamily="2" charset="2"/>
              <a:buChar char="ü"/>
              <a:tabLst>
                <a:tab pos="269875" algn="l"/>
                <a:tab pos="539750" algn="l"/>
                <a:tab pos="809625" algn="l"/>
              </a:tabLst>
            </a:pPr>
            <a:r>
              <a:rPr lang="fi-FI" dirty="0" smtClean="0"/>
              <a:t>Taitoja </a:t>
            </a:r>
            <a:r>
              <a:rPr lang="fi-FI" dirty="0"/>
              <a:t>ja teoriaa </a:t>
            </a:r>
            <a:r>
              <a:rPr lang="fi-FI" dirty="0" smtClean="0"/>
              <a:t>6-jaksojärjestelmässä</a:t>
            </a:r>
          </a:p>
          <a:p>
            <a:pPr>
              <a:buFont typeface="Wingdings" panose="05000000000000000000" pitchFamily="2" charset="2"/>
              <a:buChar char="ü"/>
              <a:tabLst>
                <a:tab pos="269875" algn="l"/>
                <a:tab pos="539750" algn="l"/>
                <a:tab pos="809625" algn="l"/>
              </a:tabLst>
            </a:pPr>
            <a:r>
              <a:rPr lang="fi-FI" dirty="0" smtClean="0"/>
              <a:t>Aitoa </a:t>
            </a:r>
            <a:r>
              <a:rPr lang="fi-FI" dirty="0" err="1" smtClean="0"/>
              <a:t>työssäoppimista</a:t>
            </a:r>
            <a:r>
              <a:rPr lang="fi-FI" dirty="0" smtClean="0"/>
              <a:t> ja näyttöjä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3030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2800" dirty="0" smtClean="0"/>
              <a:t>Opiskelun arkea </a:t>
            </a:r>
          </a:p>
        </p:txBody>
      </p:sp>
      <p:sp>
        <p:nvSpPr>
          <p:cNvPr id="19460" name="Sisällön paikkamerkki 2"/>
          <p:cNvSpPr>
            <a:spLocks noGrp="1"/>
          </p:cNvSpPr>
          <p:nvPr>
            <p:ph idx="1"/>
          </p:nvPr>
        </p:nvSpPr>
        <p:spPr>
          <a:ln>
            <a:miter lim="800000"/>
            <a:headEnd/>
            <a:tailEnd/>
          </a:ln>
          <a:extLst/>
        </p:spPr>
        <p:txBody>
          <a:bodyPr/>
          <a:lstStyle/>
          <a:p>
            <a:pPr eaLnBrk="1" hangingPunct="1">
              <a:buFontTx/>
              <a:buChar char="•"/>
              <a:tabLst>
                <a:tab pos="269875" algn="l"/>
                <a:tab pos="539750" algn="l"/>
                <a:tab pos="809625" algn="l"/>
              </a:tabLst>
              <a:defRPr/>
            </a:pPr>
            <a:r>
              <a:rPr lang="fi-FI" dirty="0" smtClean="0"/>
              <a:t>Arviointi: asteikolla 1-3 </a:t>
            </a:r>
            <a:r>
              <a:rPr lang="fi-FI" dirty="0"/>
              <a:t>(T1=tyydyttävä, H2=hyvä, K3=kiitettävä), </a:t>
            </a:r>
            <a:r>
              <a:rPr lang="fi-FI" dirty="0" smtClean="0"/>
              <a:t>ammattiosaamisen näytöt</a:t>
            </a:r>
          </a:p>
          <a:p>
            <a:pPr marL="0" indent="0" eaLnBrk="1" hangingPunct="1">
              <a:buNone/>
              <a:tabLst>
                <a:tab pos="269875" algn="l"/>
                <a:tab pos="539750" algn="l"/>
                <a:tab pos="809625" algn="l"/>
              </a:tabLst>
              <a:defRPr/>
            </a:pPr>
            <a:endParaRPr lang="fi-FI" dirty="0" smtClean="0"/>
          </a:p>
          <a:p>
            <a:pPr eaLnBrk="1" hangingPunct="1">
              <a:buFontTx/>
              <a:buChar char="•"/>
              <a:tabLst>
                <a:tab pos="269875" algn="l"/>
                <a:tab pos="539750" algn="l"/>
                <a:tab pos="809625" algn="l"/>
              </a:tabLst>
              <a:defRPr/>
            </a:pPr>
            <a:r>
              <a:rPr lang="fi-FI" dirty="0" smtClean="0"/>
              <a:t>Työelämän pelisääntöjä </a:t>
            </a:r>
          </a:p>
          <a:p>
            <a:pPr marL="539750" lvl="1" indent="-269875" eaLnBrk="1" hangingPunct="1">
              <a:spcBef>
                <a:spcPct val="0"/>
              </a:spcBef>
              <a:defRPr/>
            </a:pPr>
            <a:r>
              <a:rPr lang="fi-FI" dirty="0" smtClean="0"/>
              <a:t>asiakaspalvelu, yrittäjyys, vuorotyö </a:t>
            </a:r>
          </a:p>
          <a:p>
            <a:pPr marL="269875" lvl="1" indent="0" eaLnBrk="1" hangingPunct="1">
              <a:spcBef>
                <a:spcPct val="0"/>
              </a:spcBef>
              <a:buNone/>
              <a:defRPr/>
            </a:pPr>
            <a:endParaRPr lang="fi-FI" dirty="0" smtClean="0"/>
          </a:p>
          <a:p>
            <a:pPr eaLnBrk="1" hangingPunct="1">
              <a:buFontTx/>
              <a:buChar char="•"/>
              <a:tabLst>
                <a:tab pos="269875" algn="l"/>
                <a:tab pos="539750" algn="l"/>
                <a:tab pos="809625" algn="l"/>
              </a:tabLst>
              <a:defRPr/>
            </a:pPr>
            <a:r>
              <a:rPr lang="fi-FI" dirty="0" smtClean="0"/>
              <a:t>Valinnaisuus </a:t>
            </a:r>
          </a:p>
          <a:p>
            <a:pPr marL="539750" lvl="1" indent="-269875" eaLnBrk="1" hangingPunct="1">
              <a:spcBef>
                <a:spcPct val="0"/>
              </a:spcBef>
              <a:defRPr/>
            </a:pPr>
            <a:r>
              <a:rPr lang="fi-FI" dirty="0" smtClean="0"/>
              <a:t>kahden tutkinnon opinnot</a:t>
            </a:r>
          </a:p>
          <a:p>
            <a:pPr marL="539750" lvl="1" indent="-269875" eaLnBrk="1" hangingPunct="1">
              <a:spcBef>
                <a:spcPct val="0"/>
              </a:spcBef>
              <a:defRPr/>
            </a:pPr>
            <a:r>
              <a:rPr lang="fi-FI" dirty="0" smtClean="0"/>
              <a:t>yrittäjyys</a:t>
            </a:r>
          </a:p>
          <a:p>
            <a:pPr marL="539750" lvl="1" indent="-269875" eaLnBrk="1" hangingPunct="1">
              <a:spcBef>
                <a:spcPct val="0"/>
              </a:spcBef>
              <a:defRPr/>
            </a:pPr>
            <a:r>
              <a:rPr lang="fi-FI" dirty="0"/>
              <a:t>k</a:t>
            </a:r>
            <a:r>
              <a:rPr lang="fi-FI" dirty="0" smtClean="0"/>
              <a:t>ansainvälisyys</a:t>
            </a:r>
          </a:p>
          <a:p>
            <a:pPr marL="269875" lvl="1" indent="0" eaLnBrk="1" hangingPunct="1">
              <a:spcBef>
                <a:spcPct val="0"/>
              </a:spcBef>
              <a:buNone/>
              <a:defRPr/>
            </a:pPr>
            <a:endParaRPr lang="fi-FI" dirty="0" smtClean="0"/>
          </a:p>
          <a:p>
            <a:pPr eaLnBrk="1" hangingPunct="1">
              <a:buFontTx/>
              <a:buChar char="•"/>
              <a:tabLst>
                <a:tab pos="269875" algn="l"/>
                <a:tab pos="539750" algn="l"/>
                <a:tab pos="809625" algn="l"/>
              </a:tabLst>
              <a:defRPr/>
            </a:pPr>
            <a:r>
              <a:rPr lang="fi-FI" dirty="0"/>
              <a:t>Ruokailu, terveydenhuolto ja kuraattoripalvelut maksutonta</a:t>
            </a:r>
          </a:p>
          <a:p>
            <a:pPr marL="0" indent="0" eaLnBrk="1" hangingPunct="1">
              <a:buNone/>
              <a:tabLst>
                <a:tab pos="269875" algn="l"/>
                <a:tab pos="539750" algn="l"/>
                <a:tab pos="809625" algn="l"/>
              </a:tabLst>
              <a:defRPr/>
            </a:pPr>
            <a:endParaRPr lang="fi-FI" dirty="0"/>
          </a:p>
          <a:p>
            <a:pPr eaLnBrk="1" hangingPunct="1">
              <a:buFontTx/>
              <a:buChar char="•"/>
              <a:tabLst>
                <a:tab pos="269875" algn="l"/>
                <a:tab pos="539750" algn="l"/>
                <a:tab pos="809625" algn="l"/>
              </a:tabLst>
              <a:defRPr/>
            </a:pPr>
            <a:r>
              <a:rPr lang="fi-FI" dirty="0"/>
              <a:t>Kirjat, opiskelutarvikkeet, työvaatteet yms. hankitaan itse (kustannukset vaihtelevat tutkinnoittain</a:t>
            </a:r>
            <a:r>
              <a:rPr lang="fi-FI" dirty="0" smtClean="0"/>
              <a:t>)</a:t>
            </a:r>
            <a:r>
              <a:rPr lang="fi-FI" strike="sngStrike" dirty="0" smtClean="0"/>
              <a:t> </a:t>
            </a:r>
            <a:endParaRPr lang="fi-FI" strike="sngStrike" dirty="0"/>
          </a:p>
          <a:p>
            <a:pPr marL="269875" lvl="1" indent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fi-FI" dirty="0" smtClean="0"/>
          </a:p>
          <a:p>
            <a:pPr lvl="1" eaLnBrk="1" hangingPunct="1">
              <a:buFont typeface="Arial" pitchFamily="34" charset="0"/>
              <a:buNone/>
              <a:defRPr/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223085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1"/>
            <a:ext cx="9180512" cy="6885385"/>
          </a:xfrm>
          <a:prstGeom prst="rect">
            <a:avLst/>
          </a:prstGeom>
        </p:spPr>
      </p:pic>
      <p:sp>
        <p:nvSpPr>
          <p:cNvPr id="3" name="Pyöristetty kuvaselitesuorakulmio 2"/>
          <p:cNvSpPr/>
          <p:nvPr/>
        </p:nvSpPr>
        <p:spPr>
          <a:xfrm rot="21202505">
            <a:off x="1829118" y="4013524"/>
            <a:ext cx="1440159" cy="780993"/>
          </a:xfrm>
          <a:prstGeom prst="wedgeRoundRectCallou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dirty="0" smtClean="0">
                <a:solidFill>
                  <a:schemeClr val="tx1"/>
                </a:solidFill>
              </a:rPr>
              <a:t>työtehtävät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2" name="Pyöristetty kuvaselitesuorakulmio 11"/>
          <p:cNvSpPr/>
          <p:nvPr/>
        </p:nvSpPr>
        <p:spPr>
          <a:xfrm rot="1152697">
            <a:off x="7630809" y="3417866"/>
            <a:ext cx="1382664" cy="811596"/>
          </a:xfrm>
          <a:prstGeom prst="wedgeRoundRectCallou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dirty="0" smtClean="0">
                <a:solidFill>
                  <a:schemeClr val="tx1"/>
                </a:solidFill>
              </a:rPr>
              <a:t>työvaatteet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3" name="Pyöristetty kuvaselitesuorakulmio 12"/>
          <p:cNvSpPr/>
          <p:nvPr/>
        </p:nvSpPr>
        <p:spPr>
          <a:xfrm rot="444062">
            <a:off x="7579204" y="4457599"/>
            <a:ext cx="1485900" cy="769937"/>
          </a:xfrm>
          <a:prstGeom prst="wedgeRoundRectCallou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dirty="0" smtClean="0">
                <a:solidFill>
                  <a:schemeClr val="tx1"/>
                </a:solidFill>
              </a:rPr>
              <a:t>alan </a:t>
            </a:r>
            <a:r>
              <a:rPr lang="fi-FI" dirty="0">
                <a:solidFill>
                  <a:schemeClr val="tx1"/>
                </a:solidFill>
              </a:rPr>
              <a:t>työajat </a:t>
            </a:r>
          </a:p>
        </p:txBody>
      </p:sp>
      <p:sp>
        <p:nvSpPr>
          <p:cNvPr id="14" name="Pyöristetty kuvaselitesuorakulmio 13"/>
          <p:cNvSpPr/>
          <p:nvPr/>
        </p:nvSpPr>
        <p:spPr>
          <a:xfrm rot="15414902">
            <a:off x="6366208" y="2756765"/>
            <a:ext cx="916996" cy="1307417"/>
          </a:xfrm>
          <a:prstGeom prst="wedgeRoundRectCallou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endParaRPr lang="fi-FI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i-FI" dirty="0" smtClean="0">
                <a:solidFill>
                  <a:schemeClr val="tx1"/>
                </a:solidFill>
              </a:rPr>
              <a:t>Olen kuitenkin opiskelija </a:t>
            </a:r>
            <a:endParaRPr lang="fi-FI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5" name="Pyöristetty kuvaselitesuorakulmio 14"/>
          <p:cNvSpPr/>
          <p:nvPr/>
        </p:nvSpPr>
        <p:spPr>
          <a:xfrm rot="1154044">
            <a:off x="4800964" y="4191048"/>
            <a:ext cx="1261624" cy="781958"/>
          </a:xfrm>
          <a:prstGeom prst="wedgeRoundRectCallou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dirty="0" smtClean="0">
                <a:solidFill>
                  <a:schemeClr val="tx1"/>
                </a:solidFill>
              </a:rPr>
              <a:t>työkaveri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9" name="Pyöristetty kuvaselitesuorakulmio 18"/>
          <p:cNvSpPr/>
          <p:nvPr/>
        </p:nvSpPr>
        <p:spPr>
          <a:xfrm rot="20508551">
            <a:off x="3363964" y="4048854"/>
            <a:ext cx="1327568" cy="776994"/>
          </a:xfrm>
          <a:prstGeom prst="wedgeRoundRectCallou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i-FI" dirty="0" smtClean="0">
                <a:solidFill>
                  <a:schemeClr val="tx1"/>
                </a:solidFill>
              </a:rPr>
              <a:t>oikea työpaikka </a:t>
            </a:r>
          </a:p>
          <a:p>
            <a:pPr algn="ctr">
              <a:defRPr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20" name="Pyöristetty kuvaselitesuorakulmio 19"/>
          <p:cNvSpPr/>
          <p:nvPr/>
        </p:nvSpPr>
        <p:spPr>
          <a:xfrm rot="813977">
            <a:off x="77602" y="4112721"/>
            <a:ext cx="1633672" cy="855960"/>
          </a:xfrm>
          <a:prstGeom prst="wedgeRoundRectCallou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dirty="0" smtClean="0">
                <a:solidFill>
                  <a:schemeClr val="tx1"/>
                </a:solidFill>
              </a:rPr>
              <a:t>suojavälineet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23" name="Pyöristetty kuvaselitesuorakulmio 22"/>
          <p:cNvSpPr/>
          <p:nvPr/>
        </p:nvSpPr>
        <p:spPr>
          <a:xfrm rot="1011424">
            <a:off x="8067286" y="5501296"/>
            <a:ext cx="961762" cy="529185"/>
          </a:xfrm>
          <a:prstGeom prst="wedgeRoundRectCallou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dirty="0" smtClean="0">
                <a:solidFill>
                  <a:schemeClr val="tx1"/>
                </a:solidFill>
              </a:rPr>
              <a:t>yms</a:t>
            </a:r>
            <a:r>
              <a:rPr lang="fi-FI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6" name="Pyöristetty kuvaselitesuorakulmio 15"/>
          <p:cNvSpPr/>
          <p:nvPr/>
        </p:nvSpPr>
        <p:spPr>
          <a:xfrm rot="21080219">
            <a:off x="6143044" y="4027940"/>
            <a:ext cx="1380516" cy="886323"/>
          </a:xfrm>
          <a:prstGeom prst="wedgeRoundRectCallou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i-FI" dirty="0" smtClean="0">
                <a:solidFill>
                  <a:schemeClr val="tx1"/>
                </a:solidFill>
              </a:rPr>
              <a:t>arviointi: näyttö </a:t>
            </a:r>
          </a:p>
          <a:p>
            <a:pPr algn="ctr">
              <a:defRPr/>
            </a:pP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258888" y="5235660"/>
            <a:ext cx="6553471" cy="107366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/>
          <a:lstStyle>
            <a:lvl1pPr marL="269875" indent="-269875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269875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tabLst>
                <a:tab pos="269875" algn="l"/>
                <a:tab pos="539750" algn="l"/>
                <a:tab pos="809625" algn="l"/>
              </a:tabLst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485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8938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3018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759075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3216275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673475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4130675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tabLst>
                <a:tab pos="269875" algn="l"/>
                <a:tab pos="539750" algn="l"/>
                <a:tab pos="809625" algn="l"/>
              </a:tabLst>
            </a:pPr>
            <a:r>
              <a:rPr lang="fi-FI" sz="2400" kern="0" dirty="0" err="1" smtClean="0">
                <a:solidFill>
                  <a:srgbClr val="00A0B3"/>
                </a:solidFill>
              </a:rPr>
              <a:t>Työssäoppiminen</a:t>
            </a:r>
            <a:r>
              <a:rPr lang="fi-FI" sz="2400" kern="0" dirty="0" smtClean="0">
                <a:solidFill>
                  <a:srgbClr val="00A0B3"/>
                </a:solidFill>
              </a:rPr>
              <a:t> </a:t>
            </a:r>
            <a:endParaRPr lang="fi-FI" sz="2400" kern="0" dirty="0">
              <a:solidFill>
                <a:srgbClr val="00A0B3"/>
              </a:solidFill>
            </a:endParaRPr>
          </a:p>
          <a:p>
            <a:pPr>
              <a:buFont typeface="Wingdings" panose="05000000000000000000" pitchFamily="2" charset="2"/>
              <a:buChar char="ü"/>
              <a:tabLst>
                <a:tab pos="269875" algn="l"/>
                <a:tab pos="539750" algn="l"/>
                <a:tab pos="809625" algn="l"/>
              </a:tabLst>
            </a:pPr>
            <a:r>
              <a:rPr lang="fi-FI" dirty="0" smtClean="0"/>
              <a:t>Tavoitteellista </a:t>
            </a:r>
            <a:r>
              <a:rPr lang="fi-FI" dirty="0"/>
              <a:t>ja ohjattua </a:t>
            </a:r>
            <a:r>
              <a:rPr lang="fi-FI" smtClean="0"/>
              <a:t>opiskelua työpaikalla </a:t>
            </a:r>
            <a:r>
              <a:rPr lang="fi-FI" kern="0" smtClean="0"/>
              <a:t>kotimaassa </a:t>
            </a:r>
            <a:r>
              <a:rPr lang="fi-FI" kern="0" dirty="0"/>
              <a:t>tai ulkomailla</a:t>
            </a:r>
          </a:p>
          <a:p>
            <a:pPr marL="0" indent="0">
              <a:buNone/>
              <a:tabLst>
                <a:tab pos="269875" algn="l"/>
                <a:tab pos="539750" algn="l"/>
                <a:tab pos="809625" algn="l"/>
              </a:tabLst>
            </a:pPr>
            <a:endParaRPr lang="fi-FI" kern="0" dirty="0" smtClean="0"/>
          </a:p>
        </p:txBody>
      </p:sp>
    </p:spTree>
    <p:extLst>
      <p:ext uri="{BB962C8B-B14F-4D97-AF65-F5344CB8AC3E}">
        <p14:creationId xmlns:p14="http://schemas.microsoft.com/office/powerpoint/2010/main" val="188242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 smtClean="0"/>
              <a:t>Hakeminen yhteishaussa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 smtClean="0"/>
          </a:p>
        </p:txBody>
      </p:sp>
      <p:sp>
        <p:nvSpPr>
          <p:cNvPr id="34819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Nettihakuna Opintopolku.fi -palvelun kautta</a:t>
            </a:r>
          </a:p>
          <a:p>
            <a:pPr marL="270000" lvl="1" indent="0">
              <a:buNone/>
            </a:pPr>
            <a:r>
              <a:rPr lang="fi-FI" dirty="0" err="1" smtClean="0">
                <a:solidFill>
                  <a:srgbClr val="00A0B3"/>
                </a:solidFill>
              </a:rPr>
              <a:t>www.opintopolku.fi</a:t>
            </a:r>
            <a:endParaRPr lang="fi-FI" dirty="0" smtClean="0">
              <a:solidFill>
                <a:srgbClr val="00A0B3"/>
              </a:solidFill>
            </a:endParaRP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Osaan koulutuksista pääsy- ja soveltuvuuskoe:</a:t>
            </a:r>
          </a:p>
          <a:p>
            <a:pPr marL="0" indent="0">
              <a:buNone/>
            </a:pPr>
            <a:endParaRPr lang="fi-FI" dirty="0" smtClean="0"/>
          </a:p>
          <a:p>
            <a:pPr lvl="1"/>
            <a:r>
              <a:rPr lang="fi-FI" dirty="0" smtClean="0"/>
              <a:t>Kuvallisen ilmaisun perustutkinto | Kuva-artesaani</a:t>
            </a:r>
          </a:p>
          <a:p>
            <a:pPr lvl="1"/>
            <a:r>
              <a:rPr lang="fi-FI" dirty="0" smtClean="0"/>
              <a:t>Musiikkialan perustutkinto | Muusikko</a:t>
            </a:r>
          </a:p>
          <a:p>
            <a:pPr lvl="1"/>
            <a:r>
              <a:rPr lang="fi-FI" dirty="0" smtClean="0"/>
              <a:t>Rakennusalan perustutkinto | Maarakennuskoneenkuljettaja </a:t>
            </a:r>
          </a:p>
          <a:p>
            <a:pPr lvl="1"/>
            <a:r>
              <a:rPr lang="fi-FI" dirty="0" smtClean="0"/>
              <a:t>Sosiaali- ja terveysalan perustutkinto | Lähihoitaja</a:t>
            </a:r>
          </a:p>
        </p:txBody>
      </p:sp>
      <p:pic>
        <p:nvPicPr>
          <p:cNvPr id="4" name="Kuva 8" descr="Opo Online Jyväskylän ammattiopistoon hakeville -napp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8000" y="4437112"/>
            <a:ext cx="2332472" cy="2319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Tutkinnon rakenne ylioppilaalla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Tutkinnon </a:t>
            </a:r>
            <a:r>
              <a:rPr lang="fi-FI" dirty="0"/>
              <a:t>rakenne yht. 180 osaamispistettä, ylioppilas saa tästä pois 57 </a:t>
            </a:r>
            <a:r>
              <a:rPr lang="fi-FI" dirty="0" err="1"/>
              <a:t>osp</a:t>
            </a:r>
            <a:r>
              <a:rPr lang="fi-FI" dirty="0"/>
              <a:t>. </a:t>
            </a:r>
          </a:p>
          <a:p>
            <a:r>
              <a:rPr lang="fi-FI" dirty="0"/>
              <a:t>Ammatillisten opintojen osuus 135 </a:t>
            </a:r>
            <a:r>
              <a:rPr lang="fi-FI" dirty="0" err="1"/>
              <a:t>osp</a:t>
            </a:r>
            <a:r>
              <a:rPr lang="fi-FI" dirty="0"/>
              <a:t>, josta yo saa 15 </a:t>
            </a:r>
            <a:r>
              <a:rPr lang="fi-FI" dirty="0" err="1"/>
              <a:t>osp</a:t>
            </a:r>
            <a:r>
              <a:rPr lang="fi-FI" dirty="0"/>
              <a:t> pois</a:t>
            </a:r>
          </a:p>
          <a:p>
            <a:r>
              <a:rPr lang="fi-FI" dirty="0"/>
              <a:t>Yhteisten opintojen osuus 35 </a:t>
            </a:r>
            <a:r>
              <a:rPr lang="fi-FI" dirty="0" err="1"/>
              <a:t>osp</a:t>
            </a:r>
            <a:r>
              <a:rPr lang="fi-FI" dirty="0"/>
              <a:t>, josta yo saa 32 </a:t>
            </a:r>
            <a:r>
              <a:rPr lang="fi-FI" dirty="0" err="1"/>
              <a:t>osp</a:t>
            </a:r>
            <a:r>
              <a:rPr lang="fi-FI" dirty="0"/>
              <a:t> pois </a:t>
            </a:r>
            <a:r>
              <a:rPr lang="fi-FI" dirty="0" smtClean="0"/>
              <a:t>(</a:t>
            </a:r>
            <a:r>
              <a:rPr lang="fi-FI" dirty="0" err="1" smtClean="0"/>
              <a:t>esim</a:t>
            </a:r>
            <a:r>
              <a:rPr lang="fi-FI" dirty="0" smtClean="0"/>
              <a:t> </a:t>
            </a:r>
            <a:r>
              <a:rPr lang="fi-FI" dirty="0" err="1" smtClean="0"/>
              <a:t>jao:lla</a:t>
            </a:r>
            <a:r>
              <a:rPr lang="fi-FI" dirty="0" smtClean="0"/>
              <a:t> puuttuvat </a:t>
            </a:r>
            <a:r>
              <a:rPr lang="fi-FI" dirty="0"/>
              <a:t>3 </a:t>
            </a:r>
            <a:r>
              <a:rPr lang="fi-FI" dirty="0" err="1"/>
              <a:t>osp</a:t>
            </a:r>
            <a:r>
              <a:rPr lang="fi-FI" dirty="0"/>
              <a:t> työelämätaidot, yrittäjyys ja </a:t>
            </a:r>
            <a:r>
              <a:rPr lang="fi-FI" dirty="0" smtClean="0"/>
              <a:t>tieto- ja </a:t>
            </a:r>
            <a:r>
              <a:rPr lang="fi-FI" dirty="0"/>
              <a:t>viestintätekniikka)</a:t>
            </a:r>
          </a:p>
          <a:p>
            <a:r>
              <a:rPr lang="fi-FI" smtClean="0"/>
              <a:t>Vapaasti </a:t>
            </a:r>
            <a:r>
              <a:rPr lang="fi-FI" dirty="0"/>
              <a:t>valittavien osuus 10 </a:t>
            </a:r>
            <a:r>
              <a:rPr lang="fi-FI" dirty="0" err="1"/>
              <a:t>osp</a:t>
            </a:r>
            <a:r>
              <a:rPr lang="fi-FI" dirty="0"/>
              <a:t>, josta yo saa kaikki pois</a:t>
            </a:r>
          </a:p>
          <a:p>
            <a:pPr marL="0" indent="0">
              <a:buNone/>
            </a:pPr>
            <a:r>
              <a:rPr lang="fi-FI" dirty="0"/>
              <a:t> 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5342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258888" y="4725144"/>
            <a:ext cx="6553471" cy="1584176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l" defTabSz="0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70000" algn="l"/>
                <a:tab pos="540000" algn="l"/>
                <a:tab pos="810000" algn="l"/>
              </a:tabLs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0" rtl="0" eaLnBrk="0" fontAlgn="base" hangingPunct="0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tabLst>
                <a:tab pos="269875" algn="l"/>
                <a:tab pos="539750" algn="l"/>
                <a:tab pos="809625" algn="l"/>
              </a:tabLst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485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8938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3018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759075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3216275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673475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4130675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1" indent="0">
              <a:spcBef>
                <a:spcPct val="0"/>
              </a:spcBef>
              <a:buFont typeface="Arial" pitchFamily="34" charset="0"/>
              <a:buNone/>
            </a:pPr>
            <a:r>
              <a:rPr lang="fi-FI" sz="2400" kern="0" dirty="0" smtClean="0">
                <a:solidFill>
                  <a:srgbClr val="00A0B3"/>
                </a:solidFill>
              </a:rPr>
              <a:t>Kysy lisää ja tutustu</a:t>
            </a:r>
          </a:p>
          <a:p>
            <a:pPr marL="342900" lvl="1" indent="-3429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i-FI" kern="0" dirty="0" smtClean="0"/>
              <a:t>Opo-Online, p. 040 341 6193, opo@jao.fi</a:t>
            </a:r>
          </a:p>
          <a:p>
            <a:pPr marL="342900" lvl="1" indent="-3429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i-FI" kern="0" dirty="0" smtClean="0"/>
              <a:t>Tutustumiskäynnit, avoimet ovet, </a:t>
            </a:r>
            <a:r>
              <a:rPr lang="fi-FI" kern="0" dirty="0"/>
              <a:t>vanhempainillat</a:t>
            </a:r>
            <a:br>
              <a:rPr lang="fi-FI" kern="0" dirty="0"/>
            </a:br>
            <a:r>
              <a:rPr lang="fi-FI" kern="0" dirty="0" err="1" smtClean="0">
                <a:solidFill>
                  <a:srgbClr val="00A0B3"/>
                </a:solidFill>
              </a:rPr>
              <a:t>www.jao.fi</a:t>
            </a:r>
            <a:r>
              <a:rPr lang="fi-FI" kern="0" dirty="0">
                <a:solidFill>
                  <a:srgbClr val="00A0B3"/>
                </a:solidFill>
              </a:rPr>
              <a:t/>
            </a:r>
            <a:br>
              <a:rPr lang="fi-FI" kern="0" dirty="0">
                <a:solidFill>
                  <a:srgbClr val="00A0B3"/>
                </a:solidFill>
              </a:rPr>
            </a:br>
            <a:r>
              <a:rPr lang="fi-FI" kern="0" dirty="0" err="1" smtClean="0">
                <a:solidFill>
                  <a:srgbClr val="00A0B3"/>
                </a:solidFill>
              </a:rPr>
              <a:t>www.facebook.com/jyvaskylanammattiopisto</a:t>
            </a:r>
            <a:endParaRPr lang="fi-FI" kern="0" dirty="0">
              <a:solidFill>
                <a:srgbClr val="00A0B3"/>
              </a:solidFill>
            </a:endParaRPr>
          </a:p>
        </p:txBody>
      </p:sp>
      <p:pic>
        <p:nvPicPr>
          <p:cNvPr id="8" name="Kuva 6" descr="Facebook_f_logo.JPG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5934119"/>
            <a:ext cx="303193" cy="30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155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Kuva 2" descr="ao_aloitusdia_jkl_a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472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2800" dirty="0" smtClean="0"/>
              <a:t>Jyväskylän ammattiopisto</a:t>
            </a:r>
          </a:p>
        </p:txBody>
      </p:sp>
      <p:sp>
        <p:nvSpPr>
          <p:cNvPr id="7172" name="Sisällön paikkamerkki 2"/>
          <p:cNvSpPr>
            <a:spLocks noGrp="1"/>
          </p:cNvSpPr>
          <p:nvPr>
            <p:ph idx="1"/>
          </p:nvPr>
        </p:nvSpPr>
        <p:spPr>
          <a:xfrm>
            <a:off x="1258888" y="1798638"/>
            <a:ext cx="7634287" cy="4582690"/>
          </a:xfrm>
        </p:spPr>
        <p:txBody>
          <a:bodyPr/>
          <a:lstStyle/>
          <a:p>
            <a:pPr eaLnBrk="1" hangingPunct="1">
              <a:lnSpc>
                <a:spcPts val="1900"/>
              </a:lnSpc>
              <a:buFontTx/>
              <a:buChar char="•"/>
              <a:tabLst>
                <a:tab pos="269875" algn="l"/>
                <a:tab pos="539750" algn="l"/>
                <a:tab pos="809625" algn="l"/>
              </a:tabLst>
            </a:pPr>
            <a:r>
              <a:rPr lang="fi-FI" dirty="0" smtClean="0"/>
              <a:t>nuorten </a:t>
            </a:r>
            <a:r>
              <a:rPr lang="fi-FI" dirty="0"/>
              <a:t>monialainen ammatillinen </a:t>
            </a:r>
            <a:r>
              <a:rPr lang="fi-FI" dirty="0" smtClean="0"/>
              <a:t>oppilaitos</a:t>
            </a:r>
          </a:p>
          <a:p>
            <a:pPr eaLnBrk="1" hangingPunct="1">
              <a:lnSpc>
                <a:spcPts val="1900"/>
              </a:lnSpc>
              <a:buFontTx/>
              <a:buChar char="•"/>
              <a:tabLst>
                <a:tab pos="269875" algn="l"/>
                <a:tab pos="539750" algn="l"/>
                <a:tab pos="809625" algn="l"/>
              </a:tabLst>
            </a:pPr>
            <a:endParaRPr lang="fi-FI" dirty="0"/>
          </a:p>
          <a:p>
            <a:pPr eaLnBrk="1" hangingPunct="1">
              <a:lnSpc>
                <a:spcPts val="1900"/>
              </a:lnSpc>
              <a:buFontTx/>
              <a:buChar char="•"/>
              <a:tabLst>
                <a:tab pos="269875" algn="l"/>
                <a:tab pos="539750" algn="l"/>
                <a:tab pos="809625" algn="l"/>
              </a:tabLst>
            </a:pPr>
            <a:r>
              <a:rPr lang="fi-FI" dirty="0" smtClean="0"/>
              <a:t>vuosittain </a:t>
            </a:r>
            <a:r>
              <a:rPr lang="fi-FI" dirty="0"/>
              <a:t>yli 4000 </a:t>
            </a:r>
            <a:r>
              <a:rPr lang="fi-FI" dirty="0" smtClean="0"/>
              <a:t>opiskelijaa </a:t>
            </a:r>
          </a:p>
          <a:p>
            <a:pPr eaLnBrk="1" hangingPunct="1">
              <a:lnSpc>
                <a:spcPts val="1900"/>
              </a:lnSpc>
              <a:buFontTx/>
              <a:buChar char="•"/>
              <a:tabLst>
                <a:tab pos="269875" algn="l"/>
                <a:tab pos="539750" algn="l"/>
                <a:tab pos="809625" algn="l"/>
              </a:tabLst>
            </a:pPr>
            <a:endParaRPr lang="fi-FI" dirty="0"/>
          </a:p>
          <a:p>
            <a:pPr eaLnBrk="1" hangingPunct="1">
              <a:lnSpc>
                <a:spcPts val="1900"/>
              </a:lnSpc>
              <a:buFontTx/>
              <a:buChar char="•"/>
              <a:tabLst>
                <a:tab pos="269875" algn="l"/>
                <a:tab pos="539750" algn="l"/>
                <a:tab pos="809625" algn="l"/>
              </a:tabLst>
            </a:pPr>
            <a:r>
              <a:rPr lang="fi-FI" dirty="0" smtClean="0"/>
              <a:t>kuusi toimipistettä</a:t>
            </a:r>
          </a:p>
          <a:p>
            <a:pPr eaLnBrk="1" hangingPunct="1">
              <a:lnSpc>
                <a:spcPts val="1900"/>
              </a:lnSpc>
              <a:buFontTx/>
              <a:buChar char="•"/>
              <a:tabLst>
                <a:tab pos="269875" algn="l"/>
                <a:tab pos="539750" algn="l"/>
                <a:tab pos="809625" algn="l"/>
              </a:tabLst>
            </a:pPr>
            <a:endParaRPr lang="fi-FI" dirty="0"/>
          </a:p>
          <a:p>
            <a:pPr eaLnBrk="1" hangingPunct="1">
              <a:lnSpc>
                <a:spcPts val="1900"/>
              </a:lnSpc>
              <a:buFontTx/>
              <a:buChar char="•"/>
              <a:tabLst>
                <a:tab pos="269875" algn="l"/>
                <a:tab pos="539750" algn="l"/>
                <a:tab pos="809625" algn="l"/>
              </a:tabLst>
            </a:pPr>
            <a:r>
              <a:rPr lang="fi-FI" dirty="0" smtClean="0"/>
              <a:t>22 ammatillista perustutkintoa, yli 30 eri ammattia</a:t>
            </a:r>
          </a:p>
          <a:p>
            <a:pPr eaLnBrk="1" hangingPunct="1">
              <a:lnSpc>
                <a:spcPts val="1900"/>
              </a:lnSpc>
              <a:buFontTx/>
              <a:buChar char="•"/>
              <a:tabLst>
                <a:tab pos="269875" algn="l"/>
                <a:tab pos="539750" algn="l"/>
                <a:tab pos="809625" algn="l"/>
              </a:tabLst>
            </a:pPr>
            <a:endParaRPr lang="fi-FI" dirty="0"/>
          </a:p>
          <a:p>
            <a:pPr eaLnBrk="1" hangingPunct="1">
              <a:lnSpc>
                <a:spcPts val="1900"/>
              </a:lnSpc>
              <a:buFontTx/>
              <a:buChar char="•"/>
              <a:tabLst>
                <a:tab pos="269875" algn="l"/>
                <a:tab pos="539750" algn="l"/>
                <a:tab pos="809625" algn="l"/>
              </a:tabLst>
            </a:pPr>
            <a:r>
              <a:rPr lang="fi-FI" dirty="0" smtClean="0"/>
              <a:t>Ammatilliseen peruskoulutukseen valmentavassa koulutuksessa (VALMA) </a:t>
            </a:r>
            <a:r>
              <a:rPr lang="fi-FI" dirty="0"/>
              <a:t>nuori voi etsiä omaa </a:t>
            </a:r>
            <a:r>
              <a:rPr lang="fi-FI" dirty="0" smtClean="0"/>
              <a:t>alaansa</a:t>
            </a:r>
          </a:p>
          <a:p>
            <a:pPr eaLnBrk="1" hangingPunct="1">
              <a:lnSpc>
                <a:spcPts val="1900"/>
              </a:lnSpc>
              <a:buFontTx/>
              <a:buChar char="•"/>
              <a:tabLst>
                <a:tab pos="269875" algn="l"/>
                <a:tab pos="539750" algn="l"/>
                <a:tab pos="809625" algn="l"/>
              </a:tabLst>
            </a:pPr>
            <a:endParaRPr lang="fi-FI" dirty="0"/>
          </a:p>
          <a:p>
            <a:pPr eaLnBrk="1" hangingPunct="1">
              <a:lnSpc>
                <a:spcPts val="1900"/>
              </a:lnSpc>
              <a:buFontTx/>
              <a:buChar char="•"/>
              <a:tabLst>
                <a:tab pos="269875" algn="l"/>
                <a:tab pos="539750" algn="l"/>
                <a:tab pos="809625" algn="l"/>
              </a:tabLst>
            </a:pPr>
            <a:r>
              <a:rPr lang="fi-FI" dirty="0" smtClean="0"/>
              <a:t>mahdollista </a:t>
            </a:r>
            <a:r>
              <a:rPr lang="fi-FI" dirty="0"/>
              <a:t>suorittaa peruskoulu loppuun tai korottaa </a:t>
            </a:r>
            <a:r>
              <a:rPr lang="fi-FI" dirty="0" smtClean="0"/>
              <a:t>arvosanoja</a:t>
            </a:r>
          </a:p>
          <a:p>
            <a:pPr eaLnBrk="1" hangingPunct="1">
              <a:lnSpc>
                <a:spcPts val="1900"/>
              </a:lnSpc>
              <a:buFontTx/>
              <a:buChar char="•"/>
              <a:tabLst>
                <a:tab pos="269875" algn="l"/>
                <a:tab pos="539750" algn="l"/>
                <a:tab pos="809625" algn="l"/>
              </a:tabLst>
            </a:pPr>
            <a:endParaRPr lang="fi-FI" dirty="0"/>
          </a:p>
          <a:p>
            <a:pPr eaLnBrk="1" hangingPunct="1">
              <a:lnSpc>
                <a:spcPts val="1900"/>
              </a:lnSpc>
              <a:buFontTx/>
              <a:buChar char="•"/>
              <a:tabLst>
                <a:tab pos="269875" algn="l"/>
                <a:tab pos="539750" algn="l"/>
                <a:tab pos="809625" algn="l"/>
              </a:tabLst>
            </a:pPr>
            <a:r>
              <a:rPr lang="fi-FI" dirty="0" smtClean="0"/>
              <a:t>lapset </a:t>
            </a:r>
            <a:r>
              <a:rPr lang="fi-FI" dirty="0"/>
              <a:t>ja nuoret voivat harrastaa musiikkia ja tanssia taiteen </a:t>
            </a:r>
            <a:r>
              <a:rPr lang="fi-FI" dirty="0" smtClean="0"/>
              <a:t>perusopetuksessa</a:t>
            </a:r>
          </a:p>
          <a:p>
            <a:pPr eaLnBrk="1" hangingPunct="1">
              <a:lnSpc>
                <a:spcPts val="1900"/>
              </a:lnSpc>
              <a:buFontTx/>
              <a:buChar char="•"/>
              <a:tabLst>
                <a:tab pos="269875" algn="l"/>
                <a:tab pos="539750" algn="l"/>
                <a:tab pos="809625" algn="l"/>
              </a:tabLst>
            </a:pPr>
            <a:endParaRPr lang="fi-FI" dirty="0"/>
          </a:p>
          <a:p>
            <a:pPr eaLnBrk="1" hangingPunct="1">
              <a:lnSpc>
                <a:spcPts val="1900"/>
              </a:lnSpc>
              <a:buFontTx/>
              <a:buChar char="•"/>
              <a:tabLst>
                <a:tab pos="269875" algn="l"/>
                <a:tab pos="539750" algn="l"/>
                <a:tab pos="809625" algn="l"/>
              </a:tabLst>
            </a:pPr>
            <a:r>
              <a:rPr lang="fi-FI" dirty="0" smtClean="0"/>
              <a:t>osa </a:t>
            </a:r>
            <a:r>
              <a:rPr lang="fi-FI" dirty="0"/>
              <a:t>Jyväskylän </a:t>
            </a:r>
            <a:r>
              <a:rPr lang="fi-FI" dirty="0" smtClean="0"/>
              <a:t>koulutuskuntayhtymää (</a:t>
            </a:r>
            <a:r>
              <a:rPr lang="fi-FI" dirty="0" err="1" smtClean="0"/>
              <a:t>ao-oppilaitokset</a:t>
            </a:r>
            <a:r>
              <a:rPr lang="fi-FI" dirty="0" smtClean="0"/>
              <a:t>)</a:t>
            </a:r>
            <a:endParaRPr lang="fi-FI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urronii\Downloads\Jyväskylän-ammattiopisto-kirjasto-priimus_MG_9945_MG_997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" r="935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isällön paikkamerkki 4"/>
          <p:cNvSpPr txBox="1">
            <a:spLocks/>
          </p:cNvSpPr>
          <p:nvPr/>
        </p:nvSpPr>
        <p:spPr>
          <a:xfrm>
            <a:off x="1258193" y="1654646"/>
            <a:ext cx="7634287" cy="4438650"/>
          </a:xfrm>
          <a:prstGeom prst="rect">
            <a:avLst/>
          </a:prstGeom>
        </p:spPr>
        <p:txBody>
          <a:bodyPr/>
          <a:lstStyle/>
          <a:p>
            <a:pPr marL="82550" indent="-269875" defTabSz="0" eaLnBrk="0" hangingPunct="0">
              <a:buFont typeface="Arial" pitchFamily="34" charset="0"/>
              <a:buChar char="•"/>
              <a:tabLst>
                <a:tab pos="269875" algn="l"/>
                <a:tab pos="539750" algn="l"/>
                <a:tab pos="809625" algn="l"/>
              </a:tabLst>
            </a:pPr>
            <a:endParaRPr lang="fi-FI" kern="0" dirty="0" smtClean="0">
              <a:latin typeface="+mn-lt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248513" y="3573016"/>
            <a:ext cx="6553471" cy="2736304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l" defTabSz="0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70000" algn="l"/>
                <a:tab pos="540000" algn="l"/>
                <a:tab pos="810000" algn="l"/>
              </a:tabLs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0" rtl="0" eaLnBrk="0" fontAlgn="base" hangingPunct="0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tabLst>
                <a:tab pos="269875" algn="l"/>
                <a:tab pos="539750" algn="l"/>
                <a:tab pos="809625" algn="l"/>
              </a:tabLst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485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8938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3018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759075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3216275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673475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4130675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1" indent="0">
              <a:spcBef>
                <a:spcPct val="0"/>
              </a:spcBef>
              <a:buFont typeface="Arial" pitchFamily="34" charset="0"/>
              <a:buNone/>
            </a:pPr>
            <a:r>
              <a:rPr lang="fi-FI" sz="2400" kern="0" dirty="0" smtClean="0">
                <a:solidFill>
                  <a:srgbClr val="00A0B3"/>
                </a:solidFill>
              </a:rPr>
              <a:t>Toimipisteet</a:t>
            </a:r>
            <a:endParaRPr lang="fi-FI" sz="2400" kern="0" dirty="0" smtClean="0"/>
          </a:p>
          <a:p>
            <a:pPr marL="342900" lvl="1" indent="-3429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i-FI" kern="0" dirty="0" smtClean="0"/>
              <a:t>Harju | </a:t>
            </a:r>
            <a:r>
              <a:rPr lang="fi-FI" kern="0" dirty="0"/>
              <a:t>Sepänkatu 3 </a:t>
            </a:r>
          </a:p>
          <a:p>
            <a:pPr marL="342900" lvl="1" indent="-3429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i-FI" kern="0" dirty="0" err="1" smtClean="0"/>
              <a:t>Kyllönmäki</a:t>
            </a:r>
            <a:r>
              <a:rPr lang="fi-FI" kern="0" dirty="0" smtClean="0"/>
              <a:t> | </a:t>
            </a:r>
            <a:r>
              <a:rPr lang="fi-FI" kern="0" dirty="0"/>
              <a:t>Keskussairaalantie </a:t>
            </a:r>
            <a:r>
              <a:rPr lang="fi-FI" kern="0" dirty="0" smtClean="0"/>
              <a:t>21</a:t>
            </a:r>
          </a:p>
          <a:p>
            <a:pPr marL="342900" lvl="1" indent="-3429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i-FI" kern="0" dirty="0" smtClean="0"/>
              <a:t>Kankaan alue (1.1.2016)</a:t>
            </a:r>
            <a:endParaRPr lang="fi-FI" kern="0" dirty="0"/>
          </a:p>
          <a:p>
            <a:pPr marL="342900" lvl="1" indent="-3429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i-FI" kern="0" dirty="0" smtClean="0"/>
              <a:t>Musiikki | </a:t>
            </a:r>
            <a:r>
              <a:rPr lang="fi-FI" kern="0" dirty="0"/>
              <a:t>Pitkäkatu </a:t>
            </a:r>
            <a:r>
              <a:rPr lang="fi-FI" kern="0" dirty="0" smtClean="0"/>
              <a:t>19-21</a:t>
            </a:r>
            <a:endParaRPr lang="fi-FI" kern="0" dirty="0"/>
          </a:p>
          <a:p>
            <a:pPr marL="342900" lvl="1" indent="-3429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i-FI" kern="0" dirty="0" smtClean="0"/>
              <a:t>Priimus | </a:t>
            </a:r>
            <a:r>
              <a:rPr lang="fi-FI" kern="0" dirty="0"/>
              <a:t>Taulumäentie </a:t>
            </a:r>
            <a:r>
              <a:rPr lang="fi-FI" kern="0" dirty="0" smtClean="0"/>
              <a:t>45</a:t>
            </a:r>
            <a:endParaRPr lang="fi-FI" kern="0" dirty="0"/>
          </a:p>
          <a:p>
            <a:pPr marL="342900" lvl="1" indent="-3429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i-FI" kern="0" dirty="0" smtClean="0"/>
              <a:t>Viitaniemi | </a:t>
            </a:r>
            <a:r>
              <a:rPr lang="fi-FI" kern="0" dirty="0"/>
              <a:t>Viitaniementie </a:t>
            </a:r>
            <a:r>
              <a:rPr lang="fi-FI" kern="0" dirty="0" smtClean="0"/>
              <a:t>1</a:t>
            </a:r>
            <a:br>
              <a:rPr lang="fi-FI" kern="0" dirty="0" smtClean="0"/>
            </a:br>
            <a:r>
              <a:rPr lang="fi-FI" kern="0" dirty="0" err="1" smtClean="0">
                <a:solidFill>
                  <a:srgbClr val="00A0B3"/>
                </a:solidFill>
              </a:rPr>
              <a:t>www.jao.fi/yhteystiedot</a:t>
            </a:r>
            <a:endParaRPr lang="fi-FI" kern="0" dirty="0">
              <a:solidFill>
                <a:srgbClr val="00A0B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58888" y="4149080"/>
            <a:ext cx="6553471" cy="216024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9875" indent="-269875" algn="l" defTabSz="0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70000" algn="l"/>
                <a:tab pos="540000" algn="l"/>
                <a:tab pos="810000" algn="l"/>
              </a:tabLs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0" rtl="0" eaLnBrk="0" fontAlgn="base" hangingPunct="0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tabLst>
                <a:tab pos="269875" algn="l"/>
                <a:tab pos="539750" algn="l"/>
                <a:tab pos="809625" algn="l"/>
              </a:tabLst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485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8938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3018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759075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3216275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673475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4130675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1" indent="0">
              <a:spcBef>
                <a:spcPct val="0"/>
              </a:spcBef>
              <a:buFont typeface="Arial" pitchFamily="34" charset="0"/>
              <a:buNone/>
            </a:pPr>
            <a:r>
              <a:rPr lang="fi-FI" sz="2400" kern="0" dirty="0" smtClean="0">
                <a:solidFill>
                  <a:srgbClr val="00A0B3"/>
                </a:solidFill>
              </a:rPr>
              <a:t>Työelämä tarvitsee erilaisia osaajia</a:t>
            </a:r>
            <a:endParaRPr lang="fi-FI" sz="2400" kern="0" dirty="0" smtClean="0"/>
          </a:p>
          <a:p>
            <a:pPr marL="342900" lvl="1" indent="-3429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i-FI" kern="0" dirty="0" smtClean="0"/>
              <a:t>Kiinnostus</a:t>
            </a:r>
          </a:p>
          <a:p>
            <a:pPr marL="342900" lvl="1" indent="-3429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i-FI" kern="0" dirty="0" smtClean="0"/>
              <a:t>Taidot, tiedot</a:t>
            </a:r>
            <a:r>
              <a:rPr lang="fi-FI" kern="0" dirty="0"/>
              <a:t>, </a:t>
            </a:r>
            <a:r>
              <a:rPr lang="fi-FI" kern="0" dirty="0" smtClean="0"/>
              <a:t>kokemukset</a:t>
            </a:r>
          </a:p>
          <a:p>
            <a:pPr marL="342900" lvl="1" indent="-3429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i-FI" kern="0" dirty="0" smtClean="0"/>
              <a:t>Mukavat </a:t>
            </a:r>
            <a:r>
              <a:rPr lang="fi-FI" kern="0" dirty="0"/>
              <a:t>tunnit / </a:t>
            </a:r>
            <a:r>
              <a:rPr lang="fi-FI" kern="0" dirty="0" smtClean="0"/>
              <a:t>oppiaineet</a:t>
            </a:r>
          </a:p>
          <a:p>
            <a:pPr marL="342900" lvl="1" indent="-3429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i-FI" kern="0" dirty="0" smtClean="0"/>
              <a:t>Harrastukset</a:t>
            </a:r>
          </a:p>
          <a:p>
            <a:pPr marL="342900" lvl="1" indent="-3429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i-FI" kern="0" dirty="0" smtClean="0"/>
              <a:t>Terveys </a:t>
            </a:r>
            <a:r>
              <a:rPr lang="fi-FI" kern="0" dirty="0"/>
              <a:t>/ </a:t>
            </a:r>
            <a:r>
              <a:rPr lang="fi-FI" kern="0" dirty="0" smtClean="0"/>
              <a:t>ammatinvalinta</a:t>
            </a:r>
          </a:p>
          <a:p>
            <a:pPr marL="342900" lvl="1" indent="-3429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i-FI" kern="0" dirty="0" smtClean="0"/>
              <a:t>Henkilökohtaiset ominaisuudet</a:t>
            </a:r>
            <a:endParaRPr lang="fi-FI" b="1" kern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2800" dirty="0" smtClean="0"/>
              <a:t>Suomalainen koulutusjärjestelmä</a:t>
            </a:r>
          </a:p>
        </p:txBody>
      </p:sp>
      <p:sp>
        <p:nvSpPr>
          <p:cNvPr id="9219" name="Rectangle 15"/>
          <p:cNvSpPr>
            <a:spLocks noChangeArrowheads="1"/>
          </p:cNvSpPr>
          <p:nvPr/>
        </p:nvSpPr>
        <p:spPr bwMode="auto">
          <a:xfrm>
            <a:off x="1331913" y="5184478"/>
            <a:ext cx="7272535" cy="900112"/>
          </a:xfrm>
          <a:prstGeom prst="roundRect">
            <a:avLst>
              <a:gd name="adj" fmla="val 16667"/>
            </a:avLst>
          </a:prstGeom>
          <a:solidFill>
            <a:srgbClr val="009AA3">
              <a:alpha val="50000"/>
            </a:srgbClr>
          </a:solidFill>
          <a:ln w="12700" algn="ctr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>
              <a:lnSpc>
                <a:spcPct val="8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b="1" dirty="0" err="1">
                <a:solidFill>
                  <a:schemeClr val="bg1"/>
                </a:solidFill>
                <a:latin typeface="Arial Narrow" pitchFamily="34" charset="0"/>
              </a:rPr>
              <a:t>Peruskoulu</a:t>
            </a:r>
            <a:endParaRPr lang="en-GB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9220" name="Ryhmä 59"/>
          <p:cNvGrpSpPr>
            <a:grpSpLocks/>
          </p:cNvGrpSpPr>
          <p:nvPr/>
        </p:nvGrpSpPr>
        <p:grpSpPr bwMode="auto">
          <a:xfrm>
            <a:off x="2749550" y="4463753"/>
            <a:ext cx="4667250" cy="720725"/>
            <a:chOff x="3635375" y="5589588"/>
            <a:chExt cx="2227263" cy="366712"/>
          </a:xfrm>
        </p:grpSpPr>
        <p:cxnSp>
          <p:nvCxnSpPr>
            <p:cNvPr id="9233" name="Suora nuoliyhdysviiva 148"/>
            <p:cNvCxnSpPr>
              <a:cxnSpLocks noChangeShapeType="1"/>
            </p:cNvCxnSpPr>
            <p:nvPr/>
          </p:nvCxnSpPr>
          <p:spPr bwMode="auto">
            <a:xfrm rot="5400000" flipH="1" flipV="1">
              <a:off x="5684044" y="5766594"/>
              <a:ext cx="355600" cy="1588"/>
            </a:xfrm>
            <a:prstGeom prst="straightConnector1">
              <a:avLst/>
            </a:prstGeom>
            <a:noFill/>
            <a:ln w="28575" algn="ctr">
              <a:solidFill>
                <a:srgbClr val="009AA3"/>
              </a:solidFill>
              <a:round/>
              <a:headEnd/>
              <a:tailEnd type="triangle" w="med" len="med"/>
            </a:ln>
          </p:spPr>
        </p:cxnSp>
        <p:cxnSp>
          <p:nvCxnSpPr>
            <p:cNvPr id="9234" name="Suora nuoliyhdysviiva 147"/>
            <p:cNvCxnSpPr>
              <a:cxnSpLocks noChangeShapeType="1"/>
            </p:cNvCxnSpPr>
            <p:nvPr/>
          </p:nvCxnSpPr>
          <p:spPr bwMode="auto">
            <a:xfrm rot="5400000" flipH="1" flipV="1">
              <a:off x="3459163" y="5776912"/>
              <a:ext cx="355600" cy="3175"/>
            </a:xfrm>
            <a:prstGeom prst="straightConnector1">
              <a:avLst/>
            </a:prstGeom>
            <a:noFill/>
            <a:ln w="28575" algn="ctr">
              <a:solidFill>
                <a:srgbClr val="009AA3"/>
              </a:solidFill>
              <a:round/>
              <a:headEnd/>
              <a:tailEnd type="triangle" w="med" len="med"/>
            </a:ln>
          </p:spPr>
        </p:cxnSp>
      </p:grpSp>
      <p:sp>
        <p:nvSpPr>
          <p:cNvPr id="9221" name="Rectangle 11"/>
          <p:cNvSpPr>
            <a:spLocks noChangeArrowheads="1"/>
          </p:cNvSpPr>
          <p:nvPr/>
        </p:nvSpPr>
        <p:spPr bwMode="auto">
          <a:xfrm>
            <a:off x="1331913" y="3563640"/>
            <a:ext cx="3240087" cy="900113"/>
          </a:xfrm>
          <a:prstGeom prst="roundRect">
            <a:avLst>
              <a:gd name="adj" fmla="val 16667"/>
            </a:avLst>
          </a:prstGeom>
          <a:solidFill>
            <a:srgbClr val="009AA3">
              <a:alpha val="10000"/>
            </a:srgbClr>
          </a:solidFill>
          <a:ln w="12700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8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dirty="0" err="1">
                <a:solidFill>
                  <a:srgbClr val="000000"/>
                </a:solidFill>
                <a:latin typeface="Arial Narrow" pitchFamily="34" charset="0"/>
              </a:rPr>
              <a:t>Lukiot</a:t>
            </a:r>
            <a:endParaRPr lang="en-GB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9222" name="Rectangle 16"/>
          <p:cNvSpPr>
            <a:spLocks noChangeArrowheads="1"/>
          </p:cNvSpPr>
          <p:nvPr/>
        </p:nvSpPr>
        <p:spPr bwMode="auto">
          <a:xfrm>
            <a:off x="5607050" y="3563640"/>
            <a:ext cx="2997398" cy="900113"/>
          </a:xfrm>
          <a:prstGeom prst="roundRect">
            <a:avLst>
              <a:gd name="adj" fmla="val 16667"/>
            </a:avLst>
          </a:prstGeom>
          <a:solidFill>
            <a:srgbClr val="009AA3">
              <a:alpha val="10000"/>
            </a:srgbClr>
          </a:solidFill>
          <a:ln w="12700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8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dirty="0" err="1">
                <a:solidFill>
                  <a:srgbClr val="000000"/>
                </a:solidFill>
                <a:latin typeface="Arial Narrow" pitchFamily="34" charset="0"/>
              </a:rPr>
              <a:t>Ammattiopistot</a:t>
            </a:r>
            <a:r>
              <a:rPr lang="en-GB" dirty="0">
                <a:solidFill>
                  <a:schemeClr val="tx2"/>
                </a:solidFill>
                <a:latin typeface="Arial Narrow" pitchFamily="34" charset="0"/>
              </a:rPr>
              <a:t/>
            </a:r>
            <a:br>
              <a:rPr lang="en-GB" dirty="0">
                <a:solidFill>
                  <a:schemeClr val="tx2"/>
                </a:solidFill>
                <a:latin typeface="Arial Narrow" pitchFamily="34" charset="0"/>
              </a:rPr>
            </a:br>
            <a:r>
              <a:rPr lang="en-GB" dirty="0" err="1">
                <a:solidFill>
                  <a:srgbClr val="000000"/>
                </a:solidFill>
                <a:latin typeface="Arial Narrow" pitchFamily="34" charset="0"/>
              </a:rPr>
              <a:t>Aikuisopistot</a:t>
            </a:r>
            <a:r>
              <a:rPr lang="en-GB" dirty="0">
                <a:solidFill>
                  <a:schemeClr val="tx2"/>
                </a:solidFill>
                <a:latin typeface="Arial Narrow" pitchFamily="34" charset="0"/>
              </a:rPr>
              <a:t/>
            </a:r>
            <a:br>
              <a:rPr lang="en-GB" dirty="0">
                <a:solidFill>
                  <a:schemeClr val="tx2"/>
                </a:solidFill>
                <a:latin typeface="Arial Narrow" pitchFamily="34" charset="0"/>
              </a:rPr>
            </a:br>
            <a:r>
              <a:rPr lang="en-GB" dirty="0" err="1">
                <a:solidFill>
                  <a:srgbClr val="000000"/>
                </a:solidFill>
                <a:latin typeface="Arial Narrow" pitchFamily="34" charset="0"/>
              </a:rPr>
              <a:t>Oppisopimuskeskukset</a:t>
            </a:r>
            <a:endParaRPr lang="en-GB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9223" name="Rectangle 16"/>
          <p:cNvSpPr>
            <a:spLocks noChangeArrowheads="1"/>
          </p:cNvSpPr>
          <p:nvPr/>
        </p:nvSpPr>
        <p:spPr bwMode="auto">
          <a:xfrm>
            <a:off x="5607050" y="1990428"/>
            <a:ext cx="2997398" cy="900112"/>
          </a:xfrm>
          <a:prstGeom prst="roundRect">
            <a:avLst>
              <a:gd name="adj" fmla="val 16667"/>
            </a:avLst>
          </a:prstGeom>
          <a:solidFill>
            <a:srgbClr val="009AA3">
              <a:alpha val="10000"/>
            </a:srgbClr>
          </a:solidFill>
          <a:ln w="12700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8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dirty="0" err="1">
                <a:solidFill>
                  <a:srgbClr val="000000"/>
                </a:solidFill>
                <a:latin typeface="Arial Narrow" pitchFamily="34" charset="0"/>
              </a:rPr>
              <a:t>Ammattikorkeakoulut</a:t>
            </a:r>
            <a:endParaRPr lang="en-GB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9224" name="Rectangle 16"/>
          <p:cNvSpPr>
            <a:spLocks noChangeArrowheads="1"/>
          </p:cNvSpPr>
          <p:nvPr/>
        </p:nvSpPr>
        <p:spPr bwMode="auto">
          <a:xfrm>
            <a:off x="1331913" y="1988840"/>
            <a:ext cx="3240087" cy="900113"/>
          </a:xfrm>
          <a:prstGeom prst="roundRect">
            <a:avLst>
              <a:gd name="adj" fmla="val 16667"/>
            </a:avLst>
          </a:prstGeom>
          <a:solidFill>
            <a:srgbClr val="009AA3">
              <a:alpha val="10000"/>
            </a:srgbClr>
          </a:solidFill>
          <a:ln w="12700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8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dirty="0" err="1">
                <a:solidFill>
                  <a:srgbClr val="000000"/>
                </a:solidFill>
                <a:latin typeface="Arial Narrow" pitchFamily="34" charset="0"/>
              </a:rPr>
              <a:t>Yliopistot</a:t>
            </a:r>
            <a:endParaRPr lang="en-GB" dirty="0">
              <a:solidFill>
                <a:srgbClr val="000000"/>
              </a:solidFill>
              <a:latin typeface="Arial Narrow" pitchFamily="34" charset="0"/>
            </a:endParaRPr>
          </a:p>
        </p:txBody>
      </p:sp>
      <p:cxnSp>
        <p:nvCxnSpPr>
          <p:cNvPr id="9225" name="Kulmayhdysviiva 84"/>
          <p:cNvCxnSpPr>
            <a:cxnSpLocks noChangeShapeType="1"/>
          </p:cNvCxnSpPr>
          <p:nvPr/>
        </p:nvCxnSpPr>
        <p:spPr bwMode="auto">
          <a:xfrm>
            <a:off x="1816100" y="4219575"/>
            <a:ext cx="914400" cy="914400"/>
          </a:xfrm>
          <a:prstGeom prst="bentConnector3">
            <a:avLst>
              <a:gd name="adj1" fmla="val 50000"/>
            </a:avLst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9226" name="Muoto 105"/>
          <p:cNvCxnSpPr>
            <a:cxnSpLocks noChangeShapeType="1"/>
            <a:endCxn id="9221" idx="0"/>
          </p:cNvCxnSpPr>
          <p:nvPr/>
        </p:nvCxnSpPr>
        <p:spPr bwMode="auto">
          <a:xfrm rot="10800000" flipV="1">
            <a:off x="2951958" y="3227090"/>
            <a:ext cx="4153791" cy="336550"/>
          </a:xfrm>
          <a:prstGeom prst="bentConnector2">
            <a:avLst/>
          </a:prstGeom>
          <a:noFill/>
          <a:ln w="28575" algn="ctr">
            <a:solidFill>
              <a:srgbClr val="009AA3"/>
            </a:solidFill>
            <a:round/>
            <a:headEnd/>
            <a:tailEnd/>
          </a:ln>
        </p:spPr>
      </p:cxnSp>
      <p:cxnSp>
        <p:nvCxnSpPr>
          <p:cNvPr id="9227" name="Kulmayhdysviiva 121"/>
          <p:cNvCxnSpPr>
            <a:cxnSpLocks noChangeShapeType="1"/>
            <a:stCxn id="9223" idx="1"/>
            <a:endCxn id="9224" idx="3"/>
          </p:cNvCxnSpPr>
          <p:nvPr/>
        </p:nvCxnSpPr>
        <p:spPr bwMode="auto">
          <a:xfrm rot="10800000">
            <a:off x="4572000" y="2438898"/>
            <a:ext cx="1035050" cy="1587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rgbClr val="009AA3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9228" name="Suora nuoliyhdysviiva 125"/>
          <p:cNvCxnSpPr>
            <a:cxnSpLocks noChangeShapeType="1"/>
            <a:stCxn id="9221" idx="3"/>
            <a:endCxn id="9222" idx="1"/>
          </p:cNvCxnSpPr>
          <p:nvPr/>
        </p:nvCxnSpPr>
        <p:spPr bwMode="auto">
          <a:xfrm>
            <a:off x="4572000" y="4013697"/>
            <a:ext cx="1035050" cy="0"/>
          </a:xfrm>
          <a:prstGeom prst="straightConnector1">
            <a:avLst/>
          </a:prstGeom>
          <a:noFill/>
          <a:ln w="28575" algn="ctr">
            <a:solidFill>
              <a:srgbClr val="009AA3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9229" name="Suora yhdysviiva 99"/>
          <p:cNvCxnSpPr>
            <a:cxnSpLocks noChangeShapeType="1"/>
          </p:cNvCxnSpPr>
          <p:nvPr/>
        </p:nvCxnSpPr>
        <p:spPr bwMode="auto">
          <a:xfrm>
            <a:off x="1198563" y="6584950"/>
            <a:ext cx="266700" cy="1588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9230" name="Muoto 138"/>
          <p:cNvCxnSpPr>
            <a:cxnSpLocks noChangeShapeType="1"/>
          </p:cNvCxnSpPr>
          <p:nvPr/>
        </p:nvCxnSpPr>
        <p:spPr bwMode="auto">
          <a:xfrm rot="16200000" flipH="1">
            <a:off x="4740275" y="1885505"/>
            <a:ext cx="900113" cy="4275137"/>
          </a:xfrm>
          <a:prstGeom prst="bentConnector5">
            <a:avLst>
              <a:gd name="adj1" fmla="val -19051"/>
              <a:gd name="adj2" fmla="val 47778"/>
              <a:gd name="adj3" fmla="val 125398"/>
            </a:avLst>
          </a:prstGeom>
          <a:noFill/>
          <a:ln w="28575" algn="ctr">
            <a:solidFill>
              <a:srgbClr val="009AA3"/>
            </a:solidFill>
            <a:round/>
            <a:headEnd/>
            <a:tailEnd type="triangle" w="med" len="med"/>
          </a:ln>
        </p:spPr>
      </p:cxnSp>
      <p:cxnSp>
        <p:nvCxnSpPr>
          <p:cNvPr id="9231" name="Muoto 105"/>
          <p:cNvCxnSpPr>
            <a:cxnSpLocks noChangeShapeType="1"/>
            <a:stCxn id="9224" idx="2"/>
            <a:endCxn id="9221" idx="0"/>
          </p:cNvCxnSpPr>
          <p:nvPr/>
        </p:nvCxnSpPr>
        <p:spPr bwMode="auto">
          <a:xfrm rot="5400000">
            <a:off x="2613819" y="3226297"/>
            <a:ext cx="676275" cy="1587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rgbClr val="009AA3"/>
            </a:solidFill>
            <a:round/>
            <a:headEnd type="triangle" w="med" len="med"/>
            <a:tailEnd/>
          </a:ln>
        </p:spPr>
      </p:cxnSp>
      <p:cxnSp>
        <p:nvCxnSpPr>
          <p:cNvPr id="9232" name="Muoto 105"/>
          <p:cNvCxnSpPr>
            <a:cxnSpLocks noChangeShapeType="1"/>
          </p:cNvCxnSpPr>
          <p:nvPr/>
        </p:nvCxnSpPr>
        <p:spPr bwMode="auto">
          <a:xfrm rot="16200000" flipH="1">
            <a:off x="6764511" y="3231778"/>
            <a:ext cx="682477" cy="2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rgbClr val="00A0B3"/>
            </a:solidFill>
            <a:round/>
            <a:headEnd type="triangle" w="med" len="med"/>
            <a:tailEnd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1258888" y="1079500"/>
            <a:ext cx="7634287" cy="492125"/>
          </a:xfrm>
        </p:spPr>
        <p:txBody>
          <a:bodyPr/>
          <a:lstStyle/>
          <a:p>
            <a:pPr eaLnBrk="1" hangingPunct="1"/>
            <a:r>
              <a:rPr lang="fi-FI" sz="2800" dirty="0" smtClean="0"/>
              <a:t>Tutkinnon rakenne 1.8.2015 alkaen</a:t>
            </a: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1331913" y="1988840"/>
            <a:ext cx="6624463" cy="900113"/>
          </a:xfrm>
          <a:prstGeom prst="roundRect">
            <a:avLst>
              <a:gd name="adj" fmla="val 16667"/>
            </a:avLst>
          </a:prstGeom>
          <a:solidFill>
            <a:srgbClr val="009AA3">
              <a:alpha val="50000"/>
            </a:srgbClr>
          </a:solidFill>
          <a:ln w="12700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8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b="1" dirty="0" err="1" smtClean="0">
                <a:solidFill>
                  <a:schemeClr val="bg1"/>
                </a:solidFill>
                <a:latin typeface="Arial Narrow" pitchFamily="34" charset="0"/>
              </a:rPr>
              <a:t>Ammatillinen</a:t>
            </a:r>
            <a:r>
              <a:rPr lang="en-GB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GB" b="1" dirty="0" err="1" smtClean="0">
                <a:solidFill>
                  <a:schemeClr val="bg1"/>
                </a:solidFill>
                <a:latin typeface="Arial Narrow" pitchFamily="34" charset="0"/>
              </a:rPr>
              <a:t>perustutkinto</a:t>
            </a:r>
            <a:r>
              <a:rPr lang="en-GB" b="1" dirty="0" smtClean="0">
                <a:solidFill>
                  <a:schemeClr val="bg1"/>
                </a:solidFill>
                <a:latin typeface="Arial Narrow" pitchFamily="34" charset="0"/>
              </a:rPr>
              <a:t> 180 </a:t>
            </a:r>
            <a:r>
              <a:rPr lang="en-GB" b="1" dirty="0" err="1" smtClean="0">
                <a:solidFill>
                  <a:schemeClr val="bg1"/>
                </a:solidFill>
                <a:latin typeface="Arial Narrow" pitchFamily="34" charset="0"/>
              </a:rPr>
              <a:t>osp</a:t>
            </a:r>
            <a:endParaRPr lang="en-GB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1331912" y="2991051"/>
            <a:ext cx="6624464" cy="581965"/>
          </a:xfrm>
          <a:prstGeom prst="roundRect">
            <a:avLst>
              <a:gd name="adj" fmla="val 16667"/>
            </a:avLst>
          </a:prstGeom>
          <a:solidFill>
            <a:srgbClr val="009AA3">
              <a:alpha val="10000"/>
            </a:srgbClr>
          </a:solidFill>
          <a:ln w="12700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8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dirty="0" err="1" smtClean="0">
                <a:solidFill>
                  <a:srgbClr val="000000"/>
                </a:solidFill>
                <a:latin typeface="Arial Narrow" pitchFamily="34" charset="0"/>
              </a:rPr>
              <a:t>Ammatilliset</a:t>
            </a:r>
            <a:r>
              <a:rPr lang="en-GB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 Narrow" pitchFamily="34" charset="0"/>
              </a:rPr>
              <a:t>tutkinnon</a:t>
            </a:r>
            <a:r>
              <a:rPr lang="en-GB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 Narrow" pitchFamily="34" charset="0"/>
              </a:rPr>
              <a:t>osat</a:t>
            </a:r>
            <a:r>
              <a:rPr lang="en-GB" dirty="0" smtClean="0">
                <a:solidFill>
                  <a:srgbClr val="000000"/>
                </a:solidFill>
                <a:latin typeface="Arial Narrow" pitchFamily="34" charset="0"/>
              </a:rPr>
              <a:t> (135 </a:t>
            </a:r>
            <a:r>
              <a:rPr lang="en-GB" dirty="0" err="1" smtClean="0">
                <a:solidFill>
                  <a:srgbClr val="000000"/>
                </a:solidFill>
                <a:latin typeface="Arial Narrow" pitchFamily="34" charset="0"/>
              </a:rPr>
              <a:t>osp</a:t>
            </a:r>
            <a:r>
              <a:rPr lang="en-GB" dirty="0">
                <a:solidFill>
                  <a:srgbClr val="000000"/>
                </a:solidFill>
                <a:latin typeface="Arial Narrow" pitchFamily="34" charset="0"/>
              </a:rPr>
              <a:t>)</a:t>
            </a: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331912" y="3645024"/>
            <a:ext cx="6624464" cy="581965"/>
          </a:xfrm>
          <a:prstGeom prst="roundRect">
            <a:avLst>
              <a:gd name="adj" fmla="val 16667"/>
            </a:avLst>
          </a:prstGeom>
          <a:solidFill>
            <a:srgbClr val="009AA3">
              <a:alpha val="5000"/>
            </a:srgbClr>
          </a:solidFill>
          <a:ln w="12700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8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dirty="0" err="1" smtClean="0">
                <a:solidFill>
                  <a:srgbClr val="000000"/>
                </a:solidFill>
                <a:latin typeface="Arial Narrow" pitchFamily="34" charset="0"/>
              </a:rPr>
              <a:t>Yhteiset</a:t>
            </a:r>
            <a:r>
              <a:rPr lang="en-GB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 Narrow" pitchFamily="34" charset="0"/>
              </a:rPr>
              <a:t>tutkinnon</a:t>
            </a:r>
            <a:r>
              <a:rPr lang="en-GB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 Narrow" pitchFamily="34" charset="0"/>
              </a:rPr>
              <a:t>osat</a:t>
            </a:r>
            <a:r>
              <a:rPr lang="en-GB" dirty="0" smtClean="0">
                <a:solidFill>
                  <a:srgbClr val="000000"/>
                </a:solidFill>
                <a:latin typeface="Arial Narrow" pitchFamily="34" charset="0"/>
              </a:rPr>
              <a:t> (35 </a:t>
            </a:r>
            <a:r>
              <a:rPr lang="en-GB" dirty="0" err="1" smtClean="0">
                <a:solidFill>
                  <a:srgbClr val="000000"/>
                </a:solidFill>
                <a:latin typeface="Arial Narrow" pitchFamily="34" charset="0"/>
              </a:rPr>
              <a:t>osp</a:t>
            </a:r>
            <a:r>
              <a:rPr lang="en-GB" dirty="0">
                <a:solidFill>
                  <a:srgbClr val="000000"/>
                </a:solidFill>
                <a:latin typeface="Arial Narrow" pitchFamily="34" charset="0"/>
              </a:rPr>
              <a:t>)</a:t>
            </a: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1331913" y="4293096"/>
            <a:ext cx="1583903" cy="720080"/>
          </a:xfrm>
          <a:prstGeom prst="roundRect">
            <a:avLst>
              <a:gd name="adj" fmla="val 16667"/>
            </a:avLst>
          </a:prstGeom>
          <a:solidFill>
            <a:srgbClr val="009AA3">
              <a:alpha val="5000"/>
            </a:srgbClr>
          </a:solidFill>
          <a:ln w="12700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fi-FI" sz="1100" b="1" dirty="0" smtClean="0">
                <a:solidFill>
                  <a:srgbClr val="000000"/>
                </a:solidFill>
                <a:latin typeface="Arial"/>
                <a:cs typeface="Arial"/>
              </a:rPr>
              <a:t>Viestintä- </a:t>
            </a:r>
            <a:r>
              <a:rPr lang="fi-FI" sz="1100" b="1" dirty="0">
                <a:solidFill>
                  <a:srgbClr val="000000"/>
                </a:solidFill>
                <a:latin typeface="Arial"/>
                <a:cs typeface="Arial"/>
              </a:rPr>
              <a:t>ja vuorovaikutus-osaaminen</a:t>
            </a: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2987961" y="4293096"/>
            <a:ext cx="1584039" cy="720080"/>
          </a:xfrm>
          <a:prstGeom prst="roundRect">
            <a:avLst>
              <a:gd name="adj" fmla="val 16667"/>
            </a:avLst>
          </a:prstGeom>
          <a:solidFill>
            <a:srgbClr val="00A0B3">
              <a:alpha val="5000"/>
            </a:srgbClr>
          </a:solidFill>
          <a:ln w="12700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i-FI" sz="1100" b="1" dirty="0"/>
              <a:t>Matemaattis-luonnontieteellinen osaaminen</a:t>
            </a: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4644192" y="4293096"/>
            <a:ext cx="1656000" cy="720080"/>
          </a:xfrm>
          <a:prstGeom prst="roundRect">
            <a:avLst>
              <a:gd name="adj" fmla="val 16667"/>
            </a:avLst>
          </a:prstGeom>
          <a:solidFill>
            <a:srgbClr val="009AA3">
              <a:alpha val="5000"/>
            </a:srgbClr>
          </a:solidFill>
          <a:ln w="12700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i-FI" sz="1100" b="1" dirty="0"/>
              <a:t>Yhteiskunnassa ja työelämässä tarvittava osaaminen</a:t>
            </a: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6372201" y="4293096"/>
            <a:ext cx="1584176" cy="720080"/>
          </a:xfrm>
          <a:prstGeom prst="roundRect">
            <a:avLst>
              <a:gd name="adj" fmla="val 16667"/>
            </a:avLst>
          </a:prstGeom>
          <a:solidFill>
            <a:srgbClr val="009AA3">
              <a:alpha val="5000"/>
            </a:srgbClr>
          </a:solidFill>
          <a:ln w="12700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i-FI" sz="1100" b="1" dirty="0"/>
              <a:t>Sosiaalinen ja kulttuurinen </a:t>
            </a:r>
            <a:endParaRPr lang="fi-FI" sz="1100" b="1" dirty="0" smtClean="0"/>
          </a:p>
          <a:p>
            <a:pPr algn="ctr"/>
            <a:r>
              <a:rPr lang="fi-FI" sz="1100" b="1" dirty="0" smtClean="0"/>
              <a:t>osaaminen</a:t>
            </a:r>
            <a:endParaRPr lang="fi-FI" sz="1100" b="1" dirty="0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1331913" y="5157192"/>
            <a:ext cx="6624464" cy="581965"/>
          </a:xfrm>
          <a:prstGeom prst="roundRect">
            <a:avLst>
              <a:gd name="adj" fmla="val 16667"/>
            </a:avLst>
          </a:prstGeom>
          <a:solidFill>
            <a:srgbClr val="009AA3">
              <a:alpha val="10000"/>
            </a:srgbClr>
          </a:solidFill>
          <a:ln w="12700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8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dirty="0" err="1" smtClean="0">
                <a:solidFill>
                  <a:srgbClr val="000000"/>
                </a:solidFill>
                <a:latin typeface="Arial Narrow" pitchFamily="34" charset="0"/>
              </a:rPr>
              <a:t>Vapaasti</a:t>
            </a:r>
            <a:r>
              <a:rPr lang="en-GB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 Narrow" pitchFamily="34" charset="0"/>
              </a:rPr>
              <a:t>valittavat</a:t>
            </a:r>
            <a:r>
              <a:rPr lang="en-GB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 Narrow" pitchFamily="34" charset="0"/>
              </a:rPr>
              <a:t>tutkinnon</a:t>
            </a:r>
            <a:r>
              <a:rPr lang="en-GB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Arial Narrow" pitchFamily="34" charset="0"/>
              </a:rPr>
              <a:t>osat</a:t>
            </a:r>
            <a:r>
              <a:rPr lang="en-GB" dirty="0" smtClean="0">
                <a:solidFill>
                  <a:srgbClr val="000000"/>
                </a:solidFill>
                <a:latin typeface="Arial Narrow" pitchFamily="34" charset="0"/>
              </a:rPr>
              <a:t> (10 </a:t>
            </a:r>
            <a:r>
              <a:rPr lang="en-GB" dirty="0" err="1" smtClean="0">
                <a:solidFill>
                  <a:srgbClr val="000000"/>
                </a:solidFill>
                <a:latin typeface="Arial Narrow" pitchFamily="34" charset="0"/>
              </a:rPr>
              <a:t>osp</a:t>
            </a:r>
            <a:r>
              <a:rPr lang="en-GB" dirty="0">
                <a:solidFill>
                  <a:srgbClr val="000000"/>
                </a:solidFill>
                <a:latin typeface="Arial Narrow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1834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82100" cy="6858000"/>
          </a:xfrm>
          <a:prstGeom prst="rect">
            <a:avLst/>
          </a:prstGeom>
        </p:spPr>
      </p:pic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5589240"/>
            <a:ext cx="6552729" cy="720080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pPr marL="0" indent="0">
              <a:buNone/>
              <a:tabLst>
                <a:tab pos="269875" algn="l"/>
                <a:tab pos="539750" algn="l"/>
                <a:tab pos="809625" algn="l"/>
              </a:tabLst>
            </a:pPr>
            <a:r>
              <a:rPr lang="fi-FI" sz="2400" dirty="0" smtClean="0">
                <a:solidFill>
                  <a:srgbClr val="00A0B3"/>
                </a:solidFill>
              </a:rPr>
              <a:t>Sosiaali- ja terveysalan perustutkinto</a:t>
            </a:r>
          </a:p>
          <a:p>
            <a:pPr>
              <a:buFont typeface="Wingdings" panose="05000000000000000000" pitchFamily="2" charset="2"/>
              <a:buChar char="ü"/>
              <a:tabLst>
                <a:tab pos="269875" algn="l"/>
                <a:tab pos="539750" algn="l"/>
                <a:tab pos="809625" algn="l"/>
              </a:tabLst>
            </a:pPr>
            <a:r>
              <a:rPr lang="fi-FI" dirty="0" smtClean="0"/>
              <a:t>Lähihoitaja</a:t>
            </a:r>
          </a:p>
        </p:txBody>
      </p:sp>
      <p:sp>
        <p:nvSpPr>
          <p:cNvPr id="13316" name="Text Box 20"/>
          <p:cNvSpPr>
            <a:spLocks noChangeArrowheads="1"/>
          </p:cNvSpPr>
          <p:nvPr/>
        </p:nvSpPr>
        <p:spPr bwMode="auto">
          <a:xfrm>
            <a:off x="0" y="0"/>
            <a:ext cx="4679950" cy="357187"/>
          </a:xfrm>
          <a:prstGeom prst="roundRect">
            <a:avLst>
              <a:gd name="adj" fmla="val 16667"/>
            </a:avLst>
          </a:prstGeom>
          <a:solidFill>
            <a:srgbClr val="009AA3">
              <a:alpha val="7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lIns="72000" tIns="0" rIns="0" bIns="0"/>
          <a:lstStyle/>
          <a:p>
            <a:r>
              <a:rPr lang="fi-FI" b="1" dirty="0" smtClean="0">
                <a:solidFill>
                  <a:schemeClr val="bg1"/>
                </a:solidFill>
              </a:rPr>
              <a:t>Sosiaali-, terveys- ja liikunta-ala</a:t>
            </a:r>
            <a:endParaRPr lang="fi-FI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2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259631" y="4869160"/>
            <a:ext cx="6552729" cy="1412776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pPr marL="0" indent="0">
              <a:buNone/>
              <a:tabLst>
                <a:tab pos="269875" algn="l"/>
                <a:tab pos="539750" algn="l"/>
                <a:tab pos="809625" algn="l"/>
              </a:tabLst>
            </a:pPr>
            <a:r>
              <a:rPr lang="fi-FI" sz="2400" dirty="0" smtClean="0">
                <a:solidFill>
                  <a:srgbClr val="00A0B3"/>
                </a:solidFill>
              </a:rPr>
              <a:t>Hiusalan perustutkinto</a:t>
            </a:r>
          </a:p>
          <a:p>
            <a:pPr>
              <a:buFont typeface="Wingdings" panose="05000000000000000000" pitchFamily="2" charset="2"/>
              <a:buChar char="ü"/>
              <a:tabLst>
                <a:tab pos="269875" algn="l"/>
                <a:tab pos="539750" algn="l"/>
                <a:tab pos="809625" algn="l"/>
              </a:tabLst>
            </a:pPr>
            <a:r>
              <a:rPr lang="fi-FI" dirty="0" smtClean="0"/>
              <a:t>Parturi-kampaaja</a:t>
            </a:r>
            <a:endParaRPr lang="fi-FI" dirty="0"/>
          </a:p>
          <a:p>
            <a:pPr marL="0" indent="0">
              <a:buNone/>
              <a:tabLst>
                <a:tab pos="269875" algn="l"/>
                <a:tab pos="539750" algn="l"/>
                <a:tab pos="809625" algn="l"/>
              </a:tabLst>
            </a:pPr>
            <a:r>
              <a:rPr lang="fi-FI" sz="2400" dirty="0" smtClean="0">
                <a:solidFill>
                  <a:srgbClr val="00A0B3"/>
                </a:solidFill>
              </a:rPr>
              <a:t>Kauneudenhoitoalan perustutkinto</a:t>
            </a:r>
          </a:p>
          <a:p>
            <a:pPr>
              <a:buFont typeface="Wingdings" panose="05000000000000000000" pitchFamily="2" charset="2"/>
              <a:buChar char="ü"/>
              <a:tabLst>
                <a:tab pos="269875" algn="l"/>
                <a:tab pos="539750" algn="l"/>
                <a:tab pos="809625" algn="l"/>
              </a:tabLst>
            </a:pPr>
            <a:r>
              <a:rPr lang="fi-FI" dirty="0" smtClean="0"/>
              <a:t>Kosmetologi</a:t>
            </a:r>
          </a:p>
          <a:p>
            <a:pPr marL="539750" lvl="1" indent="-269875">
              <a:spcBef>
                <a:spcPct val="0"/>
              </a:spcBef>
            </a:pPr>
            <a:endParaRPr lang="fi-FI" dirty="0" smtClean="0"/>
          </a:p>
          <a:p>
            <a:pPr>
              <a:tabLst>
                <a:tab pos="269875" algn="l"/>
                <a:tab pos="539750" algn="l"/>
                <a:tab pos="809625" algn="l"/>
              </a:tabLst>
            </a:pPr>
            <a:endParaRPr lang="fi-FI" dirty="0" smtClean="0"/>
          </a:p>
          <a:p>
            <a:pPr>
              <a:tabLst>
                <a:tab pos="269875" algn="l"/>
                <a:tab pos="539750" algn="l"/>
                <a:tab pos="809625" algn="l"/>
              </a:tabLst>
            </a:pPr>
            <a:endParaRPr lang="fi-FI" dirty="0" smtClean="0"/>
          </a:p>
        </p:txBody>
      </p:sp>
      <p:sp>
        <p:nvSpPr>
          <p:cNvPr id="13316" name="Text Box 20"/>
          <p:cNvSpPr>
            <a:spLocks noChangeArrowheads="1"/>
          </p:cNvSpPr>
          <p:nvPr/>
        </p:nvSpPr>
        <p:spPr bwMode="auto">
          <a:xfrm>
            <a:off x="0" y="0"/>
            <a:ext cx="4679950" cy="357187"/>
          </a:xfrm>
          <a:prstGeom prst="roundRect">
            <a:avLst>
              <a:gd name="adj" fmla="val 16667"/>
            </a:avLst>
          </a:prstGeom>
          <a:solidFill>
            <a:srgbClr val="009AA3">
              <a:alpha val="7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lIns="72000" tIns="0" rIns="0" bIns="0"/>
          <a:lstStyle/>
          <a:p>
            <a:r>
              <a:rPr lang="fi-FI" b="1" dirty="0" smtClean="0">
                <a:solidFill>
                  <a:schemeClr val="bg1"/>
                </a:solidFill>
              </a:rPr>
              <a:t>Sosiaali-, terveys- ja liikunta-ala</a:t>
            </a:r>
            <a:endParaRPr lang="fi-FI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58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usdia lista">
  <a:themeElements>
    <a:clrScheme name="perusdia list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A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usdia list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525</Words>
  <Application>Microsoft Office PowerPoint</Application>
  <PresentationFormat>Näytössä katseltava diaesitys (4:3)</PresentationFormat>
  <Paragraphs>178</Paragraphs>
  <Slides>27</Slides>
  <Notes>24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27</vt:i4>
      </vt:variant>
    </vt:vector>
  </HeadingPairs>
  <TitlesOfParts>
    <vt:vector size="28" baseType="lpstr">
      <vt:lpstr>perusdia lista</vt:lpstr>
      <vt:lpstr>PowerPoint-esitys</vt:lpstr>
      <vt:lpstr>Oppimassa tulevaisuuden  ammattilaiseksi</vt:lpstr>
      <vt:lpstr>Jyväskylän ammattiopisto</vt:lpstr>
      <vt:lpstr>PowerPoint-esitys</vt:lpstr>
      <vt:lpstr>PowerPoint-esitys</vt:lpstr>
      <vt:lpstr>Suomalainen koulutusjärjestelmä</vt:lpstr>
      <vt:lpstr>Tutkinnon rakenne 1.8.2015 alkaen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Opiskelun arkea </vt:lpstr>
      <vt:lpstr>PowerPoint-esitys</vt:lpstr>
      <vt:lpstr>Hakeminen yhteishaussa </vt:lpstr>
      <vt:lpstr>Tutkinnon rakenne ylioppilaalla</vt:lpstr>
      <vt:lpstr>PowerPoint-esitys</vt:lpstr>
      <vt:lpstr>PowerPoint-esitys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2013-10-03T11:45:42Z</dcterms:created>
  <dcterms:modified xsi:type="dcterms:W3CDTF">2016-10-04T19:07:43Z</dcterms:modified>
</cp:coreProperties>
</file>