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4"/>
  </p:sldMasterIdLst>
  <p:notesMasterIdLst>
    <p:notesMasterId r:id="rId41"/>
  </p:notesMasterIdLst>
  <p:handoutMasterIdLst>
    <p:handoutMasterId r:id="rId42"/>
  </p:handoutMasterIdLst>
  <p:sldIdLst>
    <p:sldId id="256" r:id="rId5"/>
    <p:sldId id="273" r:id="rId6"/>
    <p:sldId id="322" r:id="rId7"/>
    <p:sldId id="319" r:id="rId8"/>
    <p:sldId id="336" r:id="rId9"/>
    <p:sldId id="339" r:id="rId10"/>
    <p:sldId id="338" r:id="rId11"/>
    <p:sldId id="324" r:id="rId12"/>
    <p:sldId id="343" r:id="rId13"/>
    <p:sldId id="344" r:id="rId14"/>
    <p:sldId id="298" r:id="rId15"/>
    <p:sldId id="326" r:id="rId16"/>
    <p:sldId id="32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42" r:id="rId25"/>
    <p:sldId id="280" r:id="rId26"/>
    <p:sldId id="274" r:id="rId27"/>
    <p:sldId id="262" r:id="rId28"/>
    <p:sldId id="259" r:id="rId29"/>
    <p:sldId id="347" r:id="rId30"/>
    <p:sldId id="313" r:id="rId31"/>
    <p:sldId id="314" r:id="rId32"/>
    <p:sldId id="315" r:id="rId33"/>
    <p:sldId id="287" r:id="rId34"/>
    <p:sldId id="288" r:id="rId35"/>
    <p:sldId id="290" r:id="rId36"/>
    <p:sldId id="291" r:id="rId37"/>
    <p:sldId id="295" r:id="rId38"/>
    <p:sldId id="296" r:id="rId39"/>
    <p:sldId id="297" r:id="rId40"/>
  </p:sldIdLst>
  <p:sldSz cx="9144000" cy="6858000" type="screen4x3"/>
  <p:notesSz cx="9866313" cy="67357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94664"/>
  </p:normalViewPr>
  <p:slideViewPr>
    <p:cSldViewPr>
      <p:cViewPr varScale="1">
        <p:scale>
          <a:sx n="121" d="100"/>
          <a:sy n="121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2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35C5-A29A-4C61-BF2B-FC920227B0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801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88629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2A7E6-900F-44E6-86C9-A03D7E8B18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186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81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09" cy="443984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1290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64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47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0647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08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234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16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59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88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40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611560" y="1628800"/>
            <a:ext cx="7776864" cy="3600400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965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611560" y="1340767"/>
            <a:ext cx="7776864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611560" y="2204864"/>
            <a:ext cx="7776864" cy="2540372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12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va/kaavio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1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574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2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0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8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57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211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70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800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328F-4B38-418F-8800-0A5B55C0F307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1629-87D1-411F-8619-9922F24D5A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20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lamk.fi/poliisi/poliisioppilaitos/home.nsf/pages/F533FA900AFB8D63C225730F004525E8#Uinti" TargetMode="External"/><Relationship Id="rId3" Type="http://schemas.openxmlformats.org/officeDocument/2006/relationships/hyperlink" Target="http://www.polamk.fi/poliisi/poliisioppilaitos/home.nsf/pages/F533FA900AFB8D63C225730F004525E8#Vatsalihastesti" TargetMode="External"/><Relationship Id="rId7" Type="http://schemas.openxmlformats.org/officeDocument/2006/relationships/hyperlink" Target="http://www.polamk.fi/poliisi/poliisioppilaitos/home.nsf/pages/F533FA900AFB8D63C225730F004525E8#Penkkipunnerrus" TargetMode="External"/><Relationship Id="rId2" Type="http://schemas.openxmlformats.org/officeDocument/2006/relationships/hyperlink" Target="http://www.polamk.fi/poliisi/poliisioppilaitos/home.nsf/pages/F533FA900AFB8D63C225730F004525E8#Kest%C3%A4vyy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amk.fi/poliisi/poliisioppilaitos/home.nsf/pages/F533FA900AFB8D63C225730F004525E8#K%C3%A4sinkohonta" TargetMode="External"/><Relationship Id="rId5" Type="http://schemas.openxmlformats.org/officeDocument/2006/relationships/hyperlink" Target="http://www.polamk.fi/poliisi/poliisioppilaitos/home.nsf/pages/F533FA900AFB8D63C225730F004525E8#Nukenkanto" TargetMode="External"/><Relationship Id="rId4" Type="http://schemas.openxmlformats.org/officeDocument/2006/relationships/hyperlink" Target="http://www.polamk.fi/poliisi/poliisioppilaitos/home.nsf/pages/F533FA900AFB8D63C225730F004525E8#Sein%C3%A4m%C3%A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yu.fi/hae/hae-portaali/vasemmat-palstat/kes/column-3/JYHakijanopas2016www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ntopolku.f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lastusopisto.fi/" TargetMode="External"/><Relationship Id="rId2" Type="http://schemas.openxmlformats.org/officeDocument/2006/relationships/hyperlink" Target="https://www.polamk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aa.fi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ailmalle.net/" TargetMode="External"/><Relationship Id="rId3" Type="http://schemas.openxmlformats.org/officeDocument/2006/relationships/hyperlink" Target="http://www.te-palvelut.fi/" TargetMode="External"/><Relationship Id="rId7" Type="http://schemas.openxmlformats.org/officeDocument/2006/relationships/hyperlink" Target="http://www.kansanopistot.f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voinamk.fi/" TargetMode="External"/><Relationship Id="rId5" Type="http://schemas.openxmlformats.org/officeDocument/2006/relationships/hyperlink" Target="http://www.avoinyliopisto.fi/" TargetMode="External"/><Relationship Id="rId4" Type="http://schemas.openxmlformats.org/officeDocument/2006/relationships/hyperlink" Target="http://www.oppisopimus.fi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lRAL40VoIm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ilmalle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ilmalle.ne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issa.fi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ntopolku.f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v.fi/fi/wanted/nain_haet_meille/valintaperustee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o.fi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k.fi/" TargetMode="External"/><Relationship Id="rId2" Type="http://schemas.openxmlformats.org/officeDocument/2006/relationships/hyperlink" Target="http://www.jamk.f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6600" dirty="0" smtClean="0"/>
              <a:t>Jatko-opintoihin hakeminen</a:t>
            </a:r>
            <a:endParaRPr lang="fi-FI" sz="6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Kevät 2017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	Liisa </a:t>
            </a:r>
            <a:r>
              <a:rPr lang="fi-FI" dirty="0" err="1" smtClean="0">
                <a:solidFill>
                  <a:schemeClr val="tx1"/>
                </a:solidFill>
              </a:rPr>
              <a:t>Lamminsivu-Risku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en-US" sz="2400" dirty="0" smtClean="0"/>
              <a:t>Poliisin pääsykoe</a:t>
            </a:r>
            <a:r>
              <a:rPr lang="fi-FI" altLang="en-US" sz="2400" dirty="0"/>
              <a:t>: kirjallinen koe ja kuntotesti</a:t>
            </a:r>
            <a:endParaRPr lang="en-US" altLang="en-US" sz="24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6554788" cy="37671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 err="1" smtClean="0"/>
              <a:t>Kuntokokeen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osatestit</a:t>
            </a:r>
            <a:r>
              <a:rPr lang="en-US" altLang="en-US" sz="2400" dirty="0" smtClean="0"/>
              <a:t>:</a:t>
            </a:r>
            <a:br>
              <a:rPr lang="en-US" altLang="en-US" sz="2400" dirty="0" smtClean="0"/>
            </a:br>
            <a:r>
              <a:rPr lang="en-US" altLang="en-US" sz="2400" dirty="0" smtClean="0"/>
              <a:t>» </a:t>
            </a:r>
            <a:r>
              <a:rPr lang="en-US" altLang="en-US" sz="2400" dirty="0" err="1" smtClean="0">
                <a:hlinkClick r:id="rId2" tooltip="Ketävyystesti-kohtaan"/>
              </a:rPr>
              <a:t>Kestävyys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» </a:t>
            </a:r>
            <a:r>
              <a:rPr lang="en-US" altLang="en-US" sz="2400" dirty="0" err="1" smtClean="0">
                <a:hlinkClick r:id="rId3" tooltip="Vatsalihastesti-kohtaan"/>
              </a:rPr>
              <a:t>Vatsalihastesti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» </a:t>
            </a:r>
            <a:r>
              <a:rPr lang="en-US" altLang="en-US" sz="2400" dirty="0" err="1" smtClean="0">
                <a:hlinkClick r:id="rId4" tooltip="Seinämän ylitys -kohtaan"/>
              </a:rPr>
              <a:t>Seinämän</a:t>
            </a:r>
            <a:r>
              <a:rPr lang="en-US" altLang="en-US" sz="2400" dirty="0" smtClean="0">
                <a:hlinkClick r:id="rId4" tooltip="Seinämän ylitys -kohtaan"/>
              </a:rPr>
              <a:t> </a:t>
            </a:r>
            <a:r>
              <a:rPr lang="en-US" altLang="en-US" sz="2400" dirty="0" err="1" smtClean="0">
                <a:hlinkClick r:id="rId4" tooltip="Seinämän ylitys -kohtaan"/>
              </a:rPr>
              <a:t>ylitys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» </a:t>
            </a:r>
            <a:r>
              <a:rPr lang="en-US" altLang="en-US" sz="2400" dirty="0" err="1" smtClean="0">
                <a:hlinkClick r:id="rId5" tooltip="Nukenkantotesti-kohtaan"/>
              </a:rPr>
              <a:t>Nukenkanto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» </a:t>
            </a:r>
            <a:r>
              <a:rPr lang="en-US" altLang="en-US" sz="2400" dirty="0" err="1" smtClean="0">
                <a:hlinkClick r:id="rId6" tooltip="Käsinkohontatesti-kohtaan"/>
              </a:rPr>
              <a:t>Käsinkohonta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» </a:t>
            </a:r>
            <a:r>
              <a:rPr lang="en-US" altLang="en-US" sz="2400" dirty="0" err="1" smtClean="0">
                <a:hlinkClick r:id="rId7" tooltip="Penkkipunnerrus-kohtaan"/>
              </a:rPr>
              <a:t>Penkkipunnerrus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» </a:t>
            </a:r>
            <a:r>
              <a:rPr lang="en-US" altLang="en-US" sz="2400" dirty="0" err="1" smtClean="0">
                <a:hlinkClick r:id="rId8" tooltip="Uintitesti-kohtaan"/>
              </a:rPr>
              <a:t>Uinti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344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064896" cy="576064"/>
          </a:xfrm>
        </p:spPr>
        <p:txBody>
          <a:bodyPr>
            <a:normAutofit/>
          </a:bodyPr>
          <a:lstStyle/>
          <a:p>
            <a:pPr algn="ctr"/>
            <a:r>
              <a:rPr lang="fi-FI" sz="2800" dirty="0" smtClean="0">
                <a:latin typeface="+mj-lt"/>
              </a:rPr>
              <a:t>AVOIMEN </a:t>
            </a:r>
            <a:r>
              <a:rPr lang="fi-FI" sz="2800" dirty="0" err="1" smtClean="0">
                <a:latin typeface="+mj-lt"/>
              </a:rPr>
              <a:t>AMKin</a:t>
            </a:r>
            <a:r>
              <a:rPr lang="fi-FI" sz="2800" dirty="0" smtClean="0">
                <a:latin typeface="+mj-lt"/>
              </a:rPr>
              <a:t> VÄYLÄ KEVÄÄLLÄ </a:t>
            </a:r>
            <a:r>
              <a:rPr lang="fi-FI" sz="2800" dirty="0" smtClean="0">
                <a:latin typeface="+mj-lt"/>
              </a:rPr>
              <a:t>2016!</a:t>
            </a:r>
            <a:endParaRPr lang="fi-FI" sz="28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65259" y="836712"/>
            <a:ext cx="7776864" cy="5262822"/>
          </a:xfrm>
        </p:spPr>
        <p:txBody>
          <a:bodyPr>
            <a:normAutofit/>
          </a:bodyPr>
          <a:lstStyle/>
          <a:p>
            <a:endParaRPr lang="fi-FI" sz="2000" dirty="0" smtClean="0">
              <a:solidFill>
                <a:schemeClr val="accent1"/>
              </a:solidFill>
              <a:latin typeface="+mn-lt"/>
              <a:ea typeface="ＭＳ Ｐゴシック" charset="0"/>
              <a:cs typeface="+mn-cs"/>
            </a:endParaRPr>
          </a:p>
          <a:p>
            <a:r>
              <a:rPr lang="fi-FI" sz="2000" b="1" dirty="0" smtClean="0">
                <a:solidFill>
                  <a:srgbClr val="D10074"/>
                </a:solidFill>
                <a:latin typeface="+mn-lt"/>
                <a:ea typeface="ＭＳ Ｐゴシック" charset="0"/>
                <a:cs typeface="+mn-cs"/>
              </a:rPr>
              <a:t>Mikä on avoimen </a:t>
            </a:r>
            <a:r>
              <a:rPr lang="fi-FI" sz="2000" b="1" dirty="0" err="1" smtClean="0">
                <a:solidFill>
                  <a:srgbClr val="D10074"/>
                </a:solidFill>
                <a:latin typeface="+mn-lt"/>
                <a:ea typeface="ＭＳ Ｐゴシック" charset="0"/>
                <a:cs typeface="+mn-cs"/>
              </a:rPr>
              <a:t>amkin</a:t>
            </a:r>
            <a:r>
              <a:rPr lang="fi-FI" sz="2000" b="1" dirty="0" smtClean="0">
                <a:solidFill>
                  <a:srgbClr val="D10074"/>
                </a:solidFill>
                <a:latin typeface="+mn-lt"/>
                <a:ea typeface="ＭＳ Ｐゴシック" charset="0"/>
                <a:cs typeface="+mn-cs"/>
              </a:rPr>
              <a:t> väylä?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60 op avoimen </a:t>
            </a:r>
            <a:r>
              <a:rPr lang="fi-FI" sz="2000" dirty="0" err="1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amkin</a:t>
            </a:r>
            <a:r>
              <a:rPr lang="fi-FI" sz="20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 opintoja suoritettuna 20.6.2016 mennessä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Hakeminen erillishaun kautta (yhteishaun ulkopuolella)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ea typeface="ＭＳ Ｐゴシック" charset="0"/>
              </a:rPr>
              <a:t>Tutkinto-opiskelijaksi jopa ilman valintakoetta</a:t>
            </a:r>
            <a:r>
              <a:rPr lang="fi-FI" sz="2000" dirty="0" smtClean="0">
                <a:solidFill>
                  <a:schemeClr val="accent1"/>
                </a:solidFill>
                <a:ea typeface="ＭＳ Ｐゴシック" charset="0"/>
              </a:rPr>
              <a:t>! </a:t>
            </a:r>
            <a:endParaRPr lang="fi-FI" sz="2000" dirty="0" smtClean="0">
              <a:solidFill>
                <a:schemeClr val="accent3">
                  <a:lumMod val="40000"/>
                  <a:lumOff val="60000"/>
                </a:schemeClr>
              </a:solidFill>
              <a:ea typeface="ＭＳ Ｐゴシック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/>
                </a:solidFill>
                <a:ea typeface="ＭＳ Ｐゴシック" charset="0"/>
              </a:rPr>
              <a:t>Sotella</a:t>
            </a:r>
            <a:r>
              <a:rPr lang="fi-FI" dirty="0">
                <a:solidFill>
                  <a:schemeClr val="accent1"/>
                </a:solidFill>
                <a:ea typeface="ＭＳ Ｐゴシック" charset="0"/>
              </a:rPr>
              <a:t> kaikki hakijat kutsutaan valintakokeeseen, muilla aloilla valinta </a:t>
            </a:r>
            <a:r>
              <a:rPr lang="fi-FI" dirty="0" smtClean="0">
                <a:solidFill>
                  <a:schemeClr val="accent1"/>
                </a:solidFill>
                <a:ea typeface="ＭＳ Ｐゴシック" charset="0"/>
              </a:rPr>
              <a:t>tapahtuu pelkästään </a:t>
            </a:r>
            <a:r>
              <a:rPr lang="fi-FI" dirty="0">
                <a:solidFill>
                  <a:schemeClr val="accent1"/>
                </a:solidFill>
                <a:ea typeface="ＭＳ Ｐゴシック" charset="0"/>
              </a:rPr>
              <a:t>avoimen </a:t>
            </a:r>
            <a:r>
              <a:rPr lang="fi-FI" dirty="0" err="1">
                <a:solidFill>
                  <a:schemeClr val="accent1"/>
                </a:solidFill>
                <a:ea typeface="ＭＳ Ｐゴシック" charset="0"/>
              </a:rPr>
              <a:t>amkin</a:t>
            </a:r>
            <a:r>
              <a:rPr lang="fi-FI" dirty="0">
                <a:solidFill>
                  <a:schemeClr val="accent1"/>
                </a:solidFill>
                <a:ea typeface="ＭＳ Ｐゴシック" charset="0"/>
              </a:rPr>
              <a:t> opintojen keskiarvon </a:t>
            </a:r>
            <a:r>
              <a:rPr lang="fi-FI" dirty="0" smtClean="0">
                <a:solidFill>
                  <a:schemeClr val="accent1"/>
                </a:solidFill>
                <a:ea typeface="ＭＳ Ｐゴシック" charset="0"/>
              </a:rPr>
              <a:t>perusteella.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Liiketaloudessa 30 op pitää olla tehtynä hakuajan päättymiseen mennessä.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ea typeface="ＭＳ Ｐゴシック" charset="0"/>
              </a:rPr>
              <a:t>Haussa samat hakukohteet kuin korkeakouluhaussa </a:t>
            </a:r>
            <a:r>
              <a:rPr lang="fi-FI" sz="1600" dirty="0">
                <a:solidFill>
                  <a:schemeClr val="accent1"/>
                </a:solidFill>
                <a:ea typeface="ＭＳ Ｐゴシック" charset="0"/>
              </a:rPr>
              <a:t>(</a:t>
            </a:r>
            <a:r>
              <a:rPr lang="fi-FI" sz="1600" dirty="0" err="1">
                <a:solidFill>
                  <a:schemeClr val="accent1"/>
                </a:solidFill>
                <a:ea typeface="ＭＳ Ｐゴシック" charset="0"/>
              </a:rPr>
              <a:t>poislukien</a:t>
            </a:r>
            <a:r>
              <a:rPr lang="fi-FI" sz="1600" dirty="0">
                <a:solidFill>
                  <a:schemeClr val="accent1"/>
                </a:solidFill>
                <a:ea typeface="ＭＳ Ｐゴシック" charset="0"/>
              </a:rPr>
              <a:t> musiikkipedagogi)</a:t>
            </a:r>
            <a:r>
              <a:rPr lang="fi-FI" sz="2000" dirty="0">
                <a:solidFill>
                  <a:schemeClr val="accent1"/>
                </a:solidFill>
                <a:ea typeface="ＭＳ Ｐゴシック" charset="0"/>
              </a:rPr>
              <a:t> hakuaika yhteishaun aikojen mukaan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Opiskelupaikkojen määrä vaihtelee vuosittain</a:t>
            </a:r>
            <a:endParaRPr lang="fi-FI" sz="2000" dirty="0">
              <a:solidFill>
                <a:schemeClr val="accent1"/>
              </a:solidFill>
              <a:latin typeface="+mn-lt"/>
              <a:ea typeface="ＭＳ Ｐゴシック" charset="0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Avoimen pisteillä voi hakea myös englanninkielisiin tutkinto-ohjelmiin </a:t>
            </a:r>
            <a:r>
              <a:rPr lang="fi-FI" sz="14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(ja lähes kaikkiin ylempiin amk-tutkintoihin)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rgbClr val="D10074"/>
                </a:solidFill>
                <a:ea typeface="ＭＳ Ｐゴシック" charset="0"/>
              </a:rPr>
              <a:t>Avoimen opinnot - loistava </a:t>
            </a:r>
            <a:r>
              <a:rPr lang="fi-FI" sz="2000" dirty="0">
                <a:solidFill>
                  <a:srgbClr val="D10074"/>
                </a:solidFill>
                <a:ea typeface="ＭＳ Ｐゴシック" charset="0"/>
              </a:rPr>
              <a:t>tapa viettää </a:t>
            </a:r>
            <a:r>
              <a:rPr lang="fi-FI" sz="2000" dirty="0" smtClean="0">
                <a:solidFill>
                  <a:srgbClr val="D10074"/>
                </a:solidFill>
                <a:ea typeface="ＭＳ Ｐゴシック" charset="0"/>
              </a:rPr>
              <a:t>välivuotta, jos opiskelupaikan saaminen ei onnistu vielä ensi keväänä.</a:t>
            </a:r>
            <a:endParaRPr lang="fi-FI" sz="2000" dirty="0" smtClean="0">
              <a:solidFill>
                <a:srgbClr val="D10074"/>
              </a:solidFill>
              <a:latin typeface="+mn-lt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404813"/>
            <a:ext cx="6554788" cy="3767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err="1" smtClean="0"/>
              <a:t>Yliopistot</a:t>
            </a:r>
            <a:endParaRPr lang="en-GB" sz="4000" dirty="0" smtClean="0"/>
          </a:p>
          <a:p>
            <a:endParaRPr lang="en-GB" altLang="en-US" sz="3200" dirty="0"/>
          </a:p>
          <a:p>
            <a:r>
              <a:rPr lang="en-GB" altLang="en-US" sz="2800" dirty="0" smtClean="0"/>
              <a:t>YO-</a:t>
            </a:r>
            <a:r>
              <a:rPr lang="en-GB" altLang="en-US" sz="2800" dirty="0" err="1" smtClean="0"/>
              <a:t>tulokset</a:t>
            </a:r>
            <a:r>
              <a:rPr lang="en-GB" altLang="en-US" sz="2800" dirty="0" smtClean="0"/>
              <a:t> + </a:t>
            </a:r>
            <a:r>
              <a:rPr lang="en-GB" altLang="en-US" sz="2800" dirty="0" err="1" smtClean="0"/>
              <a:t>valintakoe</a:t>
            </a:r>
            <a:r>
              <a:rPr lang="en-GB" altLang="en-US" sz="2800" dirty="0" smtClean="0"/>
              <a:t> </a:t>
            </a:r>
          </a:p>
          <a:p>
            <a:pPr eaLnBrk="1" hangingPunct="1"/>
            <a:r>
              <a:rPr lang="en-GB" altLang="en-US" sz="2800" dirty="0" err="1" smtClean="0"/>
              <a:t>Pääsykokeissa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aineistot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ja</a:t>
            </a:r>
            <a:r>
              <a:rPr lang="en-GB" altLang="en-US" sz="2800" dirty="0" smtClean="0"/>
              <a:t>/</a:t>
            </a:r>
            <a:r>
              <a:rPr lang="en-GB" altLang="en-US" sz="2800" dirty="0" err="1" smtClean="0"/>
              <a:t>kirjat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osattava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hyvin</a:t>
            </a:r>
            <a:r>
              <a:rPr lang="en-GB" altLang="en-US" sz="2800" dirty="0" smtClean="0"/>
              <a:t>, </a:t>
            </a:r>
            <a:r>
              <a:rPr lang="en-GB" altLang="en-US" sz="2800" dirty="0" err="1" smtClean="0"/>
              <a:t>mittaa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myös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motivaatiota</a:t>
            </a:r>
            <a:endParaRPr lang="en-GB" altLang="en-US" sz="2800" dirty="0" smtClean="0"/>
          </a:p>
          <a:p>
            <a:pPr eaLnBrk="1" hangingPunct="1"/>
            <a:r>
              <a:rPr lang="en-GB" altLang="en-US" sz="2800" dirty="0" err="1" smtClean="0"/>
              <a:t>Valintaperusteet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vaihtelevat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aloittain</a:t>
            </a: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6148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885998"/>
            <a:ext cx="7566992" cy="52072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6000" dirty="0" err="1" smtClean="0"/>
              <a:t>Yliopistot</a:t>
            </a:r>
            <a:endParaRPr lang="en-GB" sz="6000" dirty="0" smtClean="0"/>
          </a:p>
          <a:p>
            <a:endParaRPr lang="en-GB" altLang="fi-FI" sz="2800" dirty="0"/>
          </a:p>
          <a:p>
            <a:pPr marL="0" indent="0">
              <a:buNone/>
            </a:pPr>
            <a:r>
              <a:rPr lang="en-GB" altLang="fi-FI" sz="3400" dirty="0" smtClean="0"/>
              <a:t>A. </a:t>
            </a:r>
            <a:r>
              <a:rPr lang="en-GB" altLang="fi-FI" sz="3400" dirty="0" err="1" smtClean="0"/>
              <a:t>Luonnontieteellinen</a:t>
            </a:r>
            <a:r>
              <a:rPr lang="en-GB" altLang="fi-FI" sz="3400" dirty="0" smtClean="0"/>
              <a:t> ala: YO-</a:t>
            </a:r>
            <a:r>
              <a:rPr lang="en-GB" altLang="fi-FI" sz="3400" dirty="0" err="1" smtClean="0"/>
              <a:t>menestys</a:t>
            </a:r>
            <a:r>
              <a:rPr lang="en-GB" altLang="fi-FI" sz="3400" dirty="0" smtClean="0"/>
              <a:t> (</a:t>
            </a:r>
            <a:r>
              <a:rPr lang="en-GB" altLang="fi-FI" sz="3400" dirty="0" err="1" smtClean="0"/>
              <a:t>esim</a:t>
            </a:r>
            <a:r>
              <a:rPr lang="en-GB" altLang="fi-FI" sz="3400" dirty="0" smtClean="0"/>
              <a:t>. L –</a:t>
            </a:r>
            <a:r>
              <a:rPr lang="en-GB" altLang="fi-FI" sz="3400" dirty="0" err="1" smtClean="0"/>
              <a:t>matematiikassa</a:t>
            </a:r>
            <a:r>
              <a:rPr lang="en-GB" altLang="fi-FI" sz="3400" dirty="0" smtClean="0"/>
              <a:t>)</a:t>
            </a:r>
          </a:p>
          <a:p>
            <a:pPr marL="0" indent="0">
              <a:buNone/>
            </a:pPr>
            <a:endParaRPr lang="en-GB" altLang="fi-FI" sz="3400" dirty="0" smtClean="0"/>
          </a:p>
          <a:p>
            <a:pPr marL="0" indent="0">
              <a:buNone/>
            </a:pPr>
            <a:r>
              <a:rPr lang="en-GB" altLang="fi-FI" sz="3400" dirty="0" smtClean="0"/>
              <a:t>B. </a:t>
            </a:r>
            <a:r>
              <a:rPr lang="en-GB" altLang="fi-FI" sz="3400" dirty="0" err="1" smtClean="0"/>
              <a:t>Valintakoe</a:t>
            </a:r>
            <a:r>
              <a:rPr lang="en-GB" altLang="fi-FI" sz="3400" dirty="0" smtClean="0"/>
              <a:t> </a:t>
            </a:r>
            <a:r>
              <a:rPr lang="en-GB" altLang="fi-FI" sz="3400" dirty="0" err="1" smtClean="0"/>
              <a:t>ja</a:t>
            </a:r>
            <a:r>
              <a:rPr lang="en-GB" altLang="fi-FI" sz="3400" dirty="0" smtClean="0"/>
              <a:t> YO-</a:t>
            </a:r>
            <a:r>
              <a:rPr lang="en-GB" altLang="fi-FI" sz="3400" dirty="0" err="1" smtClean="0"/>
              <a:t>menestys</a:t>
            </a:r>
            <a:endParaRPr lang="en-GB" altLang="fi-FI" sz="3400" dirty="0" smtClean="0"/>
          </a:p>
          <a:p>
            <a:pPr marL="0" indent="0">
              <a:buNone/>
            </a:pPr>
            <a:endParaRPr lang="en-GB" altLang="fi-FI" sz="3400" dirty="0" smtClean="0"/>
          </a:p>
          <a:p>
            <a:pPr marL="0" indent="0">
              <a:buNone/>
            </a:pPr>
            <a:r>
              <a:rPr lang="en-GB" altLang="fi-FI" sz="3400" dirty="0" smtClean="0"/>
              <a:t>C. </a:t>
            </a:r>
            <a:r>
              <a:rPr lang="en-GB" altLang="fi-FI" sz="3400" dirty="0" err="1" smtClean="0"/>
              <a:t>Pelkkä</a:t>
            </a:r>
            <a:r>
              <a:rPr lang="en-GB" altLang="fi-FI" sz="3400" dirty="0" smtClean="0"/>
              <a:t> </a:t>
            </a:r>
            <a:r>
              <a:rPr lang="en-GB" altLang="fi-FI" sz="3400" dirty="0" err="1" smtClean="0"/>
              <a:t>valintakoe</a:t>
            </a:r>
            <a:endParaRPr lang="en-GB" altLang="fi-FI" sz="3400" dirty="0" smtClean="0"/>
          </a:p>
          <a:p>
            <a:pPr marL="0" indent="0">
              <a:buNone/>
            </a:pPr>
            <a:endParaRPr lang="en-GB" altLang="en-US" sz="3400" dirty="0"/>
          </a:p>
          <a:p>
            <a:pPr marL="0" indent="0">
              <a:buNone/>
            </a:pPr>
            <a:r>
              <a:rPr lang="fi-FI" altLang="en-US" sz="3400" dirty="0" smtClean="0"/>
              <a:t>Ammattinimikkeitä: DI-insinööri, fyysikko, opettaja, psykologi, hävittäjälentäjä, ekonomi, ravitsemusterapeutti…</a:t>
            </a:r>
            <a:endParaRPr lang="en-US" altLang="en-US" sz="3400" dirty="0" smtClean="0"/>
          </a:p>
          <a:p>
            <a:pPr marL="0" indent="0">
              <a:buNone/>
            </a:pPr>
            <a:endParaRPr lang="en-GB" altLang="fi-FI" sz="4200" dirty="0" smtClean="0"/>
          </a:p>
          <a:p>
            <a:pPr marL="0" indent="0">
              <a:buNone/>
            </a:pPr>
            <a:endParaRPr lang="en-GB" altLang="fi-FI" sz="4200" dirty="0" smtClean="0"/>
          </a:p>
        </p:txBody>
      </p:sp>
    </p:spTree>
    <p:extLst>
      <p:ext uri="{BB962C8B-B14F-4D97-AF65-F5344CB8AC3E}">
        <p14:creationId xmlns:p14="http://schemas.microsoft.com/office/powerpoint/2010/main" val="383212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Yliopistojen valintakoeyhteistyö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993" y="1556792"/>
            <a:ext cx="7464788" cy="475252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076056" y="6453336"/>
            <a:ext cx="258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Lähde: Valmennuskeskus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68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Haku Jyväskylän yliopisto</a:t>
            </a:r>
            <a:br>
              <a:rPr lang="fi-FI" dirty="0" smtClean="0"/>
            </a:br>
            <a:r>
              <a:rPr lang="fi-FI" dirty="0" smtClean="0"/>
              <a:t>(esimerkki) Tarkista 2017 tiedot!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www.jyu.fi/hae/hae-portaali/vasemmat-palstat/kes/column-3/JYHakijanopas2016www.pdf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Kandi (3v.) + maisterivaihe (2v.)</a:t>
            </a:r>
          </a:p>
          <a:p>
            <a:r>
              <a:rPr lang="fi-FI" dirty="0" smtClean="0"/>
              <a:t>60 op/lukuvuosi -&gt; 180 op kandi + 120 op maisteri</a:t>
            </a:r>
          </a:p>
          <a:p>
            <a:r>
              <a:rPr lang="fi-FI" dirty="0" smtClean="0"/>
              <a:t>-&gt;300 op yliopistotutkinto (poikkeuksia </a:t>
            </a:r>
            <a:r>
              <a:rPr lang="fi-FI" dirty="0" err="1" smtClean="0"/>
              <a:t>esim.psykologia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pPr marL="0" lvl="0" indent="0">
              <a:spcBef>
                <a:spcPts val="480"/>
              </a:spcBef>
              <a:buClr>
                <a:srgbClr val="002060"/>
              </a:buClr>
              <a:buSzPct val="25000"/>
              <a:buNone/>
            </a:pPr>
            <a:r>
              <a:rPr lang="fi-FI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Joillakin aloilla käytössä yhteisvalinta = voit hakea yhdellä pääsykokeella useaan hakukohteeseen</a:t>
            </a:r>
          </a:p>
          <a:p>
            <a:pPr marL="0" lvl="0" indent="0">
              <a:spcBef>
                <a:spcPts val="480"/>
              </a:spcBef>
              <a:buClr>
                <a:srgbClr val="002060"/>
              </a:buClr>
              <a:buSzPct val="25000"/>
              <a:buNone/>
            </a:pPr>
            <a:r>
              <a:rPr lang="fi-FI" dirty="0"/>
              <a:t>mm. Kauppatieteet, tekniikan ala, sosiaali- ja terveysalan </a:t>
            </a:r>
            <a:r>
              <a:rPr lang="fi-FI" dirty="0" err="1"/>
              <a:t>AMK-koulutukset</a:t>
            </a:r>
            <a:r>
              <a:rPr lang="fi-FI" dirty="0"/>
              <a:t>...</a:t>
            </a:r>
          </a:p>
          <a:p>
            <a:pPr marL="0" lvl="0" indent="0">
              <a:spcBef>
                <a:spcPts val="480"/>
              </a:spcBef>
              <a:buClr>
                <a:srgbClr val="002060"/>
              </a:buClr>
              <a:buSzPct val="25000"/>
              <a:buNone/>
            </a:pPr>
            <a:endParaRPr lang="fi-FI" dirty="0"/>
          </a:p>
          <a:p>
            <a:pPr marL="0" lvl="0" indent="0">
              <a:spcBef>
                <a:spcPts val="480"/>
              </a:spcBef>
              <a:buClr>
                <a:srgbClr val="002060"/>
              </a:buClr>
              <a:buSzPct val="25000"/>
              <a:buNone/>
            </a:pPr>
            <a:r>
              <a:rPr lang="fi-FI" dirty="0"/>
              <a:t>Keskitä energiasi – vain yksi rankempi luku-urakka!</a:t>
            </a:r>
          </a:p>
          <a:p>
            <a:pPr marL="0" lvl="0" indent="0">
              <a:spcBef>
                <a:spcPts val="480"/>
              </a:spcBef>
              <a:buClr>
                <a:schemeClr val="dk1"/>
              </a:buClr>
              <a:buNone/>
            </a:pPr>
            <a:endParaRPr lang="fi-FI" sz="16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8873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704856" cy="1296144"/>
          </a:xfrm>
        </p:spPr>
        <p:txBody>
          <a:bodyPr>
            <a:normAutofit/>
          </a:bodyPr>
          <a:lstStyle/>
          <a:p>
            <a:r>
              <a:rPr lang="fi-FI" altLang="fi-FI" sz="3200" dirty="0" smtClean="0"/>
              <a:t>KEVÄÄN 2017 haku </a:t>
            </a:r>
            <a:br>
              <a:rPr lang="fi-FI" altLang="fi-FI" sz="3200" dirty="0" smtClean="0"/>
            </a:br>
            <a:r>
              <a:rPr lang="fi-FI" altLang="fi-FI" sz="3200" u="sng" dirty="0" smtClean="0"/>
              <a:t>ammatilliseen</a:t>
            </a:r>
            <a:r>
              <a:rPr lang="fi-FI" altLang="fi-FI" sz="3200" dirty="0" smtClean="0"/>
              <a:t> koulutukseen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>
          <a:xfrm>
            <a:off x="395536" y="1844824"/>
            <a:ext cx="7948364" cy="47525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000" b="1" dirty="0" smtClean="0"/>
              <a:t>21.2</a:t>
            </a:r>
            <a:r>
              <a:rPr lang="fi-FI" sz="2000" b="1" dirty="0"/>
              <a:t>. - </a:t>
            </a:r>
            <a:r>
              <a:rPr lang="fi-FI" sz="2000" b="1" dirty="0" smtClean="0"/>
              <a:t>14.3.2017 	</a:t>
            </a:r>
            <a:r>
              <a:rPr lang="fi-FI" altLang="fi-FI" sz="2000" dirty="0" smtClean="0">
                <a:hlinkClick r:id="rId3"/>
              </a:rPr>
              <a:t>www.opintopolku.fi</a:t>
            </a:r>
            <a:endParaRPr lang="fi-FI" altLang="fi-FI" sz="2000" dirty="0" smtClean="0"/>
          </a:p>
          <a:p>
            <a:pPr>
              <a:buFontTx/>
              <a:buChar char="-"/>
            </a:pPr>
            <a:r>
              <a:rPr lang="fi-FI" altLang="fi-FI" sz="2000" dirty="0" smtClean="0"/>
              <a:t>Hakemuksen oltava perillä viimeisenä hakupäivänä klo 15.00.</a:t>
            </a:r>
          </a:p>
          <a:p>
            <a:pPr>
              <a:buFontTx/>
              <a:buChar char="-"/>
            </a:pPr>
            <a:r>
              <a:rPr lang="fi-FI" altLang="fi-FI" sz="2000" dirty="0" smtClean="0"/>
              <a:t>1-5 hakutoivetta mieluisuusjärjestykseen, ensimmäisestä hakutoiveesta 2 lisäpistettä</a:t>
            </a:r>
          </a:p>
          <a:p>
            <a:pPr>
              <a:buFontTx/>
              <a:buChar char="-"/>
            </a:pPr>
            <a:r>
              <a:rPr lang="fi-FI" altLang="fi-FI" sz="2000" dirty="0" smtClean="0"/>
              <a:t>Ylioppilaat voivat hakea vain ylioppilaspohjaisille linjoille (yleensä 2-vuotisia linjoja)</a:t>
            </a:r>
          </a:p>
          <a:p>
            <a:r>
              <a:rPr lang="fi-FI" altLang="fi-FI" sz="2000" dirty="0"/>
              <a:t>Kutsu  </a:t>
            </a:r>
            <a:r>
              <a:rPr lang="fi-FI" altLang="fi-FI" sz="2000" dirty="0" err="1"/>
              <a:t>mahdoll</a:t>
            </a:r>
            <a:r>
              <a:rPr lang="fi-FI" altLang="fi-FI" sz="2000" dirty="0"/>
              <a:t>. pääsy- ja soveltuvuuskokeeseen</a:t>
            </a:r>
          </a:p>
          <a:p>
            <a:r>
              <a:rPr lang="fi-FI" altLang="fi-FI" sz="2000" dirty="0"/>
              <a:t> </a:t>
            </a:r>
            <a:r>
              <a:rPr lang="fi-FI" altLang="fi-FI" sz="2000" dirty="0" err="1"/>
              <a:t>OPH:ltä</a:t>
            </a:r>
            <a:r>
              <a:rPr lang="fi-FI" altLang="fi-FI" sz="2000" dirty="0"/>
              <a:t> kirjeellä ohje vapaista paikoista + tietoa lisähausta</a:t>
            </a:r>
          </a:p>
          <a:p>
            <a:pPr>
              <a:buFontTx/>
              <a:buChar char="-"/>
            </a:pPr>
            <a:endParaRPr lang="fi-FI" altLang="fi-FI" sz="2000" dirty="0" smtClean="0"/>
          </a:p>
          <a:p>
            <a:pPr>
              <a:buFontTx/>
              <a:buChar char="-"/>
            </a:pPr>
            <a:r>
              <a:rPr lang="fi-FI" altLang="fi-FI" sz="2000" dirty="0" smtClean="0"/>
              <a:t>Tämä haku ei vaikuta korkeakouluhakuun!</a:t>
            </a:r>
          </a:p>
        </p:txBody>
      </p:sp>
    </p:spTree>
    <p:extLst>
      <p:ext uri="{BB962C8B-B14F-4D97-AF65-F5344CB8AC3E}">
        <p14:creationId xmlns:p14="http://schemas.microsoft.com/office/powerpoint/2010/main" val="41503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Muita</a:t>
            </a:r>
            <a:r>
              <a:rPr lang="en-GB" sz="3200" dirty="0" smtClean="0"/>
              <a:t> </a:t>
            </a:r>
            <a:r>
              <a:rPr lang="en-GB" sz="3200" dirty="0" err="1" smtClean="0"/>
              <a:t>erillisiä</a:t>
            </a:r>
            <a:r>
              <a:rPr lang="en-GB" sz="3200" dirty="0" smtClean="0"/>
              <a:t> </a:t>
            </a:r>
            <a:r>
              <a:rPr lang="en-GB" sz="3200" dirty="0" err="1" smtClean="0"/>
              <a:t>hakuja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err="1" smtClean="0"/>
              <a:t>ei</a:t>
            </a:r>
            <a:r>
              <a:rPr lang="en-GB" sz="3200" dirty="0" smtClean="0"/>
              <a:t> </a:t>
            </a:r>
            <a:r>
              <a:rPr lang="en-GB" sz="3200" dirty="0" err="1" smtClean="0"/>
              <a:t>yhteishaussa</a:t>
            </a:r>
            <a:r>
              <a:rPr lang="en-GB" sz="3200" dirty="0" smtClean="0"/>
              <a:t> </a:t>
            </a:r>
            <a:r>
              <a:rPr lang="en-GB" sz="3200" dirty="0" err="1" smtClean="0"/>
              <a:t>olevia</a:t>
            </a:r>
            <a:r>
              <a:rPr lang="en-GB" sz="3200" dirty="0" smtClean="0"/>
              <a:t> </a:t>
            </a:r>
            <a:r>
              <a:rPr lang="en-GB" sz="3200" dirty="0" err="1" smtClean="0"/>
              <a:t>koulutuksia</a:t>
            </a:r>
            <a:r>
              <a:rPr lang="en-GB" sz="3200" dirty="0" smtClean="0"/>
              <a:t>!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Poliisikoulutus</a:t>
            </a:r>
            <a:r>
              <a:rPr lang="en-GB" sz="2400" dirty="0" smtClean="0"/>
              <a:t> (</a:t>
            </a:r>
            <a:r>
              <a:rPr lang="en-GB" sz="2400" dirty="0" smtClean="0">
                <a:hlinkClick r:id="rId2"/>
              </a:rPr>
              <a:t>https://www.polamk.fi</a:t>
            </a:r>
            <a:r>
              <a:rPr lang="en-GB" sz="2400" dirty="0" smtClean="0"/>
              <a:t>),</a:t>
            </a:r>
          </a:p>
          <a:p>
            <a:r>
              <a:rPr lang="en-GB" sz="2400" dirty="0" err="1" smtClean="0"/>
              <a:t>Pelastajantutkinto</a:t>
            </a:r>
            <a:r>
              <a:rPr lang="en-GB" sz="2400" dirty="0" smtClean="0"/>
              <a:t> (</a:t>
            </a:r>
            <a:r>
              <a:rPr lang="en-GB" sz="2400" dirty="0" smtClean="0">
                <a:hlinkClick r:id="rId3"/>
              </a:rPr>
              <a:t>www.pelastusopisto.fi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HUOM! </a:t>
            </a:r>
            <a:r>
              <a:rPr lang="en-GB" sz="2400" dirty="0" err="1" smtClean="0"/>
              <a:t>Palopäällystöntutkinnon</a:t>
            </a:r>
            <a:r>
              <a:rPr lang="en-GB" sz="2400" dirty="0" smtClean="0"/>
              <a:t> </a:t>
            </a:r>
            <a:r>
              <a:rPr lang="en-GB" sz="2400" dirty="0" err="1" smtClean="0"/>
              <a:t>haku</a:t>
            </a:r>
            <a:r>
              <a:rPr lang="en-GB" sz="2400" dirty="0" smtClean="0"/>
              <a:t> </a:t>
            </a:r>
            <a:r>
              <a:rPr lang="en-GB" sz="2400" dirty="0" err="1" smtClean="0"/>
              <a:t>normaalissa</a:t>
            </a:r>
            <a:r>
              <a:rPr lang="en-GB" sz="2400" dirty="0" smtClean="0"/>
              <a:t> </a:t>
            </a:r>
            <a:r>
              <a:rPr lang="en-GB" sz="2400" dirty="0" err="1" smtClean="0"/>
              <a:t>yhteishaussa</a:t>
            </a:r>
            <a:r>
              <a:rPr lang="en-GB" sz="2400" dirty="0" smtClean="0"/>
              <a:t>!</a:t>
            </a:r>
          </a:p>
          <a:p>
            <a:r>
              <a:rPr lang="en-GB" sz="2400" dirty="0" err="1" smtClean="0"/>
              <a:t>Liikennelentäjä</a:t>
            </a:r>
            <a:r>
              <a:rPr lang="en-GB" sz="2400" dirty="0" smtClean="0"/>
              <a:t> (</a:t>
            </a:r>
            <a:r>
              <a:rPr lang="en-GB" sz="2400" dirty="0" smtClean="0">
                <a:hlinkClick r:id="rId4"/>
              </a:rPr>
              <a:t>www.finaa.fi</a:t>
            </a:r>
            <a:r>
              <a:rPr lang="en-GB" sz="2400" dirty="0" smtClean="0"/>
              <a:t>)</a:t>
            </a:r>
          </a:p>
          <a:p>
            <a:r>
              <a:rPr lang="en-GB" sz="2400" dirty="0" err="1" smtClean="0"/>
              <a:t>Ravintolakoulu</a:t>
            </a:r>
            <a:r>
              <a:rPr lang="en-GB" sz="2400" dirty="0" smtClean="0"/>
              <a:t> </a:t>
            </a:r>
            <a:r>
              <a:rPr lang="en-GB" sz="2400" dirty="0" err="1" smtClean="0"/>
              <a:t>Perho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https</a:t>
            </a:r>
            <a:r>
              <a:rPr lang="en-GB" sz="2400" dirty="0"/>
              <a:t>://www.ravintolakouluperho.fi/hakeminen/kevaan-yhteishaku/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20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MUITA VAIHTOEHTOJA LUKION JÄLKEEN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930400"/>
            <a:ext cx="8640960" cy="43069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 smtClean="0"/>
              <a:t>Ammatilliset aikuisopistot (esim. Jyväskylän aikuisopisto)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 smtClean="0"/>
              <a:t>Armeijaan / siviilipalvelukseen</a:t>
            </a:r>
            <a:endParaRPr lang="fi-FI" alt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töihin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työkokeiluun työ- ja elinkeinotoimiston kautta (</a:t>
            </a:r>
            <a:r>
              <a:rPr lang="fi-FI" altLang="fi-FI" sz="2000" dirty="0" err="1">
                <a:hlinkClick r:id="rId3"/>
              </a:rPr>
              <a:t>www.te-palvelut.fi</a:t>
            </a:r>
            <a:r>
              <a:rPr lang="fi-FI" altLang="fi-FI" sz="2000" dirty="0"/>
              <a:t>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oppisopimuskoulutukseen (</a:t>
            </a:r>
            <a:r>
              <a:rPr lang="fi-FI" altLang="fi-FI" sz="2000" dirty="0">
                <a:hlinkClick r:id="rId4"/>
              </a:rPr>
              <a:t>http://www.oppisopimus.fi</a:t>
            </a:r>
            <a:r>
              <a:rPr lang="fi-FI" altLang="fi-FI" sz="2000" dirty="0" smtClean="0">
                <a:hlinkClick r:id="rId4"/>
              </a:rPr>
              <a:t>/</a:t>
            </a:r>
            <a:r>
              <a:rPr lang="fi-FI" altLang="fi-FI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avoimeen yliopistoon (</a:t>
            </a:r>
            <a:r>
              <a:rPr lang="fi-FI" altLang="fi-FI" sz="2000" dirty="0" err="1">
                <a:hlinkClick r:id="rId5"/>
              </a:rPr>
              <a:t>www.avoinyliopisto.fi</a:t>
            </a:r>
            <a:r>
              <a:rPr lang="fi-FI" altLang="fi-FI" sz="2000" dirty="0"/>
              <a:t>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avoimeen ammattikorkeakouluun </a:t>
            </a:r>
            <a:r>
              <a:rPr lang="fi-FI" altLang="fi-FI" sz="2000" dirty="0" smtClean="0"/>
              <a:t>(</a:t>
            </a:r>
            <a:r>
              <a:rPr lang="fi-FI" altLang="fi-FI" sz="2000" dirty="0" err="1" smtClean="0">
                <a:hlinkClick r:id="rId6"/>
              </a:rPr>
              <a:t>www.avoinamk.fi</a:t>
            </a:r>
            <a:r>
              <a:rPr lang="fi-FI" altLang="fi-FI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kansanopistoon (</a:t>
            </a:r>
            <a:r>
              <a:rPr lang="fi-FI" altLang="fi-FI" sz="2000" dirty="0" err="1">
                <a:hlinkClick r:id="rId7"/>
              </a:rPr>
              <a:t>www.kansanopistot.fi</a:t>
            </a:r>
            <a:r>
              <a:rPr lang="fi-FI" altLang="fi-FI" sz="2000" dirty="0"/>
              <a:t>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/>
              <a:t>ulkomaille (</a:t>
            </a:r>
            <a:r>
              <a:rPr lang="fi-FI" altLang="fi-FI" sz="2000" dirty="0" err="1">
                <a:hlinkClick r:id="rId8"/>
              </a:rPr>
              <a:t>www.maailmalle.net</a:t>
            </a:r>
            <a:r>
              <a:rPr lang="fi-FI" altLang="fi-FI" sz="2000" dirty="0"/>
              <a:t>, </a:t>
            </a:r>
            <a:r>
              <a:rPr lang="fi-FI" altLang="fi-FI" sz="2000" dirty="0" err="1">
                <a:hlinkClick r:id="rId3"/>
              </a:rPr>
              <a:t>www.te-palvelut.fi</a:t>
            </a:r>
            <a:r>
              <a:rPr lang="fi-FI" altLang="fi-FI" sz="2000" dirty="0"/>
              <a:t> </a:t>
            </a:r>
            <a:r>
              <a:rPr lang="fi-FI" altLang="fi-FI" sz="2000" dirty="0" smtClean="0"/>
              <a:t>)</a:t>
            </a:r>
            <a:endParaRPr lang="fi-FI" altLang="fi-FI" sz="2000" dirty="0"/>
          </a:p>
        </p:txBody>
      </p:sp>
    </p:spTree>
    <p:extLst>
      <p:ext uri="{BB962C8B-B14F-4D97-AF65-F5344CB8AC3E}">
        <p14:creationId xmlns:p14="http://schemas.microsoft.com/office/powerpoint/2010/main" val="11172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885825"/>
            <a:ext cx="6554788" cy="3767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 err="1" smtClean="0"/>
              <a:t>Oppisopimuskoulutus</a:t>
            </a:r>
            <a:endParaRPr lang="en-GB" sz="2600" b="1" dirty="0" smtClean="0"/>
          </a:p>
          <a:p>
            <a:endParaRPr lang="en-GB" altLang="en-US" sz="2400" dirty="0"/>
          </a:p>
          <a:p>
            <a:r>
              <a:rPr lang="en-GB" altLang="en-US" sz="2400" dirty="0" err="1" smtClean="0"/>
              <a:t>Pääosin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oppimista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työpaikalla</a:t>
            </a:r>
            <a:endParaRPr lang="en-GB" altLang="en-US" sz="2400" dirty="0" smtClean="0"/>
          </a:p>
          <a:p>
            <a:r>
              <a:rPr lang="en-GB" altLang="en-US" sz="2400" dirty="0" err="1" smtClean="0"/>
              <a:t>Teoriajaksoja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ammattiopistolla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työn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teon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ohessa</a:t>
            </a:r>
            <a:endParaRPr lang="en-GB" altLang="en-US" sz="2400" dirty="0" smtClean="0"/>
          </a:p>
          <a:p>
            <a:r>
              <a:rPr lang="en-GB" altLang="en-US" sz="2400" dirty="0" err="1" smtClean="0"/>
              <a:t>Saa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palkkaa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opiskeluajalta</a:t>
            </a:r>
            <a:endParaRPr lang="en-GB" altLang="en-US" sz="2400" dirty="0" smtClean="0"/>
          </a:p>
          <a:p>
            <a:r>
              <a:rPr lang="en-GB" altLang="en-US" sz="2400" dirty="0" err="1" smtClean="0"/>
              <a:t>Ensin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työnantaja</a:t>
            </a:r>
            <a:r>
              <a:rPr lang="en-GB" altLang="en-US" sz="2400" dirty="0" smtClean="0"/>
              <a:t>, </a:t>
            </a:r>
            <a:r>
              <a:rPr lang="en-GB" altLang="en-US" sz="2400" dirty="0" err="1" smtClean="0"/>
              <a:t>joka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sitoutuu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kouluttamaan</a:t>
            </a:r>
            <a:endParaRPr lang="en-GB" altLang="en-US" sz="2400" dirty="0" smtClean="0"/>
          </a:p>
          <a:p>
            <a:r>
              <a:rPr lang="en-GB" altLang="en-US" sz="2400" dirty="0" err="1" smtClean="0"/>
              <a:t>Sitten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oppisopimuksen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tekoon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oppisopimustoimistossa</a:t>
            </a:r>
            <a:endParaRPr lang="en-GB" altLang="en-US" sz="2400" dirty="0" smtClean="0"/>
          </a:p>
          <a:p>
            <a:r>
              <a:rPr lang="en-GB" altLang="en-US" dirty="0" smtClean="0">
                <a:hlinkClick r:id="rId2"/>
              </a:rPr>
              <a:t>https://www.youtube.com/embed/lRAL40VoImc</a:t>
            </a:r>
            <a:endParaRPr lang="en-GB" altLang="en-US" dirty="0" smtClean="0"/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46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453"/>
              </a:buClr>
              <a:buSzPct val="25000"/>
              <a:buFont typeface="Arial"/>
              <a:buNone/>
            </a:pPr>
            <a:r>
              <a:rPr lang="en-US" dirty="0" err="1" smtClean="0">
                <a:ea typeface="Arial"/>
                <a:cs typeface="Arial"/>
                <a:sym typeface="Arial"/>
              </a:rPr>
              <a:t>Mihin</a:t>
            </a:r>
            <a:r>
              <a:rPr lang="en-US" dirty="0" smtClean="0"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ea typeface="Arial"/>
                <a:cs typeface="Arial"/>
                <a:sym typeface="Arial"/>
              </a:rPr>
              <a:t>näistä</a:t>
            </a:r>
            <a:r>
              <a:rPr lang="en-US" dirty="0" smtClean="0"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ea typeface="Arial"/>
                <a:cs typeface="Arial"/>
                <a:sym typeface="Arial"/>
              </a:rPr>
              <a:t>hakisin</a:t>
            </a:r>
            <a:r>
              <a:rPr lang="en-US" dirty="0" smtClean="0">
                <a:ea typeface="Arial"/>
                <a:cs typeface="Arial"/>
                <a:sym typeface="Arial"/>
              </a:rPr>
              <a:t>?</a:t>
            </a:r>
            <a:endParaRPr lang="en-US" dirty="0"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idx="1"/>
          </p:nvPr>
        </p:nvSpPr>
        <p:spPr>
          <a:xfrm>
            <a:off x="457200" y="1484784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640"/>
              </a:spcBef>
              <a:buClr>
                <a:srgbClr val="435FAA"/>
              </a:buClr>
              <a:buSzPct val="100000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Ammattiopiston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yo-pohjaiset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linjat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435FAA"/>
              </a:buClr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Ammattikorkeakoulut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435FAA"/>
              </a:buClr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Yliopistot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435FAA"/>
              </a:buClr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Korkeakoulut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ulkomailla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  <a:hlinkClick r:id="rId3"/>
              </a:rPr>
              <a:t>www.maailmalle.net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640"/>
              </a:spcBef>
              <a:buClr>
                <a:srgbClr val="435FAA"/>
              </a:buClr>
              <a:buSzPct val="100000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Ammattiopiston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yo-pohjaiset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linjat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buClr>
                <a:srgbClr val="435FAA"/>
              </a:buClr>
              <a:buSzPct val="100000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Aikuisopisto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kansanopistot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  <a:cs typeface="Arial"/>
                <a:sym typeface="Arial"/>
              </a:rPr>
              <a:t>aikuislukiot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35FAA"/>
              </a:buClr>
              <a:buSzPct val="100000"/>
            </a:pPr>
            <a:r>
              <a:rPr lang="en-US" sz="2400" i="0" u="none" strike="noStrike" cap="none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Erillisiä</a:t>
            </a:r>
            <a:r>
              <a:rPr lang="en-US" sz="240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koulutushakuja</a:t>
            </a:r>
            <a:r>
              <a:rPr lang="en-US" sz="240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US" sz="2400" i="0" u="none" strike="noStrike" cap="none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poliisi</a:t>
            </a:r>
            <a:r>
              <a:rPr lang="en-US" sz="240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400" i="0" u="none" strike="noStrike" cap="none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palo</a:t>
            </a:r>
            <a:r>
              <a:rPr lang="en-US" sz="240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- ja </a:t>
            </a:r>
            <a:r>
              <a:rPr lang="en-US" sz="2400" i="0" u="none" strike="noStrike" cap="none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pelastusopistot</a:t>
            </a:r>
            <a:r>
              <a:rPr lang="en-US" sz="240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35FAA"/>
              </a:buClr>
              <a:buSzPct val="100000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  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y</a:t>
            </a:r>
            <a:r>
              <a:rPr lang="en-US" sz="2400" i="0" u="none" strike="noStrike" cap="none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ksityiset</a:t>
            </a:r>
            <a:r>
              <a:rPr lang="en-US" sz="240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i="0" u="none" strike="noStrike" cap="none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oppilaitokset</a:t>
            </a:r>
            <a:r>
              <a:rPr lang="en-US" sz="240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2400" i="0" u="none" strike="noStrike" cap="none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Finavia</a:t>
            </a:r>
            <a:r>
              <a:rPr lang="en-US" sz="240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, VR</a:t>
            </a:r>
            <a:r>
              <a:rPr lang="is-IS" sz="2400" i="0" u="none" strike="noStrike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…</a:t>
            </a:r>
            <a:endParaRPr lang="en-US" sz="2400" i="0" u="none" strike="noStrike" cap="none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35FAA"/>
              </a:buClr>
              <a:buSzPct val="100000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Oppisopimus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35FAA"/>
              </a:buClr>
              <a:buSzPct val="100000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YM</a:t>
            </a:r>
            <a:r>
              <a:rPr lang="is-I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…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2589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100" dirty="0"/>
              <a:t>JATKO-OPINNOT RUOTSISSA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6100"/>
          </a:xfrm>
        </p:spPr>
        <p:txBody>
          <a:bodyPr>
            <a:normAutofit fontScale="32500" lnSpcReduction="20000"/>
          </a:bodyPr>
          <a:lstStyle/>
          <a:p>
            <a:pPr marL="203200" indent="0">
              <a:buNone/>
            </a:pPr>
            <a:endParaRPr lang="fi-FI" sz="4500" dirty="0"/>
          </a:p>
          <a:p>
            <a:pPr marL="0" indent="0">
              <a:buNone/>
            </a:pPr>
            <a:r>
              <a:rPr lang="fi-FI" sz="4500" b="1" dirty="0"/>
              <a:t>Miksi lähtisin opiskelemaan Ruotsiin</a:t>
            </a:r>
            <a:r>
              <a:rPr lang="fi-FI" sz="4500" b="1" dirty="0" smtClean="0"/>
              <a:t>?</a:t>
            </a:r>
          </a:p>
          <a:p>
            <a:pPr marL="0" indent="0">
              <a:buNone/>
            </a:pPr>
            <a:endParaRPr lang="fi-FI" sz="2600" dirty="0"/>
          </a:p>
          <a:p>
            <a:pPr lvl="0"/>
            <a:r>
              <a:rPr lang="fi-FI" sz="4000" dirty="0" smtClean="0"/>
              <a:t>Ruotsin </a:t>
            </a:r>
            <a:r>
              <a:rPr lang="fi-FI" sz="4000" dirty="0"/>
              <a:t>yliopistoihin ei ole pääsykokeita (paitsi taidealoille</a:t>
            </a:r>
            <a:r>
              <a:rPr lang="fi-FI" sz="4000" dirty="0" smtClean="0"/>
              <a:t>)</a:t>
            </a:r>
            <a:endParaRPr lang="fi-FI" sz="4000" dirty="0"/>
          </a:p>
          <a:p>
            <a:pPr lvl="0"/>
            <a:r>
              <a:rPr lang="fi-FI" sz="4000" dirty="0" smtClean="0"/>
              <a:t>Ei </a:t>
            </a:r>
            <a:r>
              <a:rPr lang="fi-FI" sz="4000" dirty="0"/>
              <a:t>kalliita valmennuskursseja, ei yo-kokeiden jälkeistä </a:t>
            </a:r>
            <a:r>
              <a:rPr lang="fi-FI" sz="4000" dirty="0" smtClean="0"/>
              <a:t> pänttäystä, ei lukukausimaksuja, haku </a:t>
            </a:r>
            <a:r>
              <a:rPr lang="fi-FI" sz="4000" dirty="0"/>
              <a:t>tapahtuu netissä</a:t>
            </a:r>
          </a:p>
          <a:p>
            <a:pPr lvl="0"/>
            <a:r>
              <a:rPr lang="fi-FI" sz="4000" dirty="0" smtClean="0"/>
              <a:t>Voit </a:t>
            </a:r>
            <a:r>
              <a:rPr lang="fi-FI" sz="4000" dirty="0"/>
              <a:t>hakea yhteensä 9 yliopistoon ja korkeakouluun</a:t>
            </a:r>
          </a:p>
          <a:p>
            <a:pPr lvl="0"/>
            <a:r>
              <a:rPr lang="fi-FI" sz="4000" dirty="0" smtClean="0"/>
              <a:t>Ruotsissa </a:t>
            </a:r>
            <a:r>
              <a:rPr lang="fi-FI" sz="4000" dirty="0"/>
              <a:t>on laajempi tarjonta oppilaitoksia (esim. 9 Sibelius-akatemiaa vastaavaa oppilaitosta ja 9 lääketieteellistä!)</a:t>
            </a:r>
          </a:p>
          <a:p>
            <a:pPr lvl="0"/>
            <a:r>
              <a:rPr lang="fi-FI" sz="4000" dirty="0" smtClean="0"/>
              <a:t>Haussa </a:t>
            </a:r>
            <a:r>
              <a:rPr lang="fi-FI" sz="4000" dirty="0"/>
              <a:t>huomioidaan 4 </a:t>
            </a:r>
            <a:r>
              <a:rPr lang="fi-FI" sz="4000" u="sng" dirty="0"/>
              <a:t>pakollisen</a:t>
            </a:r>
            <a:r>
              <a:rPr lang="fi-FI" sz="4000" dirty="0"/>
              <a:t> yo-aineen tulos</a:t>
            </a:r>
          </a:p>
          <a:p>
            <a:r>
              <a:rPr lang="fi-FI" sz="4000" dirty="0"/>
              <a:t>4 </a:t>
            </a:r>
            <a:r>
              <a:rPr lang="fi-FI" sz="4000" dirty="0" err="1"/>
              <a:t>eximiasta</a:t>
            </a:r>
            <a:r>
              <a:rPr lang="fi-FI" sz="4000" dirty="0"/>
              <a:t> saat maksimipisteet</a:t>
            </a:r>
          </a:p>
          <a:p>
            <a:pPr lvl="0"/>
            <a:r>
              <a:rPr lang="fi-FI" sz="4000" dirty="0" smtClean="0"/>
              <a:t>Ulkomailla </a:t>
            </a:r>
            <a:r>
              <a:rPr lang="fi-FI" sz="4000" dirty="0"/>
              <a:t>opiskeluun saat korotettua opintotukea</a:t>
            </a:r>
          </a:p>
          <a:p>
            <a:pPr lvl="0"/>
            <a:r>
              <a:rPr lang="fi-FI" sz="4000" dirty="0" smtClean="0"/>
              <a:t>Ruotsissa </a:t>
            </a:r>
            <a:r>
              <a:rPr lang="fi-FI" sz="4000" dirty="0"/>
              <a:t>opiskelee yhä enemmän suomalaisia</a:t>
            </a:r>
          </a:p>
          <a:p>
            <a:r>
              <a:rPr lang="fi-FI" sz="4000" dirty="0"/>
              <a:t>v. 2013 Uppsalan lääketieteellisessä opinnot aloitti 4 </a:t>
            </a:r>
            <a:r>
              <a:rPr lang="fi-FI" sz="4000" dirty="0" smtClean="0"/>
              <a:t>suomalaista, v</a:t>
            </a:r>
            <a:r>
              <a:rPr lang="fi-FI" sz="4000" dirty="0"/>
              <a:t>. 2014 määrä oli 23! (sisäänotto 110)</a:t>
            </a:r>
          </a:p>
          <a:p>
            <a:pPr lvl="0"/>
            <a:r>
              <a:rPr lang="fi-FI" sz="4000" dirty="0" smtClean="0"/>
              <a:t>lukion </a:t>
            </a:r>
            <a:r>
              <a:rPr lang="fi-FI" sz="4000" dirty="0"/>
              <a:t>ruotsin kielen oppimäärä on hyvä pohja (ensimmäisenä vuonna saa tentteihin vastata englanniksi, jos haluaa</a:t>
            </a:r>
            <a:r>
              <a:rPr lang="fi-FI" sz="4000" b="1" dirty="0" smtClean="0"/>
              <a:t>)</a:t>
            </a:r>
          </a:p>
          <a:p>
            <a:pPr marL="0" lvl="0" indent="0">
              <a:buNone/>
            </a:pPr>
            <a:endParaRPr lang="fi-FI" sz="2000" b="1" dirty="0"/>
          </a:p>
          <a:p>
            <a:pPr marL="0" lvl="0" indent="0">
              <a:buNone/>
            </a:pPr>
            <a:r>
              <a:rPr lang="fi-FI" sz="5100" dirty="0" err="1" smtClean="0">
                <a:hlinkClick r:id="rId2"/>
              </a:rPr>
              <a:t>www.maailmalle.net</a:t>
            </a:r>
            <a:endParaRPr lang="fi-FI" sz="5100" dirty="0" smtClean="0"/>
          </a:p>
          <a:p>
            <a:pPr marL="0" lvl="0" indent="0">
              <a:buNone/>
            </a:pPr>
            <a:endParaRPr lang="fi-FI" sz="51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98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043608" y="706045"/>
            <a:ext cx="681413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hlinkClick r:id="rId2"/>
              </a:rPr>
              <a:t>http://www.toissa.fi</a:t>
            </a:r>
            <a:r>
              <a:rPr lang="fi-FI" sz="4400" dirty="0" smtClean="0">
                <a:hlinkClick r:id="rId2"/>
              </a:rPr>
              <a:t>/</a:t>
            </a:r>
            <a:endParaRPr lang="fi-FI" sz="4400" dirty="0" smtClean="0"/>
          </a:p>
          <a:p>
            <a:r>
              <a:rPr lang="fi-FI" sz="3200" dirty="0" smtClean="0"/>
              <a:t>-&gt;hakemisto</a:t>
            </a:r>
          </a:p>
          <a:p>
            <a:endParaRPr lang="fi-FI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Etsi kolme itseäsi kiinnostavaa/itsellesi hyvin soveltuvaa ammattia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Tutustu työntekijöiden uratarinoihin</a:t>
            </a:r>
          </a:p>
          <a:p>
            <a:endParaRPr lang="fi-FI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Sijoita </a:t>
            </a:r>
            <a:r>
              <a:rPr lang="fi-FI" sz="2800" dirty="0" err="1" smtClean="0"/>
              <a:t>ko</a:t>
            </a:r>
            <a:r>
              <a:rPr lang="fi-FI" sz="2800" dirty="0" smtClean="0"/>
              <a:t> ammatit jatko-opintosuunnittelupaperillesi oikeaan kohtaan!</a:t>
            </a:r>
          </a:p>
        </p:txBody>
      </p:sp>
    </p:spTree>
    <p:extLst>
      <p:ext uri="{BB962C8B-B14F-4D97-AF65-F5344CB8AC3E}">
        <p14:creationId xmlns:p14="http://schemas.microsoft.com/office/powerpoint/2010/main" val="41798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548680"/>
            <a:ext cx="8476246" cy="60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Yhteishaut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>
            <a:normAutofit/>
          </a:bodyPr>
          <a:lstStyle/>
          <a:p>
            <a:r>
              <a:rPr lang="fi-FI" sz="2400" dirty="0" smtClean="0"/>
              <a:t>Korkeakoulujen yhteishaku</a:t>
            </a:r>
          </a:p>
          <a:p>
            <a:r>
              <a:rPr lang="fi-FI" sz="2400" dirty="0" smtClean="0"/>
              <a:t>Toisen asteen yhteishaku 	</a:t>
            </a:r>
          </a:p>
          <a:p>
            <a:pPr marL="0" indent="0">
              <a:buNone/>
            </a:pPr>
            <a:endParaRPr lang="fi-FI" sz="2400" dirty="0" smtClean="0">
              <a:hlinkClick r:id=""/>
            </a:endParaRPr>
          </a:p>
          <a:p>
            <a:pPr marL="0" indent="0">
              <a:buNone/>
            </a:pPr>
            <a:r>
              <a:rPr lang="fi-FI" sz="2400" dirty="0" smtClean="0">
                <a:hlinkClick r:id=""/>
              </a:rPr>
              <a:t>www.opintopolku.fi</a:t>
            </a:r>
            <a:endParaRPr lang="fi-FI" sz="2400" dirty="0" smtClean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 smtClean="0"/>
              <a:t>2 kertaa vuodessa</a:t>
            </a:r>
          </a:p>
          <a:p>
            <a:r>
              <a:rPr lang="fi-FI" sz="2400" dirty="0" smtClean="0"/>
              <a:t>Päähaku keväällä</a:t>
            </a:r>
          </a:p>
          <a:p>
            <a:r>
              <a:rPr lang="fi-FI" sz="2400" dirty="0" smtClean="0"/>
              <a:t>Joitakin hakuja myös syksyllä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639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848872" cy="115212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Korkeakoulujen yhteishaku </a:t>
            </a:r>
            <a:br>
              <a:rPr lang="fi-FI" dirty="0" smtClean="0"/>
            </a:br>
            <a:r>
              <a:rPr lang="fi-FI" dirty="0" smtClean="0"/>
              <a:t>Kevät 2017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0768"/>
            <a:ext cx="7876356" cy="5328592"/>
          </a:xfrm>
        </p:spPr>
        <p:txBody>
          <a:bodyPr>
            <a:normAutofit fontScale="92500" lnSpcReduction="20000"/>
          </a:bodyPr>
          <a:lstStyle/>
          <a:p>
            <a:endParaRPr lang="fi-FI" dirty="0" smtClean="0"/>
          </a:p>
          <a:p>
            <a:r>
              <a:rPr lang="fi-FI" sz="2000" b="1" dirty="0" smtClean="0"/>
              <a:t>Hakuaika 1 </a:t>
            </a:r>
            <a:r>
              <a:rPr lang="fi-FI" sz="2000" b="1" dirty="0"/>
              <a:t>on </a:t>
            </a:r>
            <a:r>
              <a:rPr lang="fi-FI" sz="2000" b="1" dirty="0" smtClean="0"/>
              <a:t>10</a:t>
            </a:r>
            <a:r>
              <a:rPr lang="fi-FI" sz="2000" b="1" u="sng" dirty="0" smtClean="0"/>
              <a:t>.1.- 25.1.2017 klo 15.00</a:t>
            </a:r>
            <a:r>
              <a:rPr lang="fi-FI" sz="2000" b="1" dirty="0" smtClean="0"/>
              <a:t> </a:t>
            </a:r>
            <a:r>
              <a:rPr lang="fi-FI" sz="2000" dirty="0" smtClean="0"/>
              <a:t>asti</a:t>
            </a:r>
          </a:p>
          <a:p>
            <a:pPr>
              <a:buFontTx/>
              <a:buChar char="-"/>
            </a:pPr>
            <a:r>
              <a:rPr lang="fi-FI" sz="2000" dirty="0" smtClean="0"/>
              <a:t>Englanninkielisiä </a:t>
            </a:r>
            <a:r>
              <a:rPr lang="fi-FI" sz="2000" dirty="0" err="1" smtClean="0"/>
              <a:t>kolutuksia</a:t>
            </a:r>
            <a:r>
              <a:rPr lang="fi-FI" sz="2000" dirty="0" smtClean="0"/>
              <a:t> &amp; taideyliopistot</a:t>
            </a:r>
          </a:p>
          <a:p>
            <a:pPr>
              <a:buFontTx/>
              <a:buChar char="-"/>
            </a:pPr>
            <a:r>
              <a:rPr lang="fi-FI" sz="2000" dirty="0" smtClean="0"/>
              <a:t>Koulutusten liitteet perillä korkeakoulussa viim. 8.2.</a:t>
            </a:r>
            <a:endParaRPr lang="fi-FI" sz="2000" b="1" dirty="0" smtClean="0"/>
          </a:p>
          <a:p>
            <a:r>
              <a:rPr lang="fi-FI" sz="2000" b="1" dirty="0" smtClean="0"/>
              <a:t>Hakuaika 2 </a:t>
            </a:r>
            <a:r>
              <a:rPr lang="fi-FI" sz="2000" b="1" dirty="0"/>
              <a:t>on </a:t>
            </a:r>
            <a:r>
              <a:rPr lang="fi-FI" sz="2000" b="1" u="sng" dirty="0" smtClean="0"/>
              <a:t>15.3.- 5.4.2017 klo </a:t>
            </a:r>
            <a:r>
              <a:rPr lang="fi-FI" sz="2000" b="1" u="sng" dirty="0"/>
              <a:t>15.00</a:t>
            </a:r>
            <a:r>
              <a:rPr lang="fi-FI" sz="2000" dirty="0"/>
              <a:t> </a:t>
            </a:r>
            <a:r>
              <a:rPr lang="fi-FI" sz="2000" dirty="0" smtClean="0"/>
              <a:t>asti.</a:t>
            </a:r>
          </a:p>
          <a:p>
            <a:pPr>
              <a:buFontTx/>
              <a:buChar char="-"/>
            </a:pPr>
            <a:r>
              <a:rPr lang="fi-FI" sz="2000" dirty="0" smtClean="0"/>
              <a:t>Korkeakoulujen suomen- ja ruotsinkieliset koulutukset</a:t>
            </a:r>
          </a:p>
          <a:p>
            <a:pPr>
              <a:buFontTx/>
              <a:buChar char="-"/>
            </a:pPr>
            <a:r>
              <a:rPr lang="fi-FI" sz="2000" dirty="0" smtClean="0"/>
              <a:t>Koulutusten liitteet perillä korkeakoulussa viim.20.4.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HUOM! Kaikki haut kirjataan samalle lomakkeelle (yhteensä 6 hakutoivetta)</a:t>
            </a:r>
          </a:p>
          <a:p>
            <a:endParaRPr lang="fi-FI" sz="2000" dirty="0"/>
          </a:p>
          <a:p>
            <a:r>
              <a:rPr lang="fi-FI" sz="2000" dirty="0" smtClean="0"/>
              <a:t>Valinnan tulokset viim. 30.6.2017. (tulee ripotellen)</a:t>
            </a:r>
          </a:p>
          <a:p>
            <a:r>
              <a:rPr lang="fi-FI" sz="2000" dirty="0" smtClean="0"/>
              <a:t>Paikka otettava vastaan viim. 14.7.2017 klo 15.00.</a:t>
            </a:r>
          </a:p>
          <a:p>
            <a:r>
              <a:rPr lang="fi-FI" sz="2000" dirty="0" smtClean="0"/>
              <a:t>Varasijoilta hyväksyminen päättyy 14.8.2017.</a:t>
            </a:r>
          </a:p>
          <a:p>
            <a:r>
              <a:rPr lang="fi-FI" sz="2000" dirty="0" smtClean="0"/>
              <a:t>Tarjotaan </a:t>
            </a:r>
            <a:r>
              <a:rPr lang="fi-FI" sz="2000" dirty="0" err="1" smtClean="0"/>
              <a:t>max</a:t>
            </a:r>
            <a:r>
              <a:rPr lang="fi-FI" sz="2000" dirty="0" smtClean="0"/>
              <a:t>. 1 opiskelupaikka (hakulomakkeellasi  ylin vaihtoehto, johon pisteesi riittävät)</a:t>
            </a:r>
          </a:p>
          <a:p>
            <a:endParaRPr lang="fi-FI" sz="2000" dirty="0" smtClean="0"/>
          </a:p>
          <a:p>
            <a:r>
              <a:rPr lang="fi-FI" sz="2000" dirty="0" smtClean="0"/>
              <a:t>Koulutukset alkavat syksyllä 2017.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16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092380" cy="720080"/>
          </a:xfrm>
        </p:spPr>
        <p:txBody>
          <a:bodyPr>
            <a:normAutofit fontScale="90000"/>
          </a:bodyPr>
          <a:lstStyle/>
          <a:p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dirty="0" smtClean="0"/>
              <a:t>KORKEAKOULUJEN YHTEISHAKU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>
          <a:xfrm>
            <a:off x="179512" y="1316652"/>
            <a:ext cx="8712968" cy="549672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altLang="fi-FI" sz="1900" dirty="0"/>
              <a:t>Haut tehdään osoitteessa </a:t>
            </a:r>
            <a:r>
              <a:rPr lang="fi-FI" altLang="fi-FI" sz="1900" dirty="0">
                <a:hlinkClick r:id="rId3"/>
              </a:rPr>
              <a:t>www.opintopolku.fi</a:t>
            </a:r>
            <a:endParaRPr lang="fi-FI" altLang="fi-FI" sz="1900" dirty="0"/>
          </a:p>
          <a:p>
            <a:pPr>
              <a:buFontTx/>
              <a:buChar char="-"/>
            </a:pPr>
            <a:endParaRPr lang="fi-FI" altLang="fi-FI" sz="1900" dirty="0" smtClean="0"/>
          </a:p>
          <a:p>
            <a:pPr>
              <a:buFontTx/>
              <a:buChar char="-"/>
            </a:pPr>
            <a:r>
              <a:rPr lang="fi-FI" altLang="fi-FI" sz="1900" dirty="0" smtClean="0"/>
              <a:t>Yhteinen hakulomake: </a:t>
            </a:r>
            <a:r>
              <a:rPr lang="fi-FI" altLang="fi-FI" sz="1900" b="1" dirty="0" smtClean="0"/>
              <a:t>6 hakukohdetta </a:t>
            </a:r>
            <a:r>
              <a:rPr lang="fi-FI" altLang="fi-FI" sz="1900" dirty="0" smtClean="0"/>
              <a:t>ensisijaisuusjärjestykseen</a:t>
            </a:r>
          </a:p>
          <a:p>
            <a:pPr marL="0" lvl="0" indent="0">
              <a:buClr>
                <a:schemeClr val="dk1"/>
              </a:buClr>
              <a:buSzPct val="25000"/>
              <a:buNone/>
            </a:pPr>
            <a:r>
              <a:rPr lang="fi-FI" sz="1900" dirty="0" smtClean="0"/>
              <a:t>       Keväisin </a:t>
            </a:r>
            <a:r>
              <a:rPr lang="fi-FI" sz="1900" dirty="0"/>
              <a:t>1. vaiheen (=</a:t>
            </a:r>
            <a:r>
              <a:rPr lang="fi-FI" sz="1900" dirty="0" err="1"/>
              <a:t>vieraskiel.haku</a:t>
            </a:r>
            <a:r>
              <a:rPr lang="fi-FI" sz="1900" dirty="0"/>
              <a:t>) hakukohteet kuuluvat kuuden kiintiöön</a:t>
            </a:r>
            <a:br>
              <a:rPr lang="fi-FI" sz="1900" dirty="0"/>
            </a:br>
            <a:r>
              <a:rPr lang="fi-FI" sz="1900" dirty="0" smtClean="0"/>
              <a:t>       Hakijalle </a:t>
            </a:r>
            <a:r>
              <a:rPr lang="fi-FI" sz="1900" u="sng" dirty="0"/>
              <a:t>tarjotaan enintään yhtä opiskelupaikkaa </a:t>
            </a:r>
            <a:r>
              <a:rPr lang="fi-FI" sz="1900" dirty="0"/>
              <a:t>-&gt; Korkeimman prioriteetin </a:t>
            </a:r>
            <a:r>
              <a:rPr lang="fi-FI" sz="1900" dirty="0" smtClean="0"/>
              <a:t> </a:t>
            </a:r>
          </a:p>
          <a:p>
            <a:pPr marL="0" lvl="0" indent="0">
              <a:buClr>
                <a:schemeClr val="dk1"/>
              </a:buClr>
              <a:buSzPct val="25000"/>
              <a:buNone/>
            </a:pPr>
            <a:r>
              <a:rPr lang="fi-FI" sz="1900" dirty="0"/>
              <a:t> </a:t>
            </a:r>
            <a:r>
              <a:rPr lang="fi-FI" sz="1900" dirty="0" smtClean="0"/>
              <a:t>     mukainen </a:t>
            </a:r>
            <a:r>
              <a:rPr lang="fi-FI" sz="1900" dirty="0"/>
              <a:t>paikka, johon pisteet riittävät. Jos et saa ykköstoiveen paikkaa, voit  </a:t>
            </a:r>
            <a:r>
              <a:rPr lang="fi-FI" sz="1900" dirty="0" smtClean="0"/>
              <a:t>jäädä</a:t>
            </a:r>
          </a:p>
          <a:p>
            <a:pPr marL="0" lvl="0" indent="0">
              <a:buClr>
                <a:schemeClr val="dk1"/>
              </a:buClr>
              <a:buSzPct val="25000"/>
              <a:buNone/>
            </a:pPr>
            <a:r>
              <a:rPr lang="fi-FI" sz="1900" dirty="0"/>
              <a:t> </a:t>
            </a:r>
            <a:r>
              <a:rPr lang="fi-FI" sz="1900" dirty="0" smtClean="0"/>
              <a:t>     </a:t>
            </a:r>
            <a:r>
              <a:rPr lang="fi-FI" sz="1900" dirty="0"/>
              <a:t>jonottamaan. </a:t>
            </a:r>
          </a:p>
          <a:p>
            <a:pPr>
              <a:buFontTx/>
              <a:buChar char="-"/>
            </a:pPr>
            <a:endParaRPr lang="fi-FI" sz="1900" b="1" dirty="0" smtClean="0"/>
          </a:p>
          <a:p>
            <a:pPr>
              <a:buFontTx/>
              <a:buChar char="-"/>
            </a:pPr>
            <a:r>
              <a:rPr lang="fi-FI" sz="1900" b="1" dirty="0" err="1" smtClean="0"/>
              <a:t>Tunnistautuminen</a:t>
            </a:r>
            <a:r>
              <a:rPr lang="fi-FI" sz="1900" b="1" dirty="0" smtClean="0"/>
              <a:t> </a:t>
            </a:r>
            <a:r>
              <a:rPr lang="fi-FI" sz="1900" b="1" dirty="0"/>
              <a:t>omilla pankkitunnuksilla </a:t>
            </a:r>
            <a:r>
              <a:rPr lang="fi-FI" sz="1900" dirty="0"/>
              <a:t>helpottaa haun edistymisen seuraamista: Hakija voi itse muuttaa hakemustaan </a:t>
            </a:r>
            <a:r>
              <a:rPr lang="fi-FI" sz="1900" dirty="0" smtClean="0"/>
              <a:t>hakuaikana ja vastaanottaa opiskelupaikan.</a:t>
            </a:r>
          </a:p>
          <a:p>
            <a:pPr>
              <a:buFontTx/>
              <a:buChar char="-"/>
            </a:pPr>
            <a:endParaRPr lang="fi-FI" sz="1900" dirty="0" smtClean="0"/>
          </a:p>
          <a:p>
            <a:pPr>
              <a:buFontTx/>
              <a:buChar char="-"/>
            </a:pPr>
            <a:r>
              <a:rPr lang="fi-FI" sz="1900" dirty="0" smtClean="0"/>
              <a:t>TULOSTA/TALLENNA </a:t>
            </a:r>
            <a:r>
              <a:rPr lang="fi-FI" sz="1900" dirty="0"/>
              <a:t>HAKULOMAKE ja tallenna hakemusnumero! </a:t>
            </a:r>
            <a:endParaRPr lang="fi-FI" sz="1900" dirty="0" smtClean="0"/>
          </a:p>
          <a:p>
            <a:pPr>
              <a:buFontTx/>
              <a:buChar char="-"/>
            </a:pPr>
            <a:endParaRPr lang="fi-FI" sz="19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750B3D"/>
              </a:buClr>
              <a:buSzPct val="100000"/>
              <a:buNone/>
            </a:pPr>
            <a:r>
              <a:rPr lang="fi-FI" sz="1900" dirty="0" smtClean="0"/>
              <a:t>      LAITA HAKEMUKSIIN TOIMIVA S-POSTI JA PUH.NRO!!</a:t>
            </a:r>
            <a:endParaRPr lang="en-US" sz="1600" dirty="0"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fi-FI" dirty="0"/>
          </a:p>
          <a:p>
            <a:pPr>
              <a:buFontTx/>
              <a:buChar char="-"/>
            </a:pPr>
            <a:endParaRPr lang="fi-FI" altLang="fi-FI" sz="2400" dirty="0" smtClean="0"/>
          </a:p>
          <a:p>
            <a:endParaRPr lang="fi-FI" alt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18320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Amk-haku</a:t>
            </a:r>
            <a:r>
              <a:rPr lang="fi-FI" dirty="0" smtClean="0"/>
              <a:t> 2017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Vaasan </a:t>
            </a:r>
            <a:r>
              <a:rPr lang="fi-FI" dirty="0" err="1" smtClean="0"/>
              <a:t>amk</a:t>
            </a:r>
            <a:endParaRPr lang="fi-FI" dirty="0" smtClean="0"/>
          </a:p>
          <a:p>
            <a:pPr marL="0" indent="0">
              <a:buNone/>
            </a:pPr>
            <a:r>
              <a:rPr lang="fi-FI">
                <a:hlinkClick r:id="rId2"/>
              </a:rPr>
              <a:t>http://www.puv.fi/fi/wanted/nain_haet_meille/valintaperusteet</a:t>
            </a:r>
            <a:r>
              <a:rPr lang="fi-FI" smtClean="0">
                <a:hlinkClick r:id="rId2"/>
              </a:rPr>
              <a:t>/</a:t>
            </a:r>
            <a:endParaRPr lang="fi-FI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3350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Ensimmäistä korkeakoulupaikkaa hakevien kiintiö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altLang="fi-FI" sz="2600" dirty="0" smtClean="0"/>
              <a:t>Korkeakoulut </a:t>
            </a:r>
            <a:r>
              <a:rPr lang="fi-FI" altLang="fi-FI" sz="2600" dirty="0"/>
              <a:t>ovat varanneet osan aloituspaikoista ensimmäistä korkeakoulupaikkaa hakeville (kiintiöt</a:t>
            </a:r>
            <a:r>
              <a:rPr lang="fi-FI" altLang="fi-FI" sz="2600" dirty="0" smtClean="0"/>
              <a:t>). </a:t>
            </a:r>
            <a:r>
              <a:rPr lang="fi-FI" sz="2600" dirty="0" smtClean="0"/>
              <a:t>Poikkeuksia </a:t>
            </a:r>
            <a:r>
              <a:rPr lang="fi-FI" sz="2600" dirty="0"/>
              <a:t>olisivat hyvin pienen sisäänoton hakukohteet ja vieraskielinen koulutus. </a:t>
            </a:r>
            <a:endParaRPr lang="fi-FI" altLang="fi-FI" sz="2600" dirty="0" smtClean="0"/>
          </a:p>
          <a:p>
            <a:pPr>
              <a:buFontTx/>
              <a:buChar char="-"/>
            </a:pPr>
            <a:r>
              <a:rPr lang="fi-FI" altLang="fi-FI" sz="2600" dirty="0" smtClean="0"/>
              <a:t>Olet niin kauan kelpoinen hakemaan myös tässä kiintiössä kun otat korkeakoulututkintoon johtavan opiskelupaikan vastaan</a:t>
            </a:r>
            <a:endParaRPr lang="fi-FI" altLang="fi-FI" sz="2600" dirty="0"/>
          </a:p>
          <a:p>
            <a:pPr>
              <a:buFontTx/>
              <a:buChar char="-"/>
            </a:pPr>
            <a:r>
              <a:rPr lang="fi-FI" altLang="fi-FI" sz="2600" dirty="0" smtClean="0"/>
              <a:t>Opiskelualan vaihto mahdollista myös tämän jälkeen, mutta tällöin käytettävissä pienempi kiintiö opiskelupaikkoja</a:t>
            </a:r>
          </a:p>
          <a:p>
            <a:pPr>
              <a:buFontTx/>
              <a:buChar char="-"/>
            </a:pPr>
            <a:endParaRPr lang="fi-FI" altLang="fi-FI" dirty="0"/>
          </a:p>
          <a:p>
            <a:pPr>
              <a:buFontTx/>
              <a:buChar char="-"/>
            </a:pPr>
            <a:endParaRPr lang="fi-FI" alt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43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Ensimmäistä korkeakoulupaikkaa hakevien </a:t>
            </a:r>
            <a:r>
              <a:rPr lang="fi-FI" dirty="0" smtClean="0"/>
              <a:t>kiintiö – kevät 2016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173" y="1825625"/>
            <a:ext cx="5821653" cy="435133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200476" y="5661248"/>
            <a:ext cx="258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Lähde: Valmennuskeskus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92887" cy="1813768"/>
          </a:xfrm>
        </p:spPr>
        <p:txBody>
          <a:bodyPr/>
          <a:lstStyle/>
          <a:p>
            <a:r>
              <a:rPr lang="fi-FI" dirty="0" smtClean="0"/>
              <a:t>OPISKELUPAIKAN VASTAANOTTAMINEN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6021288"/>
          </a:xfrm>
        </p:spPr>
        <p:txBody>
          <a:bodyPr>
            <a:normAutofit/>
          </a:bodyPr>
          <a:lstStyle/>
          <a:p>
            <a:r>
              <a:rPr lang="fi-FI" sz="1600" dirty="0"/>
              <a:t>Saat tiedon valintojen tuloksista korkeakoululta. Samalla saat ohjeet paikan vastaanottamisesta ja ilmoittautumisesta</a:t>
            </a:r>
            <a:r>
              <a:rPr lang="fi-FI" sz="1600" dirty="0" smtClean="0"/>
              <a:t>. Nämä tiedot näkyvät sinulle myös Oma Opintopolku -palvelussa.</a:t>
            </a:r>
            <a:endParaRPr lang="fi-FI" sz="1600" dirty="0"/>
          </a:p>
          <a:p>
            <a:r>
              <a:rPr lang="fi-FI" sz="1600" dirty="0"/>
              <a:t>Ota opiskelupaikka vastaan korkeakoulun ohjeiden </a:t>
            </a:r>
            <a:r>
              <a:rPr lang="fi-FI" sz="1600" dirty="0" smtClean="0"/>
              <a:t>mukaan </a:t>
            </a:r>
          </a:p>
          <a:p>
            <a:r>
              <a:rPr lang="fi-FI" sz="1600" dirty="0" smtClean="0"/>
              <a:t>Sinulle </a:t>
            </a:r>
            <a:r>
              <a:rPr lang="fi-FI" sz="1600" dirty="0"/>
              <a:t>tarjotaan opiskelupaikkaa mieluisuusjärjestyksessä korkeimmalle priorisoimastasi koulutuksesta, johon valintamenestyksesi riittää.</a:t>
            </a:r>
          </a:p>
          <a:p>
            <a:r>
              <a:rPr lang="fi-FI" sz="1600" dirty="0" smtClean="0"/>
              <a:t>Hakutulosten </a:t>
            </a:r>
            <a:r>
              <a:rPr lang="fi-FI" sz="1600" dirty="0"/>
              <a:t>julkistamisen jälkeen voit ottaa paikan vastaan sitovasti tai ehdollisesti. </a:t>
            </a:r>
          </a:p>
          <a:p>
            <a:pPr lvl="1"/>
            <a:r>
              <a:rPr lang="fi-FI" sz="1600" dirty="0"/>
              <a:t>Kun tulokset on julkistettu, voit ottaa tarjotun paikan sitovasti vastaan, vaikka olisit varalla korkeammalle priorisoimiisi koulutuksiin.</a:t>
            </a:r>
          </a:p>
          <a:p>
            <a:pPr lvl="1"/>
            <a:r>
              <a:rPr lang="fi-FI" sz="1600" dirty="0"/>
              <a:t>Kun tulokset on julkistettu, voit ottaa tarjotun paikan vastaan ehdollisesti ja jäädä odottamaan korkeammalle priorisoimiesi koulutusten valintapäätöksiä.</a:t>
            </a:r>
          </a:p>
          <a:p>
            <a:r>
              <a:rPr lang="fi-FI" sz="1600" dirty="0" smtClean="0"/>
              <a:t>Ehdollinen </a:t>
            </a:r>
            <a:r>
              <a:rPr lang="fi-FI" sz="1600" dirty="0"/>
              <a:t>paikan vastaanotto muuttuu sitovaksi, jos sinua ei valita korkeammalle priorisoimaasi koulutukseen.</a:t>
            </a:r>
          </a:p>
          <a:p>
            <a:r>
              <a:rPr lang="fi-FI" sz="1600" dirty="0"/>
              <a:t>Jos sinut valitaan korkeammalle priorisoimaasi koulutukseen, alemmas priorisoimasi koulutukset peruuntuvat</a:t>
            </a:r>
            <a:r>
              <a:rPr lang="fi-FI" sz="1600" dirty="0" smtClean="0"/>
              <a:t>.</a:t>
            </a:r>
          </a:p>
          <a:p>
            <a:r>
              <a:rPr lang="fi-FI" sz="1600" dirty="0" smtClean="0"/>
              <a:t>Lisäksi korkeakouluihin pitää ilmoittautua </a:t>
            </a:r>
            <a:r>
              <a:rPr lang="fi-FI" sz="1600" dirty="0" err="1" smtClean="0"/>
              <a:t>läsnäolevaksi</a:t>
            </a:r>
            <a:r>
              <a:rPr lang="fi-FI" sz="1600" dirty="0" smtClean="0"/>
              <a:t>. </a:t>
            </a:r>
            <a:r>
              <a:rPr lang="fi-FI" sz="1600" dirty="0"/>
              <a:t>Tämän voit tehdä Oma Opintopolku </a:t>
            </a:r>
            <a:r>
              <a:rPr lang="fi-FI" sz="1600" dirty="0" smtClean="0"/>
              <a:t>–palvelussa. Poissaolevaksi voit ilmoittautua vain pätevästä syystä (armeija, vanhempainvapaa tai terveydelliset syyt).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4977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6632" y="4495800"/>
            <a:ext cx="6554788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en-US" sz="3600" dirty="0" smtClean="0"/>
              <a:t>                   </a:t>
            </a:r>
            <a:r>
              <a:rPr lang="fi-FI" altLang="en-US" sz="3600" dirty="0" err="1" smtClean="0"/>
              <a:t>Esim</a:t>
            </a:r>
            <a:r>
              <a:rPr lang="fi-FI" altLang="en-US" sz="3600" dirty="0" smtClean="0"/>
              <a:t> </a:t>
            </a:r>
            <a:r>
              <a:rPr lang="fi-FI" altLang="en-US" sz="3600" dirty="0" smtClean="0">
                <a:hlinkClick r:id="rId2"/>
              </a:rPr>
              <a:t>www.jao.fi</a:t>
            </a:r>
            <a:r>
              <a:rPr lang="fi-FI" altLang="en-US" sz="3600" dirty="0" smtClean="0"/>
              <a:t/>
            </a:r>
            <a:br>
              <a:rPr lang="fi-FI" altLang="en-US" sz="3600" dirty="0" smtClean="0"/>
            </a:br>
            <a:endParaRPr lang="en-US" alt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6554788" cy="37671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i-FI" altLang="en-US" sz="2800" dirty="0"/>
              <a:t>AMMATTIOPISTOT</a:t>
            </a:r>
            <a:endParaRPr lang="fi-FI" altLang="en-US" sz="2800" dirty="0" smtClean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fi-FI" altLang="en-US" sz="2800" dirty="0"/>
          </a:p>
          <a:p>
            <a:pPr eaLnBrk="1" hangingPunct="1">
              <a:defRPr/>
            </a:pPr>
            <a:r>
              <a:rPr lang="fi-FI" altLang="en-US" sz="2800" dirty="0" smtClean="0"/>
              <a:t>Haetaan lukion </a:t>
            </a:r>
            <a:r>
              <a:rPr lang="fi-FI" altLang="en-US" sz="2800" b="1" dirty="0" smtClean="0"/>
              <a:t>päättötodistuksella</a:t>
            </a:r>
          </a:p>
          <a:p>
            <a:pPr marL="0" indent="0" eaLnBrk="1" hangingPunct="1">
              <a:buNone/>
              <a:defRPr/>
            </a:pPr>
            <a:r>
              <a:rPr lang="fi-FI" altLang="en-US" sz="2800" dirty="0" smtClean="0"/>
              <a:t>    (yo-todistusta ei tarvita)</a:t>
            </a:r>
          </a:p>
          <a:p>
            <a:pPr eaLnBrk="1" hangingPunct="1">
              <a:defRPr/>
            </a:pPr>
            <a:r>
              <a:rPr lang="fi-FI" altLang="en-US" sz="2800" dirty="0" smtClean="0"/>
              <a:t>Lukion päättötodistuksen saanut </a:t>
            </a:r>
          </a:p>
          <a:p>
            <a:pPr marL="0" indent="0" eaLnBrk="1" hangingPunct="1">
              <a:buNone/>
              <a:defRPr/>
            </a:pPr>
            <a:r>
              <a:rPr lang="fi-FI" altLang="en-US" sz="2800" dirty="0" smtClean="0"/>
              <a:t>    hakee YO-pohjaisille linjoille, kesto 2v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943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298582"/>
            <a:ext cx="7772400" cy="936104"/>
          </a:xfrm>
        </p:spPr>
        <p:txBody>
          <a:bodyPr>
            <a:noAutofit/>
          </a:bodyPr>
          <a:lstStyle/>
          <a:p>
            <a:r>
              <a:rPr lang="fi-FI" sz="2800" dirty="0" smtClean="0"/>
              <a:t>Esimerkki amk-haku, Jyväskylän ammattikorkeakoulu kevät 2016, </a:t>
            </a:r>
            <a:br>
              <a:rPr lang="fi-FI" sz="2800" dirty="0" smtClean="0"/>
            </a:br>
            <a:endParaRPr lang="fi-FI" sz="2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0"/>
          </p:nvPr>
        </p:nvSpPr>
        <p:spPr>
          <a:xfrm>
            <a:off x="539552" y="1268760"/>
            <a:ext cx="8352928" cy="4680520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>
                <a:solidFill>
                  <a:schemeClr val="tx2"/>
                </a:solidFill>
              </a:rPr>
              <a:t>Valintaperusteet </a:t>
            </a:r>
            <a:r>
              <a:rPr lang="fi-FI" sz="2400" b="1" dirty="0" smtClean="0">
                <a:solidFill>
                  <a:schemeClr val="tx2"/>
                </a:solidFill>
              </a:rPr>
              <a:t>englanninkielisiin päivätoteutuksiin:</a:t>
            </a:r>
          </a:p>
          <a:p>
            <a:pPr marL="0" indent="0">
              <a:buNone/>
            </a:pPr>
            <a:endParaRPr lang="fi-FI" sz="24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2"/>
                </a:solidFill>
              </a:rPr>
              <a:t>Kaikki </a:t>
            </a:r>
            <a:r>
              <a:rPr lang="fi-FI" sz="2400" dirty="0">
                <a:solidFill>
                  <a:schemeClr val="tx2"/>
                </a:solidFill>
              </a:rPr>
              <a:t>hakukelpoiset kutsutaan valintakokeeseen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</a:rPr>
              <a:t>Valintapisteitykseen </a:t>
            </a:r>
            <a:r>
              <a:rPr lang="fi-FI" sz="2400" dirty="0" smtClean="0">
                <a:solidFill>
                  <a:schemeClr val="tx2"/>
                </a:solidFill>
              </a:rPr>
              <a:t>vaikuttaa kaikilla hakijoilla </a:t>
            </a:r>
            <a:r>
              <a:rPr lang="fi-FI" sz="2400" b="1" dirty="0" err="1" smtClean="0">
                <a:solidFill>
                  <a:schemeClr val="tx2"/>
                </a:solidFill>
              </a:rPr>
              <a:t>JAMKissa</a:t>
            </a:r>
            <a:r>
              <a:rPr lang="fi-FI" sz="2400" dirty="0" smtClean="0">
                <a:solidFill>
                  <a:schemeClr val="tx2"/>
                </a:solidFill>
              </a:rPr>
              <a:t> </a:t>
            </a:r>
            <a:r>
              <a:rPr lang="fi-FI" sz="2400" dirty="0">
                <a:solidFill>
                  <a:schemeClr val="tx2"/>
                </a:solidFill>
              </a:rPr>
              <a:t>vain valintakoe </a:t>
            </a:r>
            <a:endParaRPr lang="fi-FI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2"/>
                </a:solidFill>
              </a:rPr>
              <a:t>Valintakokeet Suomessa ja ulkomailla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2"/>
                </a:solidFill>
              </a:rPr>
              <a:t>Tehdään valintakoeyhteistyötä</a:t>
            </a:r>
            <a:endParaRPr lang="fi-FI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936104"/>
          </a:xfrm>
        </p:spPr>
        <p:txBody>
          <a:bodyPr>
            <a:noAutofit/>
          </a:bodyPr>
          <a:lstStyle/>
          <a:p>
            <a:r>
              <a:rPr lang="fi-FI" sz="2800" dirty="0"/>
              <a:t>Esimerkki amk-haku, Jyväskylän ammattikorkeakoulu kevät </a:t>
            </a:r>
            <a:r>
              <a:rPr lang="fi-FI" sz="2800" dirty="0" smtClean="0"/>
              <a:t>2016</a:t>
            </a:r>
            <a:endParaRPr lang="fi-FI" sz="2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0"/>
          </p:nvPr>
        </p:nvSpPr>
        <p:spPr>
          <a:xfrm>
            <a:off x="467544" y="1052736"/>
            <a:ext cx="83529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smtClean="0">
                <a:solidFill>
                  <a:schemeClr val="accent3"/>
                </a:solidFill>
              </a:rPr>
              <a:t>Valintakokeet </a:t>
            </a:r>
          </a:p>
          <a:p>
            <a:r>
              <a:rPr lang="fi-FI" sz="2400" dirty="0" err="1" smtClean="0">
                <a:solidFill>
                  <a:schemeClr val="tx2"/>
                </a:solidFill>
              </a:rPr>
              <a:t>Nursing</a:t>
            </a:r>
            <a:r>
              <a:rPr lang="fi-FI" sz="2400" dirty="0" smtClean="0">
                <a:solidFill>
                  <a:schemeClr val="tx2"/>
                </a:solidFill>
              </a:rPr>
              <a:t>, International </a:t>
            </a:r>
            <a:r>
              <a:rPr lang="fi-FI" sz="2400" dirty="0" err="1" smtClean="0">
                <a:solidFill>
                  <a:schemeClr val="tx2"/>
                </a:solidFill>
              </a:rPr>
              <a:t>Business,International</a:t>
            </a:r>
            <a:r>
              <a:rPr lang="fi-FI" sz="2400" dirty="0" smtClean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Logistics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</a:p>
          <a:p>
            <a:r>
              <a:rPr lang="fi-FI" sz="2400" dirty="0" smtClean="0">
                <a:solidFill>
                  <a:schemeClr val="tx2"/>
                </a:solidFill>
              </a:rPr>
              <a:t>Ennakkomateriaali: International Business, jamk.fi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accent3"/>
                </a:solidFill>
              </a:rPr>
              <a:t>Kokeen sisältö: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2"/>
                </a:solidFill>
              </a:rPr>
              <a:t>International Business: essee, monivalintakysymykset, matematiikka ja logiikka sekä haastattelu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2"/>
                </a:solidFill>
              </a:rPr>
              <a:t>International </a:t>
            </a:r>
            <a:r>
              <a:rPr lang="fi-FI" sz="2400" dirty="0" err="1" smtClean="0">
                <a:solidFill>
                  <a:schemeClr val="tx2"/>
                </a:solidFill>
              </a:rPr>
              <a:t>Logistics</a:t>
            </a:r>
            <a:r>
              <a:rPr lang="fi-FI" sz="2400" dirty="0" smtClean="0">
                <a:solidFill>
                  <a:schemeClr val="tx2"/>
                </a:solidFill>
              </a:rPr>
              <a:t>: mm. matematiikka, fysiikka ja kemia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chemeClr val="tx2"/>
                </a:solidFill>
              </a:rPr>
              <a:t>Nursing</a:t>
            </a:r>
            <a:r>
              <a:rPr lang="fi-FI" sz="2400" dirty="0" smtClean="0">
                <a:solidFill>
                  <a:schemeClr val="tx2"/>
                </a:solidFill>
              </a:rPr>
              <a:t>: karsiva matematiikan osio, kirjallinen osio, ryhmähaastattelu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sz="2400" dirty="0" smtClean="0">
                <a:solidFill>
                  <a:schemeClr val="accent2"/>
                </a:solidFill>
              </a:rPr>
              <a:t>Kaikissa kolmessa kokeessa mitataan myös kaikkien hakijoiden englannin kielen taito. </a:t>
            </a:r>
            <a:endParaRPr lang="fi-FI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613792" y="260648"/>
            <a:ext cx="7772400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 smtClean="0"/>
              <a:t>Esimerkiksi JAMK</a:t>
            </a:r>
            <a:endParaRPr lang="fi-FI" sz="4000" b="1" dirty="0"/>
          </a:p>
        </p:txBody>
      </p:sp>
      <p:sp>
        <p:nvSpPr>
          <p:cNvPr id="3" name="Alaotsikko 2"/>
          <p:cNvSpPr txBox="1">
            <a:spLocks/>
          </p:cNvSpPr>
          <p:nvPr/>
        </p:nvSpPr>
        <p:spPr>
          <a:xfrm>
            <a:off x="827584" y="865561"/>
            <a:ext cx="7776864" cy="6623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3000" b="1" dirty="0" smtClean="0">
                <a:solidFill>
                  <a:schemeClr val="accent3"/>
                </a:solidFill>
              </a:rPr>
              <a:t>Toinen hakuaika</a:t>
            </a:r>
            <a:endParaRPr lang="fi-FI" sz="3000" b="1" dirty="0">
              <a:solidFill>
                <a:schemeClr val="accent3"/>
              </a:solidFill>
            </a:endParaRPr>
          </a:p>
        </p:txBody>
      </p:sp>
      <p:sp>
        <p:nvSpPr>
          <p:cNvPr id="4" name="Tekstin paikkamerkki 3"/>
          <p:cNvSpPr txBox="1">
            <a:spLocks/>
          </p:cNvSpPr>
          <p:nvPr/>
        </p:nvSpPr>
        <p:spPr>
          <a:xfrm>
            <a:off x="395536" y="1340768"/>
            <a:ext cx="7990656" cy="54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2"/>
                </a:solidFill>
                <a:latin typeface="+mn-lt"/>
                <a:ea typeface="+mj-ea"/>
              </a:rPr>
              <a:t>Agrologi </a:t>
            </a: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(AMK), Maaseutuelinkeinot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Insinööri (AMK), Energia- ja ympäristötekniikka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Insinööri (AMK), Konetekniikka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Insinööri (AMK), Logistiikka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Insinööri (AMK), Rakennus- ja yhdyskuntatekniikka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Insinööri (AMK), Sähkö- ja automaatiotekniikka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Insinööri (AMK), Tieto- ja viestintätekniikka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Restonomi (AMK), </a:t>
            </a:r>
            <a:r>
              <a:rPr lang="fi-FI" sz="1800" dirty="0" smtClean="0">
                <a:solidFill>
                  <a:schemeClr val="tx2"/>
                </a:solidFill>
                <a:latin typeface="+mn-lt"/>
                <a:ea typeface="+mj-ea"/>
              </a:rPr>
              <a:t>Matkailu- </a:t>
            </a: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ja </a:t>
            </a:r>
            <a:r>
              <a:rPr lang="fi-FI" sz="1800" dirty="0" smtClean="0">
                <a:solidFill>
                  <a:schemeClr val="tx2"/>
                </a:solidFill>
                <a:latin typeface="+mn-lt"/>
                <a:ea typeface="+mj-ea"/>
              </a:rPr>
              <a:t>palveluliiketoiminta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Tradenomi (AMK), Liiketalous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Tradenomi (AMK), Tietojenkäsittely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Musiikkipedagogi (AMK)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Fysioterapeutti (AMK)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Sairaanhoitaja (AMK)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Sosionomi (AMK)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+mn-lt"/>
                <a:ea typeface="+mj-ea"/>
              </a:rPr>
              <a:t>Toimintaterapeutti (AMK)</a:t>
            </a:r>
          </a:p>
          <a:p>
            <a:pPr fontAlgn="auto">
              <a:spcAft>
                <a:spcPts val="0"/>
              </a:spcAft>
            </a:pPr>
            <a:endParaRPr lang="fi-FI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613792" y="260648"/>
            <a:ext cx="7772400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 smtClean="0"/>
              <a:t>Esimerkiksi JAMK</a:t>
            </a:r>
            <a:endParaRPr lang="fi-FI" sz="4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1124744"/>
            <a:ext cx="8640960" cy="52565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0"/>
              </a:spcBef>
              <a:buFont typeface="Arial"/>
              <a:buNone/>
              <a:defRPr sz="5000" kern="1200">
                <a:solidFill>
                  <a:srgbClr val="B2D235"/>
                </a:solidFill>
                <a:latin typeface="Calibri"/>
                <a:ea typeface="+mj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rgbClr val="FF0000"/>
                </a:solidFill>
              </a:rPr>
              <a:t>Kaikilla aloilla koulumenestyspisteet tulevat vain yo-arvosanoista, muut hakijat hakevat vain valintakokeen perusteella </a:t>
            </a:r>
          </a:p>
          <a:p>
            <a:pPr>
              <a:defRPr/>
            </a:pPr>
            <a:r>
              <a:rPr lang="en-GB" altLang="en-US" sz="2000" dirty="0" err="1"/>
              <a:t>A.vaihtoehto</a:t>
            </a:r>
            <a:r>
              <a:rPr lang="en-GB" altLang="en-US" sz="2000" dirty="0"/>
              <a:t>: </a:t>
            </a:r>
            <a:r>
              <a:rPr lang="en-GB" altLang="en-US" sz="2000" dirty="0" err="1"/>
              <a:t>Koulumenestys</a:t>
            </a:r>
            <a:r>
              <a:rPr lang="en-GB" altLang="en-US" sz="2000" dirty="0"/>
              <a:t> (YO-</a:t>
            </a:r>
            <a:r>
              <a:rPr lang="en-GB" altLang="en-US" sz="2000" dirty="0" err="1"/>
              <a:t>koe</a:t>
            </a:r>
            <a:r>
              <a:rPr lang="en-GB" altLang="en-US" sz="2000" dirty="0"/>
              <a:t>)+ </a:t>
            </a:r>
            <a:r>
              <a:rPr lang="en-GB" altLang="en-US" sz="2000" dirty="0" err="1"/>
              <a:t>valintakoe</a:t>
            </a:r>
            <a:endParaRPr lang="en-GB" altLang="en-US" sz="2000" dirty="0"/>
          </a:p>
          <a:p>
            <a:pPr>
              <a:defRPr/>
            </a:pPr>
            <a:r>
              <a:rPr lang="en-GB" altLang="en-US" sz="2000" dirty="0"/>
              <a:t>B. </a:t>
            </a:r>
            <a:r>
              <a:rPr lang="en-GB" altLang="en-US" sz="2000" dirty="0" err="1"/>
              <a:t>vaihtoehto</a:t>
            </a:r>
            <a:r>
              <a:rPr lang="en-GB" altLang="en-US" sz="2000" dirty="0"/>
              <a:t>: </a:t>
            </a:r>
            <a:r>
              <a:rPr lang="en-GB" altLang="en-US" sz="2000" dirty="0" err="1"/>
              <a:t>Valintakokeen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perusteella</a:t>
            </a:r>
            <a:endParaRPr lang="en-GB" altLang="en-US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accent1"/>
                </a:solidFill>
              </a:rPr>
              <a:t>Sosiaali- ja terveysalalla esivalintakoe karsii hakijat valintakokeeseen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accent1"/>
                </a:solidFill>
              </a:rPr>
              <a:t>Tekniikan </a:t>
            </a:r>
            <a:r>
              <a:rPr lang="fi-FI" sz="2000" dirty="0">
                <a:solidFill>
                  <a:schemeClr val="accent1"/>
                </a:solidFill>
              </a:rPr>
              <a:t>alan kokeessa ei saa käyttää </a:t>
            </a:r>
            <a:r>
              <a:rPr lang="fi-FI" sz="2000" dirty="0" smtClean="0">
                <a:solidFill>
                  <a:schemeClr val="accent1"/>
                </a:solidFill>
              </a:rPr>
              <a:t>laskinta, Tekniikan alalla </a:t>
            </a:r>
            <a:r>
              <a:rPr lang="fi-FI" sz="2000" dirty="0" err="1" smtClean="0">
                <a:solidFill>
                  <a:schemeClr val="accent1"/>
                </a:solidFill>
              </a:rPr>
              <a:t>JAMKissa</a:t>
            </a:r>
            <a:r>
              <a:rPr lang="fi-FI" sz="2000" dirty="0" smtClean="0">
                <a:solidFill>
                  <a:schemeClr val="accent1"/>
                </a:solidFill>
              </a:rPr>
              <a:t> vaikuttaa valintaan kaikilla hakijoilla vain valintakoe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accent1"/>
                </a:solidFill>
              </a:rPr>
              <a:t> </a:t>
            </a:r>
            <a:r>
              <a:rPr lang="fi-FI" sz="2000" dirty="0">
                <a:solidFill>
                  <a:schemeClr val="accent1"/>
                </a:solidFill>
              </a:rPr>
              <a:t>Hyväksytään toisessa </a:t>
            </a:r>
            <a:r>
              <a:rPr lang="fi-FI" sz="2000" dirty="0" err="1">
                <a:solidFill>
                  <a:schemeClr val="accent1"/>
                </a:solidFill>
              </a:rPr>
              <a:t>amk:ssa</a:t>
            </a:r>
            <a:r>
              <a:rPr lang="fi-FI" sz="2000" dirty="0">
                <a:solidFill>
                  <a:schemeClr val="accent1"/>
                </a:solidFill>
              </a:rPr>
              <a:t> tai </a:t>
            </a:r>
            <a:r>
              <a:rPr lang="fi-FI" sz="2000" dirty="0" err="1">
                <a:solidFill>
                  <a:schemeClr val="accent1"/>
                </a:solidFill>
              </a:rPr>
              <a:t>JAMKissa</a:t>
            </a:r>
            <a:r>
              <a:rPr lang="fi-FI" sz="2000" dirty="0">
                <a:solidFill>
                  <a:schemeClr val="accent1"/>
                </a:solidFill>
              </a:rPr>
              <a:t> samalla koulutusalalla tehty valintakoe, PAITSI Musiikkipedagogi (AMK</a:t>
            </a:r>
            <a:r>
              <a:rPr lang="fi-FI" sz="2000" dirty="0" smtClean="0">
                <a:solidFill>
                  <a:schemeClr val="accent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accent1"/>
              </a:solidFill>
            </a:endParaRPr>
          </a:p>
          <a:p>
            <a:pPr marL="0" indent="0"/>
            <a:r>
              <a:rPr lang="fi-FI" sz="2800" b="1" dirty="0" smtClean="0">
                <a:solidFill>
                  <a:schemeClr val="accent1"/>
                </a:solidFill>
              </a:rPr>
              <a:t>Tarkista </a:t>
            </a:r>
            <a:r>
              <a:rPr lang="fi-FI" sz="2800" b="1" dirty="0">
                <a:solidFill>
                  <a:schemeClr val="accent1"/>
                </a:solidFill>
              </a:rPr>
              <a:t>2017 ohjeet!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3"/>
          <p:cNvSpPr txBox="1">
            <a:spLocks/>
          </p:cNvSpPr>
          <p:nvPr/>
        </p:nvSpPr>
        <p:spPr>
          <a:xfrm>
            <a:off x="370159" y="1124744"/>
            <a:ext cx="8352928" cy="504056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fi-FI" sz="2000" b="1" dirty="0" smtClean="0">
              <a:solidFill>
                <a:schemeClr val="accent3"/>
              </a:solidFill>
              <a:latin typeface="+mn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 err="1" smtClean="0">
                <a:solidFill>
                  <a:schemeClr val="accent3"/>
                </a:solidFill>
                <a:latin typeface="+mn-lt"/>
              </a:rPr>
              <a:t>Sosiaali</a:t>
            </a:r>
            <a:r>
              <a:rPr lang="fi-FI" sz="2000" b="1" dirty="0" smtClean="0">
                <a:solidFill>
                  <a:schemeClr val="accent3"/>
                </a:solidFill>
                <a:latin typeface="+mn-lt"/>
              </a:rPr>
              <a:t>- ja terveysala: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Käytössä esivalintakoe, ei erillistä kutsua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accent1"/>
                </a:solidFill>
                <a:latin typeface="+mn-lt"/>
              </a:rPr>
              <a:t>Varsinaiseen</a:t>
            </a:r>
            <a:r>
              <a:rPr lang="fi-FI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valintakokeeseen</a:t>
            </a:r>
            <a:r>
              <a:rPr lang="fi-FI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kutsutaan </a:t>
            </a:r>
            <a:r>
              <a:rPr lang="fi-FI" sz="2000" dirty="0">
                <a:solidFill>
                  <a:schemeClr val="accent2"/>
                </a:solidFill>
                <a:latin typeface="+mn-lt"/>
              </a:rPr>
              <a:t>3</a:t>
            </a:r>
            <a:r>
              <a:rPr lang="fi-FI" sz="2000" dirty="0" smtClean="0">
                <a:solidFill>
                  <a:schemeClr val="accent2"/>
                </a:solidFill>
                <a:latin typeface="+mn-lt"/>
              </a:rPr>
              <a:t> x </a:t>
            </a: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aloituspaikkojen määrä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Kirjallinen </a:t>
            </a:r>
            <a:r>
              <a:rPr lang="fi-FI" sz="2000" dirty="0">
                <a:solidFill>
                  <a:schemeClr val="accent1"/>
                </a:solidFill>
                <a:latin typeface="+mn-lt"/>
              </a:rPr>
              <a:t>tehtävä, haastattelu ja ryhmätilanne sekä Sairaanhoitajissa perusmatematiikkaa</a:t>
            </a:r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899592" y="337639"/>
            <a:ext cx="7772400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 smtClean="0"/>
              <a:t>Esimerkiksi JAMK</a:t>
            </a:r>
            <a:endParaRPr lang="fi-FI" sz="4000" b="1" dirty="0"/>
          </a:p>
        </p:txBody>
      </p:sp>
    </p:spTree>
    <p:extLst>
      <p:ext uri="{BB962C8B-B14F-4D97-AF65-F5344CB8AC3E}">
        <p14:creationId xmlns:p14="http://schemas.microsoft.com/office/powerpoint/2010/main" val="27224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3"/>
          <p:cNvSpPr txBox="1">
            <a:spLocks/>
          </p:cNvSpPr>
          <p:nvPr/>
        </p:nvSpPr>
        <p:spPr>
          <a:xfrm>
            <a:off x="683568" y="1052736"/>
            <a:ext cx="7776864" cy="54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fi-FI" sz="1800" b="1" dirty="0" smtClean="0">
                <a:solidFill>
                  <a:schemeClr val="accent3"/>
                </a:solidFill>
                <a:latin typeface="+mn-lt"/>
              </a:rPr>
              <a:t>Musiikkipedagogi (AMK):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Ennakkotehtävä täytettävä hakuaikana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Valintakoe, hakijalle yksipäiväinen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Instrumenttikoe, teoria- ja säveltapailukoe ja soveltuvuutta arvioiva haastattelu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fi-FI" sz="1800" b="1" dirty="0" smtClean="0">
                <a:solidFill>
                  <a:schemeClr val="accent3"/>
                </a:solidFill>
                <a:latin typeface="+mn-lt"/>
              </a:rPr>
              <a:t>Tradenomi (AMK), Liiketalous: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Ennakkomateriaali/päivätoteutus, 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jamk.fi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err="1" smtClean="0">
                <a:solidFill>
                  <a:schemeClr val="accent1"/>
                </a:solidFill>
                <a:latin typeface="+mn-lt"/>
              </a:rPr>
              <a:t>Ennakkomateriaali/monimuoto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, 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jamk.fi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Valintakoe: touko-kesäkuun alku?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Kirjoitelma, ennakkoaineistoon pohjautuvat monivalintatehtävät, matemaattis-loogista ajattelua mittaava osio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fi-FI" sz="1800" b="1" dirty="0" smtClean="0">
                <a:solidFill>
                  <a:schemeClr val="accent3"/>
                </a:solidFill>
                <a:latin typeface="+mn-lt"/>
              </a:rPr>
              <a:t>Tradenomi (AMK), Tietojenkäsittely: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Ennakkomateriaali, jamk.fi ja valintakoe kesäkuun alku?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Valtakunnallinen kirjallinen osio: looginen ajattelu ja ongelmaratkaisu-taito, ennakkoaineistoon pohjautuen uuden tiedon omaksuminen. </a:t>
            </a:r>
            <a:r>
              <a:rPr lang="fi-FI" sz="1800" dirty="0" err="1" smtClean="0">
                <a:solidFill>
                  <a:schemeClr val="accent1"/>
                </a:solidFill>
                <a:latin typeface="+mn-lt"/>
              </a:rPr>
              <a:t>AMKin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 päättämä toinen osio (esim. haastattelu/essee) mittaa soveltuvuutta ja motivaatiota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1043608" y="260648"/>
            <a:ext cx="7772400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 smtClean="0"/>
              <a:t>Esimerkiksi JAMK</a:t>
            </a:r>
            <a:endParaRPr lang="fi-FI" sz="4000" b="1" dirty="0"/>
          </a:p>
        </p:txBody>
      </p:sp>
    </p:spTree>
    <p:extLst>
      <p:ext uri="{BB962C8B-B14F-4D97-AF65-F5344CB8AC3E}">
        <p14:creationId xmlns:p14="http://schemas.microsoft.com/office/powerpoint/2010/main" val="18225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613792" y="260648"/>
            <a:ext cx="7772400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 smtClean="0"/>
              <a:t>Esimerkiksi JAMK</a:t>
            </a:r>
            <a:endParaRPr lang="fi-FI" sz="4000" b="1" dirty="0"/>
          </a:p>
        </p:txBody>
      </p:sp>
      <p:sp>
        <p:nvSpPr>
          <p:cNvPr id="3" name="Tekstin paikkamerkki 3"/>
          <p:cNvSpPr txBox="1">
            <a:spLocks/>
          </p:cNvSpPr>
          <p:nvPr/>
        </p:nvSpPr>
        <p:spPr>
          <a:xfrm>
            <a:off x="609328" y="908720"/>
            <a:ext cx="7776864" cy="56886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i-FI" sz="1800" b="1" dirty="0" smtClean="0">
                <a:solidFill>
                  <a:schemeClr val="accent3"/>
                </a:solidFill>
              </a:rPr>
              <a:t>Restonomi (AMK), Matkailu- ja palveluliiketoiminta: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Ennakkomateriaali, jamk.fi</a:t>
            </a:r>
            <a:endParaRPr lang="fi-FI" sz="1800" dirty="0">
              <a:solidFill>
                <a:schemeClr val="accent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2"/>
                </a:solidFill>
                <a:latin typeface="+mn-lt"/>
              </a:rPr>
              <a:t>Valtakunnallinen kirjallinen osio ja </a:t>
            </a:r>
            <a:r>
              <a:rPr lang="fi-FI" sz="1800" dirty="0" err="1" smtClean="0">
                <a:solidFill>
                  <a:schemeClr val="accent2"/>
                </a:solidFill>
                <a:latin typeface="+mn-lt"/>
              </a:rPr>
              <a:t>AMKin</a:t>
            </a:r>
            <a:r>
              <a:rPr lang="fi-FI" sz="1800" dirty="0" smtClean="0">
                <a:solidFill>
                  <a:schemeClr val="accent2"/>
                </a:solidFill>
                <a:latin typeface="+mn-lt"/>
              </a:rPr>
              <a:t> itse päättämä osio = </a:t>
            </a:r>
            <a:r>
              <a:rPr lang="fi-FI" sz="1800" dirty="0" err="1" smtClean="0">
                <a:solidFill>
                  <a:schemeClr val="accent2"/>
                </a:solidFill>
                <a:latin typeface="+mn-lt"/>
              </a:rPr>
              <a:t>JAMKissa</a:t>
            </a:r>
            <a:r>
              <a:rPr lang="fi-FI" sz="1800" dirty="0" smtClean="0">
                <a:solidFill>
                  <a:schemeClr val="accent2"/>
                </a:solidFill>
                <a:latin typeface="+mn-lt"/>
              </a:rPr>
              <a:t> kirjallinen osio</a:t>
            </a:r>
            <a:endParaRPr lang="fi-FI" sz="1800" dirty="0" smtClean="0">
              <a:solidFill>
                <a:schemeClr val="accent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i-FI" sz="1800" b="1" dirty="0" smtClean="0">
                <a:solidFill>
                  <a:schemeClr val="accent3"/>
                </a:solidFill>
              </a:rPr>
              <a:t>Insinööri (AMK):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Valtakunnallinen päivätoteutuksien valintakoe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2"/>
                </a:solidFill>
                <a:latin typeface="+mn-lt"/>
              </a:rPr>
              <a:t>Looginen </a:t>
            </a:r>
            <a:r>
              <a:rPr lang="fi-FI" sz="1800" dirty="0">
                <a:solidFill>
                  <a:schemeClr val="accent2"/>
                </a:solidFill>
                <a:latin typeface="+mn-lt"/>
              </a:rPr>
              <a:t>päättelykyky, matematiikka, </a:t>
            </a:r>
            <a:r>
              <a:rPr lang="fi-FI" sz="1800" dirty="0" smtClean="0">
                <a:solidFill>
                  <a:schemeClr val="accent2"/>
                </a:solidFill>
                <a:latin typeface="+mn-lt"/>
              </a:rPr>
              <a:t>fysiikka/kemia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schemeClr val="accent2"/>
                </a:solidFill>
                <a:latin typeface="+mn-lt"/>
              </a:rPr>
              <a:t>V</a:t>
            </a:r>
            <a:r>
              <a:rPr lang="fi-FI" sz="1800" dirty="0" smtClean="0">
                <a:solidFill>
                  <a:schemeClr val="accent2"/>
                </a:solidFill>
                <a:latin typeface="+mn-lt"/>
              </a:rPr>
              <a:t>alintakoetta kehitetään mm. laskinta ei saa enää käyttää!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schemeClr val="accent1"/>
                </a:solidFill>
                <a:latin typeface="+mn-lt"/>
              </a:rPr>
              <a:t>Monimuotototeutuksen valintakoe: Valintakoe on viikoilla 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22-23?? 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Valintakokeessa 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teoriakoe 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ja 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haastattelu. Ei valintakoeyhteistyötä.</a:t>
            </a:r>
            <a:endParaRPr lang="fi-FI" sz="1800" dirty="0">
              <a:solidFill>
                <a:schemeClr val="accent1"/>
              </a:solidFill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fi-FI" sz="1800" b="1" dirty="0" smtClean="0">
                <a:solidFill>
                  <a:schemeClr val="accent3"/>
                </a:solidFill>
              </a:rPr>
              <a:t>Agrologi (AMK), Maaseutuelinkeinot: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schemeClr val="accent1"/>
                </a:solidFill>
                <a:latin typeface="+mn-lt"/>
              </a:rPr>
              <a:t>Päivätoteutuksen 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valtakunnallinen valintakoe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Ennakkomateriaali, saa olla mukana kokeessa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Matematiikan koe 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ja viestinnän 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kokeet: Ensimmäinen osa testaa 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hakijan kiinnostusta 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alaan 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sekä opiskelumotivaatiota ja </a:t>
            </a:r>
            <a:r>
              <a:rPr lang="fi-FI" sz="1800" dirty="0" smtClean="0">
                <a:solidFill>
                  <a:schemeClr val="accent1"/>
                </a:solidFill>
                <a:latin typeface="+mn-lt"/>
              </a:rPr>
              <a:t>sitoutumista. </a:t>
            </a:r>
            <a:r>
              <a:rPr lang="fi-FI" sz="1800" dirty="0">
                <a:solidFill>
                  <a:schemeClr val="accent1"/>
                </a:solidFill>
                <a:latin typeface="+mn-lt"/>
              </a:rPr>
              <a:t>Toinen osio testaa luetun ymmärtämistä perustuen ennakkomateriaaliin. </a:t>
            </a:r>
          </a:p>
        </p:txBody>
      </p:sp>
    </p:spTree>
    <p:extLst>
      <p:ext uri="{BB962C8B-B14F-4D97-AF65-F5344CB8AC3E}">
        <p14:creationId xmlns:p14="http://schemas.microsoft.com/office/powerpoint/2010/main" val="207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40000" y="1669950"/>
            <a:ext cx="376891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Jyväskylän </a:t>
            </a:r>
            <a:r>
              <a:rPr lang="fi-FI" b="1" dirty="0" smtClean="0"/>
              <a:t>ammattikorkeakoulu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• </a:t>
            </a:r>
            <a:r>
              <a:rPr lang="fi-FI" dirty="0"/>
              <a:t>Kulttuuriala </a:t>
            </a:r>
          </a:p>
          <a:p>
            <a:pPr marL="0" indent="0">
              <a:buNone/>
            </a:pPr>
            <a:r>
              <a:rPr lang="fi-FI" dirty="0"/>
              <a:t>• Luonnonvara-ala </a:t>
            </a:r>
          </a:p>
          <a:p>
            <a:pPr marL="0" indent="0">
              <a:buNone/>
            </a:pPr>
            <a:r>
              <a:rPr lang="fi-FI" dirty="0"/>
              <a:t>• Matkailu-, ravitsemis- ja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talousala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• Sosiaali- ja terveysala </a:t>
            </a:r>
          </a:p>
          <a:p>
            <a:pPr marL="0" indent="0">
              <a:buNone/>
            </a:pPr>
            <a:r>
              <a:rPr lang="fi-FI" dirty="0"/>
              <a:t>• Tekniikan ja liikenteen ala </a:t>
            </a:r>
          </a:p>
          <a:p>
            <a:pPr marL="0" indent="0">
              <a:buNone/>
            </a:pPr>
            <a:r>
              <a:rPr lang="fi-FI" dirty="0"/>
              <a:t>• Liiketalouden ja hallinnon ala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39880" y="1772816"/>
            <a:ext cx="377547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Jyväskylän yliopisto </a:t>
            </a:r>
            <a:endParaRPr lang="fi-FI" b="1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• </a:t>
            </a:r>
            <a:r>
              <a:rPr lang="fi-FI" dirty="0"/>
              <a:t>Humanistinen tiedekunta </a:t>
            </a:r>
          </a:p>
          <a:p>
            <a:pPr marL="0" indent="0">
              <a:buNone/>
            </a:pPr>
            <a:r>
              <a:rPr lang="fi-FI" dirty="0"/>
              <a:t>• Informaatioteknologian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tiedekunta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• Jyväskylän yliopiston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kauppakorkeakoulu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• Kasvatustieteiden tiedekunta </a:t>
            </a:r>
          </a:p>
          <a:p>
            <a:pPr marL="0" indent="0">
              <a:buNone/>
            </a:pPr>
            <a:r>
              <a:rPr lang="fi-FI" dirty="0"/>
              <a:t>• Liikuntatieteiden tiedekunta </a:t>
            </a:r>
          </a:p>
          <a:p>
            <a:pPr marL="0" indent="0">
              <a:buNone/>
            </a:pPr>
            <a:r>
              <a:rPr lang="fi-FI" dirty="0"/>
              <a:t>• </a:t>
            </a:r>
            <a:r>
              <a:rPr lang="fi-FI" dirty="0" smtClean="0"/>
              <a:t>Matemaattis-luonnon-  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tieteellinen </a:t>
            </a:r>
            <a:r>
              <a:rPr lang="fi-FI" dirty="0"/>
              <a:t>tiedekunta </a:t>
            </a:r>
          </a:p>
          <a:p>
            <a:pPr marL="0" indent="0">
              <a:buNone/>
            </a:pPr>
            <a:r>
              <a:rPr lang="fi-FI" dirty="0"/>
              <a:t>• Yhteiskuntatieteellinen </a:t>
            </a:r>
            <a:r>
              <a:rPr lang="fi-FI" dirty="0" err="1"/>
              <a:t>tdk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27585" y="836712"/>
            <a:ext cx="524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KORKEAKOULUT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0663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Tutkinnon rakenne 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7293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800" b="1" dirty="0" smtClean="0"/>
              <a:t>Ammattikorkeakoulu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• </a:t>
            </a:r>
            <a:r>
              <a:rPr lang="fi-FI" dirty="0"/>
              <a:t>210-270 op (210–240 op englanninkielinen), </a:t>
            </a:r>
            <a:r>
              <a:rPr lang="fi-FI" dirty="0" err="1"/>
              <a:t>amk-tutkinto</a:t>
            </a:r>
            <a:r>
              <a:rPr lang="fi-FI" dirty="0"/>
              <a:t> on kandin tason tutkinto </a:t>
            </a:r>
          </a:p>
          <a:p>
            <a:pPr marL="0" indent="0">
              <a:buNone/>
            </a:pPr>
            <a:r>
              <a:rPr lang="fi-FI" dirty="0"/>
              <a:t>– Sisältää perusopintoja, ammattiopintoja, vaihtoehtoiset </a:t>
            </a:r>
            <a:r>
              <a:rPr lang="fi-FI" dirty="0" err="1"/>
              <a:t>amm</a:t>
            </a:r>
            <a:r>
              <a:rPr lang="fi-FI" dirty="0"/>
              <a:t>. opintoja, harjoittelua, opinnäytetyön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/>
              <a:t>Ylempi AMK 60-90 op (ylempi korkeakoulututkinto, työkokemusvaade AMK </a:t>
            </a:r>
            <a:r>
              <a:rPr lang="fi-FI" dirty="0" err="1"/>
              <a:t>tutkinon</a:t>
            </a:r>
            <a:r>
              <a:rPr lang="fi-FI" dirty="0"/>
              <a:t> jälkeen)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• </a:t>
            </a:r>
            <a:r>
              <a:rPr lang="fi-FI" dirty="0"/>
              <a:t>Opintojen kesto </a:t>
            </a:r>
            <a:r>
              <a:rPr lang="fi-FI" b="1" dirty="0"/>
              <a:t>3,5–4,5 v. </a:t>
            </a:r>
          </a:p>
          <a:p>
            <a:pPr marL="0" indent="0">
              <a:buNone/>
            </a:pPr>
            <a:r>
              <a:rPr lang="fi-FI" dirty="0"/>
              <a:t>• Tavoite 60 op vuodessa (30 </a:t>
            </a:r>
            <a:r>
              <a:rPr lang="fi-FI" dirty="0" err="1"/>
              <a:t>op/lk</a:t>
            </a:r>
            <a:r>
              <a:rPr lang="fi-FI" dirty="0"/>
              <a:t>) </a:t>
            </a:r>
          </a:p>
          <a:p>
            <a:pPr marL="0" indent="0">
              <a:buNone/>
            </a:pPr>
            <a:r>
              <a:rPr lang="fi-FI" dirty="0"/>
              <a:t>• Avoin AMK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800" b="1" dirty="0" smtClean="0"/>
              <a:t>Yliopisto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180 + 120 = 300 op (kandi + maisteri) </a:t>
            </a:r>
          </a:p>
          <a:p>
            <a:r>
              <a:rPr lang="fi-FI" dirty="0" smtClean="0"/>
              <a:t>Opintojen optimaalinen kesto 3 + 2 vuotta</a:t>
            </a:r>
          </a:p>
          <a:p>
            <a:r>
              <a:rPr lang="fi-FI" dirty="0" smtClean="0"/>
              <a:t>Ylempi tutkinto </a:t>
            </a:r>
            <a:r>
              <a:rPr lang="fi-FI" b="1" dirty="0" smtClean="0"/>
              <a:t>5 - 6 vuotta </a:t>
            </a:r>
          </a:p>
          <a:p>
            <a:r>
              <a:rPr lang="fi-FI" dirty="0" smtClean="0"/>
              <a:t>Tavoite n. 60 op vuodessa (30 </a:t>
            </a:r>
            <a:r>
              <a:rPr lang="fi-FI" dirty="0" err="1" smtClean="0"/>
              <a:t>op/lk</a:t>
            </a:r>
            <a:r>
              <a:rPr lang="fi-FI" dirty="0" smtClean="0"/>
              <a:t>) </a:t>
            </a:r>
          </a:p>
          <a:p>
            <a:r>
              <a:rPr lang="fi-FI" dirty="0"/>
              <a:t> </a:t>
            </a:r>
            <a:r>
              <a:rPr lang="fi-FI" dirty="0" smtClean="0"/>
              <a:t>Avoin yliopisto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94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Opetus 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100" b="1" dirty="0" smtClean="0"/>
              <a:t>Ammattikorkeakoulu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Toteutuu </a:t>
            </a:r>
            <a:r>
              <a:rPr lang="fi-FI" dirty="0"/>
              <a:t>päivä- tai monimuotoisena opetuksena </a:t>
            </a:r>
          </a:p>
          <a:p>
            <a:r>
              <a:rPr lang="fi-FI" dirty="0" smtClean="0"/>
              <a:t>Kurssiopetus </a:t>
            </a:r>
            <a:r>
              <a:rPr lang="fi-FI" dirty="0"/>
              <a:t>useimmiten ryhmittäin (vuosiryhmä) </a:t>
            </a:r>
          </a:p>
          <a:p>
            <a:r>
              <a:rPr lang="fi-FI" dirty="0" smtClean="0"/>
              <a:t>Kurssikoko </a:t>
            </a:r>
            <a:r>
              <a:rPr lang="fi-FI" dirty="0"/>
              <a:t>noin 15–40 (vaihtelee aloittain) </a:t>
            </a:r>
          </a:p>
          <a:p>
            <a:r>
              <a:rPr lang="fi-FI" dirty="0" smtClean="0"/>
              <a:t>Vuosiryhmät </a:t>
            </a:r>
            <a:r>
              <a:rPr lang="fi-FI" dirty="0"/>
              <a:t>voivat sekoittua ja eri alojen opiskelijat yhdessä. </a:t>
            </a:r>
          </a:p>
          <a:p>
            <a:r>
              <a:rPr lang="fi-FI" dirty="0" smtClean="0"/>
              <a:t>Yksikölliset </a:t>
            </a:r>
            <a:r>
              <a:rPr lang="fi-FI" dirty="0"/>
              <a:t>opintopolut ja opinnoissa ”kiihdyttäjät” 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100" b="1" dirty="0" smtClean="0"/>
              <a:t>Yliopisto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Opetus kursseittain (vuosiryhmät sekoittuvat)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Kurssikoot vaihtelevat (12–300 hengen kursseja) </a:t>
            </a:r>
          </a:p>
          <a:p>
            <a:endParaRPr lang="fi-FI" dirty="0" smtClean="0"/>
          </a:p>
          <a:p>
            <a:r>
              <a:rPr lang="fi-FI" dirty="0" smtClean="0"/>
              <a:t>Opinnot etenevät pääosin oman vuosikurssin mukana ammattiaineiden osalta.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89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Tutkielma/Opinnäyte 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Ammattikorkeakoulu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200" dirty="0" smtClean="0"/>
              <a:t>• </a:t>
            </a:r>
            <a:r>
              <a:rPr lang="fi-FI" sz="2200" dirty="0"/>
              <a:t>15 op laajuinen </a:t>
            </a:r>
            <a:r>
              <a:rPr lang="fi-FI" sz="2200" b="1" dirty="0"/>
              <a:t>opinnäytetyö </a:t>
            </a:r>
            <a:r>
              <a:rPr lang="fi-FI" sz="2200" dirty="0"/>
              <a:t>joka useimmiten sisältää teoria- ja toteutusosion </a:t>
            </a:r>
          </a:p>
          <a:p>
            <a:pPr marL="0" indent="0">
              <a:buNone/>
            </a:pPr>
            <a:r>
              <a:rPr lang="fi-FI" sz="2200" dirty="0"/>
              <a:t>• Työelämälähtöisyys, toimeksiantajat </a:t>
            </a:r>
          </a:p>
          <a:p>
            <a:pPr marL="0" indent="0">
              <a:buNone/>
            </a:pPr>
            <a:r>
              <a:rPr lang="fi-FI" sz="2200" dirty="0"/>
              <a:t>• Opiskelijan oma ammatillinen urasuunnitelma ja HOPS pohjana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Yliopisto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2000" dirty="0" smtClean="0"/>
              <a:t>• Kandi: 7–10 op laajuinen </a:t>
            </a:r>
            <a:r>
              <a:rPr lang="fi-FI" sz="2000" b="1" dirty="0" smtClean="0"/>
              <a:t>tutkielma 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• </a:t>
            </a:r>
            <a:r>
              <a:rPr lang="fi-FI" sz="2000" b="1" dirty="0" smtClean="0"/>
              <a:t>Maisteri </a:t>
            </a:r>
            <a:r>
              <a:rPr lang="fi-FI" sz="2000" dirty="0" smtClean="0"/>
              <a:t>(pro gradu): 30–35 op laajuinen </a:t>
            </a:r>
            <a:r>
              <a:rPr lang="fi-FI" sz="2000" b="1" dirty="0" smtClean="0"/>
              <a:t>tutkimus </a:t>
            </a:r>
            <a:r>
              <a:rPr lang="fi-FI" sz="2000" dirty="0" smtClean="0"/>
              <a:t>(suurempi tutkimustyö, käytännönläheisyys)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73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406425"/>
            <a:ext cx="6918325" cy="1222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en-US" sz="3600" dirty="0" smtClean="0"/>
              <a:t>AMK-haku</a:t>
            </a:r>
            <a:endParaRPr lang="en-US" altLang="en-US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412776"/>
            <a:ext cx="7848872" cy="4752528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None/>
            </a:pPr>
            <a:r>
              <a:rPr lang="fi-FI" altLang="en-US" sz="2900" dirty="0" smtClean="0"/>
              <a:t>Valintaperusteet vaihtelevat aloittain:</a:t>
            </a:r>
          </a:p>
          <a:p>
            <a:pPr marL="0" indent="0" eaLnBrk="1" hangingPunct="1">
              <a:buNone/>
            </a:pPr>
            <a:endParaRPr lang="fi-FI" altLang="en-US" sz="2900" dirty="0" smtClean="0"/>
          </a:p>
          <a:p>
            <a:pPr eaLnBrk="1" hangingPunct="1"/>
            <a:r>
              <a:rPr lang="fi-FI" altLang="en-US" sz="2900" dirty="0" smtClean="0"/>
              <a:t>YO-tulokset</a:t>
            </a:r>
          </a:p>
          <a:p>
            <a:pPr eaLnBrk="1" hangingPunct="1"/>
            <a:r>
              <a:rPr lang="fi-FI" altLang="en-US" sz="2900" dirty="0" smtClean="0"/>
              <a:t>Ennakkotehtävät</a:t>
            </a:r>
          </a:p>
          <a:p>
            <a:pPr eaLnBrk="1" hangingPunct="1"/>
            <a:r>
              <a:rPr lang="fi-FI" altLang="en-US" sz="2900" dirty="0" smtClean="0"/>
              <a:t>Valintakoe</a:t>
            </a:r>
          </a:p>
          <a:p>
            <a:pPr eaLnBrk="1" hangingPunct="1"/>
            <a:endParaRPr lang="fi-FI" altLang="en-US" sz="2900" dirty="0" smtClean="0"/>
          </a:p>
          <a:p>
            <a:pPr marL="0" indent="0">
              <a:buNone/>
            </a:pPr>
            <a:r>
              <a:rPr lang="en-GB" altLang="fi-FI" sz="2900" dirty="0" err="1" smtClean="0"/>
              <a:t>Hyväksyminen</a:t>
            </a:r>
            <a:r>
              <a:rPr lang="en-GB" altLang="fi-FI" sz="2900" dirty="0" smtClean="0"/>
              <a:t> </a:t>
            </a:r>
            <a:r>
              <a:rPr lang="en-GB" altLang="fi-FI" sz="2900" dirty="0" err="1" smtClean="0"/>
              <a:t>vaihtelee</a:t>
            </a:r>
            <a:r>
              <a:rPr lang="en-GB" altLang="fi-FI" sz="2900" dirty="0" smtClean="0"/>
              <a:t>/</a:t>
            </a:r>
            <a:r>
              <a:rPr lang="en-GB" altLang="fi-FI" sz="2900" dirty="0" err="1" smtClean="0"/>
              <a:t>eri</a:t>
            </a:r>
            <a:r>
              <a:rPr lang="en-GB" altLang="fi-FI" sz="2900" dirty="0" smtClean="0"/>
              <a:t> </a:t>
            </a:r>
            <a:r>
              <a:rPr lang="en-GB" altLang="fi-FI" sz="2900" dirty="0" err="1" smtClean="0"/>
              <a:t>kiintiöitä</a:t>
            </a:r>
            <a:r>
              <a:rPr lang="en-GB" altLang="fi-FI" sz="2900" dirty="0" smtClean="0"/>
              <a:t>:</a:t>
            </a:r>
            <a:endParaRPr lang="en-GB" altLang="fi-FI" sz="2900" dirty="0"/>
          </a:p>
          <a:p>
            <a:endParaRPr lang="en-GB" altLang="fi-FI" sz="2900" dirty="0"/>
          </a:p>
          <a:p>
            <a:r>
              <a:rPr lang="en-GB" altLang="fi-FI" sz="2900" dirty="0" err="1" smtClean="0"/>
              <a:t>Yo-tulokset</a:t>
            </a:r>
            <a:r>
              <a:rPr lang="en-GB" altLang="fi-FI" sz="2900" dirty="0" smtClean="0"/>
              <a:t> </a:t>
            </a:r>
            <a:r>
              <a:rPr lang="en-GB" altLang="fi-FI" sz="2900" dirty="0"/>
              <a:t>+</a:t>
            </a:r>
            <a:r>
              <a:rPr lang="en-GB" altLang="fi-FI" sz="2900" dirty="0" err="1"/>
              <a:t>valintakoe</a:t>
            </a:r>
            <a:endParaRPr lang="en-GB" altLang="fi-FI" sz="2900" dirty="0"/>
          </a:p>
          <a:p>
            <a:r>
              <a:rPr lang="en-GB" altLang="fi-FI" sz="2900" dirty="0" err="1" smtClean="0"/>
              <a:t>Valintakoe</a:t>
            </a:r>
            <a:endParaRPr lang="en-GB" altLang="fi-FI" sz="2900" dirty="0"/>
          </a:p>
          <a:p>
            <a:pPr marL="0" indent="0">
              <a:buNone/>
            </a:pPr>
            <a:endParaRPr lang="fi-FI" altLang="en-US" sz="2900" dirty="0"/>
          </a:p>
          <a:p>
            <a:pPr marL="0" indent="0">
              <a:buNone/>
            </a:pPr>
            <a:r>
              <a:rPr lang="en-GB" altLang="fi-FI" sz="2900" dirty="0" err="1" smtClean="0"/>
              <a:t>Tietty</a:t>
            </a:r>
            <a:r>
              <a:rPr lang="en-GB" altLang="fi-FI" sz="2900" dirty="0" smtClean="0"/>
              <a:t> </a:t>
            </a:r>
            <a:r>
              <a:rPr lang="en-GB" altLang="fi-FI" sz="2900" dirty="0" err="1"/>
              <a:t>määrä</a:t>
            </a:r>
            <a:r>
              <a:rPr lang="en-GB" altLang="fi-FI" sz="2900" dirty="0"/>
              <a:t> </a:t>
            </a:r>
            <a:r>
              <a:rPr lang="en-GB" altLang="fi-FI" sz="2900" dirty="0" err="1"/>
              <a:t>aloituspaikoista</a:t>
            </a:r>
            <a:r>
              <a:rPr lang="en-GB" altLang="fi-FI" sz="2900" dirty="0"/>
              <a:t> </a:t>
            </a:r>
            <a:r>
              <a:rPr lang="en-GB" altLang="fi-FI" sz="2900" dirty="0" err="1"/>
              <a:t>rajataan</a:t>
            </a:r>
            <a:r>
              <a:rPr lang="en-GB" altLang="fi-FI" sz="2900" dirty="0"/>
              <a:t> 1. </a:t>
            </a:r>
            <a:r>
              <a:rPr lang="en-GB" altLang="fi-FI" sz="2900" dirty="0" err="1"/>
              <a:t>korkeakoulupaikkaa</a:t>
            </a:r>
            <a:r>
              <a:rPr lang="en-GB" altLang="fi-FI" sz="2900" dirty="0"/>
              <a:t> </a:t>
            </a:r>
            <a:r>
              <a:rPr lang="en-GB" altLang="fi-FI" sz="2900" dirty="0" err="1" smtClean="0"/>
              <a:t>hakeville</a:t>
            </a:r>
            <a:endParaRPr lang="en-GB" altLang="fi-FI" sz="2900" dirty="0" smtClean="0"/>
          </a:p>
          <a:p>
            <a:pPr marL="0" indent="0">
              <a:buNone/>
            </a:pPr>
            <a:endParaRPr lang="en-GB" altLang="fi-FI" sz="2900" dirty="0"/>
          </a:p>
          <a:p>
            <a:r>
              <a:rPr lang="fi-FI" altLang="en-US" sz="2900" dirty="0"/>
              <a:t>Tutkintonimikkeitä: insinööri, tradenomi, restonomi, sairaanhoitaja, sosionomi, </a:t>
            </a:r>
            <a:r>
              <a:rPr lang="fi-FI" altLang="en-US" sz="2900" dirty="0" err="1"/>
              <a:t>vestonomi</a:t>
            </a:r>
            <a:r>
              <a:rPr lang="fi-FI" altLang="en-US" sz="2900" dirty="0"/>
              <a:t>, muusikko…</a:t>
            </a:r>
          </a:p>
          <a:p>
            <a:pPr eaLnBrk="1" hangingPunct="1"/>
            <a:endParaRPr lang="fi-FI" altLang="en-US" sz="2900" dirty="0" smtClean="0"/>
          </a:p>
          <a:p>
            <a:pPr marL="0" indent="0" eaLnBrk="1" hangingPunct="1">
              <a:buNone/>
            </a:pPr>
            <a:r>
              <a:rPr lang="fi-FI" altLang="en-US" sz="2900" dirty="0" smtClean="0"/>
              <a:t>Esim. </a:t>
            </a:r>
            <a:r>
              <a:rPr lang="fi-FI" altLang="en-US" sz="2900" dirty="0" err="1" smtClean="0">
                <a:hlinkClick r:id="rId2"/>
              </a:rPr>
              <a:t>www.jamk.fi</a:t>
            </a:r>
            <a:r>
              <a:rPr lang="fi-FI" altLang="en-US" sz="2900" dirty="0" smtClean="0"/>
              <a:t>  </a:t>
            </a:r>
            <a:r>
              <a:rPr lang="fi-FI" altLang="en-US" sz="2900" dirty="0" err="1" smtClean="0">
                <a:hlinkClick r:id="rId3"/>
              </a:rPr>
              <a:t>www.tamk.fi</a:t>
            </a:r>
            <a:endParaRPr lang="fi-FI" altLang="en-US" sz="2900" dirty="0" smtClean="0"/>
          </a:p>
          <a:p>
            <a:pPr eaLnBrk="1" hangingPunct="1"/>
            <a:endParaRPr lang="fi-FI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3757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32792"/>
            <a:ext cx="6554788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en-US" dirty="0" smtClean="0"/>
              <a:t>Esimerkki POLAMK 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28800"/>
            <a:ext cx="6554788" cy="376713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en-US" sz="2400" dirty="0" smtClean="0"/>
              <a:t>Suomen kansalainen</a:t>
            </a:r>
          </a:p>
          <a:p>
            <a:pPr eaLnBrk="1" hangingPunct="1"/>
            <a:r>
              <a:rPr lang="fi-FI" altLang="en-US" sz="2400" dirty="0" smtClean="0"/>
              <a:t>Ammatillinen perustutkinto tai lukio</a:t>
            </a:r>
          </a:p>
          <a:p>
            <a:pPr eaLnBrk="1" hangingPunct="1"/>
            <a:r>
              <a:rPr lang="fi-FI" altLang="en-US" sz="2400" dirty="0" smtClean="0"/>
              <a:t>Terveydentila sopiva (näkökyky 0,2, kuuloaisti, värinäkö virheetön)</a:t>
            </a:r>
          </a:p>
          <a:p>
            <a:pPr eaLnBrk="1" hangingPunct="1"/>
            <a:r>
              <a:rPr lang="fi-FI" altLang="en-US" sz="2400" dirty="0" smtClean="0"/>
              <a:t>Vähintään B-kortti</a:t>
            </a:r>
          </a:p>
          <a:p>
            <a:pPr eaLnBrk="1" hangingPunct="1"/>
            <a:r>
              <a:rPr lang="fi-FI" altLang="en-US" sz="2400" dirty="0" smtClean="0"/>
              <a:t>Nuhteeton tausta</a:t>
            </a:r>
          </a:p>
          <a:p>
            <a:pPr eaLnBrk="1" hangingPunct="1"/>
            <a:r>
              <a:rPr lang="fi-FI" altLang="en-US" sz="2400" dirty="0" smtClean="0"/>
              <a:t>Vuoden työkokemus (armeija)</a:t>
            </a:r>
          </a:p>
          <a:p>
            <a:pPr eaLnBrk="1" hangingPunct="1"/>
            <a:r>
              <a:rPr lang="fi-FI" altLang="en-US" sz="2400" dirty="0" smtClean="0"/>
              <a:t>Läpäisty pääsykoe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5881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61070E23F71A444996F01AF871BC563" ma:contentTypeVersion="2" ma:contentTypeDescription="Luo uusi asiakirja." ma:contentTypeScope="" ma:versionID="2b8d8924674259c1026c38ac6faf955f">
  <xsd:schema xmlns:xsd="http://www.w3.org/2001/XMLSchema" xmlns:xs="http://www.w3.org/2001/XMLSchema" xmlns:p="http://schemas.microsoft.com/office/2006/metadata/properties" xmlns:ns2="085cb736-652a-4ab7-a4d7-370458f813e0" targetNamespace="http://schemas.microsoft.com/office/2006/metadata/properties" ma:root="true" ma:fieldsID="d1e9f7697059af773a0d5f83463169f1" ns2:_="">
    <xsd:import namespace="085cb736-652a-4ab7-a4d7-370458f813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cb736-652a-4ab7-a4d7-370458f813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C7C662-D11C-47D6-B0CA-4BCBEBB16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cb736-652a-4ab7-a4d7-370458f81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C5FEA3-DDC4-4C24-A875-1024389DA5E2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085cb736-652a-4ab7-a4d7-370458f813e0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0C391CF-DB97-48A4-ABC2-BC38A47A79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1713</Words>
  <Application>Microsoft Office PowerPoint</Application>
  <PresentationFormat>Näytössä katseltava diaesitys (4:3)</PresentationFormat>
  <Paragraphs>346</Paragraphs>
  <Slides>36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Wingdings 3</vt:lpstr>
      <vt:lpstr>Office-teema</vt:lpstr>
      <vt:lpstr>Jatko-opintoihin hakeminen</vt:lpstr>
      <vt:lpstr>Mihin näistä hakisin?</vt:lpstr>
      <vt:lpstr>                   Esim www.jao.fi </vt:lpstr>
      <vt:lpstr>PowerPoint-esitys</vt:lpstr>
      <vt:lpstr>Tutkinnon rakenne  </vt:lpstr>
      <vt:lpstr>Opetus  </vt:lpstr>
      <vt:lpstr>Tutkielma/Opinnäyte  </vt:lpstr>
      <vt:lpstr>AMK-haku</vt:lpstr>
      <vt:lpstr>Esimerkki POLAMK </vt:lpstr>
      <vt:lpstr>Poliisin pääsykoe: kirjallinen koe ja kuntotesti</vt:lpstr>
      <vt:lpstr>AVOIMEN AMKin VÄYLÄ KEVÄÄLLÄ 2016!</vt:lpstr>
      <vt:lpstr>PowerPoint-esitys</vt:lpstr>
      <vt:lpstr>PowerPoint-esitys</vt:lpstr>
      <vt:lpstr>Yliopistojen valintakoeyhteistyö</vt:lpstr>
      <vt:lpstr>Haku Jyväskylän yliopisto (esimerkki) Tarkista 2017 tiedot!</vt:lpstr>
      <vt:lpstr>KEVÄÄN 2017 haku  ammatilliseen koulutukseen</vt:lpstr>
      <vt:lpstr>Muita erillisiä hakuja ei yhteishaussa olevia koulutuksia!</vt:lpstr>
      <vt:lpstr>MUITA VAIHTOEHTOJA LUKION JÄLKEEN</vt:lpstr>
      <vt:lpstr>PowerPoint-esitys</vt:lpstr>
      <vt:lpstr>JATKO-OPINNOT RUOTSISSA </vt:lpstr>
      <vt:lpstr>PowerPoint-esitys</vt:lpstr>
      <vt:lpstr>PowerPoint-esitys</vt:lpstr>
      <vt:lpstr>Yhteishaut</vt:lpstr>
      <vt:lpstr>Korkeakoulujen yhteishaku  Kevät 2017 </vt:lpstr>
      <vt:lpstr> KORKEAKOULUJEN YHTEISHAKU</vt:lpstr>
      <vt:lpstr>Amk-haku 2017 </vt:lpstr>
      <vt:lpstr>Ensimmäistä korkeakoulupaikkaa hakevien kiintiö</vt:lpstr>
      <vt:lpstr>Ensimmäistä korkeakoulupaikkaa hakevien kiintiö – kevät 2016</vt:lpstr>
      <vt:lpstr>OPISKELUPAIKAN VASTAANOTTAMINEN</vt:lpstr>
      <vt:lpstr>Esimerkki amk-haku, Jyväskylän ammattikorkeakoulu kevät 2016,  </vt:lpstr>
      <vt:lpstr>Esimerkki amk-haku, Jyväskylän ammattikorkeakoulu kevät 2016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JAO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Syksyllä valmistuvien hakuinfo</dc:title>
  <dc:creator>Ottavainen Johanna</dc:creator>
  <cp:lastModifiedBy>Lamminsivu-Risku Liisa</cp:lastModifiedBy>
  <cp:revision>71</cp:revision>
  <cp:lastPrinted>2014-12-03T13:35:50Z</cp:lastPrinted>
  <dcterms:created xsi:type="dcterms:W3CDTF">2014-08-28T06:20:03Z</dcterms:created>
  <dcterms:modified xsi:type="dcterms:W3CDTF">2016-10-05T09:09:25Z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0x010100061070E23F71A444996F01AF871BC563</vt:lpwstr>
  </property>
</Properties>
</file>