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B961E-2AC1-48E5-BFD8-A851E003E944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B8A0E-503C-44DB-96FE-E5E8C86367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058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68198" y="6362063"/>
            <a:ext cx="3745582" cy="602721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-1006475" y="1004888"/>
            <a:ext cx="6694488" cy="5022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8028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565-1B00-4198-9506-31435D11BBD4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010F-2188-46CE-9599-6B4C7B9B7F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14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565-1B00-4198-9506-31435D11BBD4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010F-2188-46CE-9599-6B4C7B9B7F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07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565-1B00-4198-9506-31435D11BBD4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010F-2188-46CE-9599-6B4C7B9B7F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64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565-1B00-4198-9506-31435D11BBD4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010F-2188-46CE-9599-6B4C7B9B7F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76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565-1B00-4198-9506-31435D11BBD4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010F-2188-46CE-9599-6B4C7B9B7F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59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565-1B00-4198-9506-31435D11BBD4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010F-2188-46CE-9599-6B4C7B9B7F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043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565-1B00-4198-9506-31435D11BBD4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010F-2188-46CE-9599-6B4C7B9B7F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422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565-1B00-4198-9506-31435D11BBD4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010F-2188-46CE-9599-6B4C7B9B7F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0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565-1B00-4198-9506-31435D11BBD4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010F-2188-46CE-9599-6B4C7B9B7F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04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565-1B00-4198-9506-31435D11BBD4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010F-2188-46CE-9599-6B4C7B9B7F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850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9565-1B00-4198-9506-31435D11BBD4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010F-2188-46CE-9599-6B4C7B9B7F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08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69565-1B00-4198-9506-31435D11BBD4}" type="datetimeFigureOut">
              <a:rPr lang="fi-FI" smtClean="0"/>
              <a:t>5.10.2016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B010F-2188-46CE-9599-6B4C7B9B7F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64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omi.fi/" TargetMode="External"/><Relationship Id="rId2" Type="http://schemas.openxmlformats.org/officeDocument/2006/relationships/hyperlink" Target="http://www.te-palvelut.f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yvaskyla.fi/tyollisyyspalvelut/ohjaamo" TargetMode="External"/><Relationship Id="rId2" Type="http://schemas.openxmlformats.org/officeDocument/2006/relationships/hyperlink" Target="mailto:tyolinja.uraohjaus@te-toimisto.f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478exgeMKQ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Yhteishakulomakkeen täyttö</a:t>
            </a:r>
            <a:endParaRPr lang="fi-FI" sz="3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Miten täytät  hakulomakkeen opintopolussa?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228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TE-toimiston kanssa asiointi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>
            <a:normAutofit fontScale="70000" lnSpcReduction="20000"/>
          </a:bodyPr>
          <a:lstStyle/>
          <a:p>
            <a:r>
              <a:rPr lang="fi-FI" dirty="0" smtClean="0">
                <a:latin typeface="+mj-lt"/>
              </a:rPr>
              <a:t>Jos sinulla ei ole töitä tiedossa, ilmoittaudu keväällä kirjoitusten jälkeen työttömäksi työnhakijaksi, jotta 5 kuukauden odotusaika lähtee. Odotusajalla voit mennä työkokeiluun, esim. jo kesäkuun toisella viikolla! </a:t>
            </a:r>
            <a:r>
              <a:rPr lang="fi-FI" dirty="0" err="1"/>
              <a:t>Ks</a:t>
            </a:r>
            <a:r>
              <a:rPr lang="fi-FI" dirty="0"/>
              <a:t> lisää </a:t>
            </a:r>
            <a:r>
              <a:rPr lang="fi-FI" dirty="0" err="1"/>
              <a:t>TE-sivuilta</a:t>
            </a:r>
            <a:r>
              <a:rPr lang="fi-FI" dirty="0"/>
              <a:t> ”työkokeilu”!</a:t>
            </a:r>
          </a:p>
          <a:p>
            <a:r>
              <a:rPr lang="fi-FI" dirty="0" smtClean="0">
                <a:latin typeface="+mj-lt"/>
              </a:rPr>
              <a:t>Rekisteröidy työnhakijaksi osoitteessa </a:t>
            </a:r>
            <a:r>
              <a:rPr lang="fi-FI" dirty="0" err="1" smtClean="0">
                <a:latin typeface="+mj-lt"/>
                <a:hlinkClick r:id="rId2"/>
              </a:rPr>
              <a:t>www.te-palvelut.fi</a:t>
            </a:r>
            <a:r>
              <a:rPr lang="fi-FI" dirty="0" smtClean="0">
                <a:latin typeface="+mj-lt"/>
              </a:rPr>
              <a:t> </a:t>
            </a:r>
          </a:p>
          <a:p>
            <a:r>
              <a:rPr lang="fi-FI" dirty="0" smtClean="0">
                <a:latin typeface="+mj-lt"/>
              </a:rPr>
              <a:t>Tarvitset pankkitunnukset verkkoasiointiin</a:t>
            </a:r>
          </a:p>
          <a:p>
            <a:r>
              <a:rPr lang="fi-FI" dirty="0" smtClean="0">
                <a:latin typeface="+mj-lt"/>
              </a:rPr>
              <a:t>Jos sinulla ei ole verkkotunnuksia, täytä ja tulosta lomake osoitteessa </a:t>
            </a:r>
            <a:r>
              <a:rPr lang="fi-FI" dirty="0" err="1" smtClean="0">
                <a:latin typeface="+mj-lt"/>
                <a:hlinkClick r:id="rId3"/>
              </a:rPr>
              <a:t>www.suomi.fi</a:t>
            </a:r>
            <a:r>
              <a:rPr lang="fi-FI" dirty="0" smtClean="0">
                <a:latin typeface="+mj-lt"/>
              </a:rPr>
              <a:t> ja jätä se </a:t>
            </a:r>
            <a:r>
              <a:rPr lang="fi-FI" dirty="0" err="1" smtClean="0">
                <a:latin typeface="+mj-lt"/>
              </a:rPr>
              <a:t>TE-toimiston</a:t>
            </a:r>
            <a:r>
              <a:rPr lang="fi-FI" dirty="0" smtClean="0">
                <a:latin typeface="+mj-lt"/>
              </a:rPr>
              <a:t> postilaatikkoon</a:t>
            </a:r>
          </a:p>
          <a:p>
            <a:r>
              <a:rPr lang="fi-FI" dirty="0" smtClean="0">
                <a:latin typeface="+mj-lt"/>
              </a:rPr>
              <a:t>Rekisteröidyttyäsi sinulle soitetaan 0295-alkuisesta numerosta ja saat palveluajan</a:t>
            </a:r>
          </a:p>
          <a:p>
            <a:r>
              <a:rPr lang="fi-FI" dirty="0" smtClean="0">
                <a:latin typeface="+mj-lt"/>
              </a:rPr>
              <a:t>Tähän voi tulla keväällä muutoksia, tarkista asia ajoissa netistä: </a:t>
            </a:r>
            <a:r>
              <a:rPr lang="fi-FI" dirty="0" err="1" smtClean="0">
                <a:latin typeface="+mj-lt"/>
                <a:hlinkClick r:id="rId2"/>
              </a:rPr>
              <a:t>www.te-palvelut.fi</a:t>
            </a:r>
            <a:r>
              <a:rPr lang="fi-FI" dirty="0" smtClean="0">
                <a:latin typeface="+mj-lt"/>
              </a:rPr>
              <a:t> </a:t>
            </a:r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23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303237"/>
            <a:ext cx="7886700" cy="1325563"/>
          </a:xfrm>
        </p:spPr>
        <p:txBody>
          <a:bodyPr>
            <a:normAutofit/>
          </a:bodyPr>
          <a:lstStyle/>
          <a:p>
            <a:r>
              <a:rPr lang="fi-FI" sz="3200" dirty="0" smtClean="0"/>
              <a:t>Ohjausta, neuvontaa, tukea:</a:t>
            </a:r>
            <a:br>
              <a:rPr lang="fi-FI" sz="3200" dirty="0" smtClean="0"/>
            </a:b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525934"/>
            <a:ext cx="871296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b="1" u="sng" dirty="0" smtClean="0"/>
              <a:t>TE-TOIMISTO Jyväskylä:  http://www.te-palvelut.fi/te/fi/</a:t>
            </a:r>
          </a:p>
          <a:p>
            <a:pPr marL="0" indent="0">
              <a:buNone/>
            </a:pPr>
            <a:r>
              <a:rPr lang="fi-FI" sz="1800" dirty="0" smtClean="0"/>
              <a:t>-&gt; TYÖLINJAN URAOHJAUS </a:t>
            </a:r>
          </a:p>
          <a:p>
            <a:pPr marL="0" indent="0">
              <a:buNone/>
            </a:pPr>
            <a:r>
              <a:rPr lang="fi-FI" sz="1800" dirty="0" smtClean="0"/>
              <a:t>Ilman ajanvarausta maanantaisin ja torstaisin </a:t>
            </a:r>
            <a:r>
              <a:rPr lang="fi-FI" sz="1800" dirty="0"/>
              <a:t>klo </a:t>
            </a:r>
            <a:r>
              <a:rPr lang="fi-FI" sz="1800" dirty="0" smtClean="0"/>
              <a:t>12-16  </a:t>
            </a:r>
            <a:r>
              <a:rPr lang="fi-FI" sz="1800" dirty="0"/>
              <a:t>p. 0295 020 720 </a:t>
            </a:r>
          </a:p>
          <a:p>
            <a:pPr marL="0" indent="0">
              <a:buNone/>
            </a:pPr>
            <a:r>
              <a:rPr lang="fi-FI" sz="1800" dirty="0" smtClean="0"/>
              <a:t>Ajanvaraukset: </a:t>
            </a:r>
            <a:r>
              <a:rPr lang="fi-FI" sz="1800" dirty="0" smtClean="0">
                <a:hlinkClick r:id="rId2"/>
              </a:rPr>
              <a:t>tyolinja.uraohjaus@te-toimisto.fi</a:t>
            </a:r>
            <a:r>
              <a:rPr lang="fi-FI" sz="1800" dirty="0" smtClean="0"/>
              <a:t>  </a:t>
            </a:r>
          </a:p>
          <a:p>
            <a:pPr marL="0" indent="0">
              <a:buNone/>
            </a:pPr>
            <a:r>
              <a:rPr lang="fi-FI" sz="1800" dirty="0" smtClean="0"/>
              <a:t>tai soittamalla Koulutusneuvontaan ma-to klo 9-17, pe klo 9-16.15, p. 0295 020 702</a:t>
            </a:r>
          </a:p>
          <a:p>
            <a:pPr marL="0" indent="0">
              <a:buNone/>
            </a:pPr>
            <a:endParaRPr lang="fi-FI" sz="1800" b="1" u="sng" dirty="0" smtClean="0"/>
          </a:p>
          <a:p>
            <a:pPr marL="0" indent="0">
              <a:buNone/>
            </a:pPr>
            <a:r>
              <a:rPr lang="fi-FI" sz="1800" b="1" u="sng" dirty="0" smtClean="0"/>
              <a:t>OHJAAMO VETURITALLEILLA</a:t>
            </a:r>
            <a:r>
              <a:rPr lang="fi-FI" sz="1800" dirty="0" smtClean="0"/>
              <a:t> -&gt; </a:t>
            </a:r>
            <a:r>
              <a:rPr lang="fi-FI" sz="1800" dirty="0" smtClean="0">
                <a:hlinkClick r:id="rId3"/>
              </a:rPr>
              <a:t>http</a:t>
            </a:r>
            <a:r>
              <a:rPr lang="fi-FI" sz="1800" dirty="0">
                <a:hlinkClick r:id="rId3"/>
              </a:rPr>
              <a:t>://</a:t>
            </a:r>
            <a:r>
              <a:rPr lang="fi-FI" sz="1800" dirty="0" smtClean="0">
                <a:hlinkClick r:id="rId3"/>
              </a:rPr>
              <a:t>www.jyvaskyla.fi/tyollisyyspalvelut/ohjaamo</a:t>
            </a:r>
            <a:endParaRPr lang="fi-FI" sz="1800" dirty="0" smtClean="0"/>
          </a:p>
          <a:p>
            <a:r>
              <a:rPr lang="fi-FI" sz="1800" dirty="0" smtClean="0"/>
              <a:t>TE-toimistosta mm. ammatinvalintapsykologi, Kelaneuvoja ja opinto-ohjaaja paikalla.</a:t>
            </a:r>
          </a:p>
          <a:p>
            <a:r>
              <a:rPr lang="fi-FI" sz="1800" b="1" dirty="0" smtClean="0"/>
              <a:t> TI-KE </a:t>
            </a:r>
            <a:r>
              <a:rPr lang="fi-FI" sz="1800" b="1" dirty="0"/>
              <a:t>klo 12–16 </a:t>
            </a:r>
            <a:r>
              <a:rPr lang="fi-FI" sz="1800" b="1" dirty="0" smtClean="0"/>
              <a:t>ilman ajanvarausta!</a:t>
            </a:r>
          </a:p>
          <a:p>
            <a:endParaRPr lang="fi-FI" sz="1800" b="1" dirty="0"/>
          </a:p>
          <a:p>
            <a:r>
              <a:rPr lang="fi-FI" sz="4400" b="1" dirty="0" err="1" smtClean="0"/>
              <a:t>www.toissa.fi</a:t>
            </a:r>
            <a:endParaRPr lang="fi-FI" sz="4400" b="1" dirty="0" smtClean="0"/>
          </a:p>
          <a:p>
            <a:endParaRPr lang="fi-FI" sz="1800" b="1" dirty="0"/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7661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Valkolakkia kohti ja eteenpäin</a:t>
            </a:r>
            <a:endParaRPr lang="fi-FI" sz="3600" dirty="0"/>
          </a:p>
        </p:txBody>
      </p:sp>
      <p:sp>
        <p:nvSpPr>
          <p:cNvPr id="3" name="Tekstin paikkamerkki 2"/>
          <p:cNvSpPr>
            <a:spLocks noGrp="1"/>
          </p:cNvSpPr>
          <p:nvPr>
            <p:ph idx="1"/>
          </p:nvPr>
        </p:nvSpPr>
        <p:spPr>
          <a:xfrm>
            <a:off x="457200" y="1783220"/>
            <a:ext cx="8229600" cy="4526100"/>
          </a:xfrm>
        </p:spPr>
        <p:txBody>
          <a:bodyPr>
            <a:normAutofit/>
          </a:bodyPr>
          <a:lstStyle/>
          <a:p>
            <a:r>
              <a:rPr lang="fi-FI" sz="2100" dirty="0" smtClean="0"/>
              <a:t>Tee lukulomalle lukusuunnitelma, lue kavereiden kanssa ja tuella!</a:t>
            </a:r>
          </a:p>
          <a:p>
            <a:pPr marL="203200" indent="0">
              <a:buNone/>
            </a:pPr>
            <a:endParaRPr lang="fi-FI" sz="2100" dirty="0" smtClean="0"/>
          </a:p>
          <a:p>
            <a:r>
              <a:rPr lang="fi-FI" sz="2100" dirty="0" smtClean="0"/>
              <a:t>Ulkoile, nuku, ota rauhallisesti ja aloita lukeminen heti penkkareiden jälkeen!</a:t>
            </a:r>
          </a:p>
          <a:p>
            <a:endParaRPr lang="fi-FI" sz="2100" dirty="0" smtClean="0"/>
          </a:p>
          <a:p>
            <a:r>
              <a:rPr lang="fi-FI" sz="2100" dirty="0" smtClean="0"/>
              <a:t>Nauti uudesta elämänvaiheesta!</a:t>
            </a:r>
          </a:p>
          <a:p>
            <a:pPr marL="203200" indent="0">
              <a:buNone/>
            </a:pPr>
            <a:endParaRPr lang="fi-FI" sz="2100" dirty="0" smtClean="0"/>
          </a:p>
          <a:p>
            <a:pPr marL="203200" indent="0">
              <a:buNone/>
            </a:pPr>
            <a:endParaRPr lang="fi-FI" sz="21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272956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 smtClean="0"/>
              <a:t>Onnistuneita valintoja, menestystä elämääsi! </a:t>
            </a:r>
            <a:endParaRPr lang="fi-FI" sz="36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757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sz="3600" dirty="0" smtClean="0"/>
              <a:t>Näin haet koulutukseen opintopolun kautta</a:t>
            </a:r>
            <a:endParaRPr lang="fi-FI" sz="36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https://youtu.be/c478exgeMKQ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39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365126"/>
            <a:ext cx="8429625" cy="63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6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Hakulomakkeen</a:t>
            </a:r>
            <a:r>
              <a:rPr lang="en-GB" dirty="0" smtClean="0"/>
              <a:t> </a:t>
            </a:r>
            <a:r>
              <a:rPr lang="en-GB" dirty="0" err="1" smtClean="0"/>
              <a:t>täyttyöohjeita</a:t>
            </a:r>
            <a:r>
              <a:rPr lang="en-GB" dirty="0" smtClean="0"/>
              <a:t> </a:t>
            </a:r>
            <a:r>
              <a:rPr lang="en-GB" dirty="0" err="1" smtClean="0"/>
              <a:t>Opintopolussa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err="1" smtClean="0"/>
              <a:t>Pohjakoulutukseksi</a:t>
            </a:r>
            <a:r>
              <a:rPr lang="en-GB" dirty="0" smtClean="0"/>
              <a:t> </a:t>
            </a:r>
            <a:r>
              <a:rPr lang="en-GB" dirty="0" err="1" smtClean="0"/>
              <a:t>merkitset</a:t>
            </a:r>
            <a:r>
              <a:rPr lang="en-GB" dirty="0" smtClean="0"/>
              <a:t> </a:t>
            </a:r>
            <a:r>
              <a:rPr lang="en-GB" dirty="0" err="1" smtClean="0"/>
              <a:t>lukion</a:t>
            </a:r>
            <a:r>
              <a:rPr lang="en-GB" dirty="0" smtClean="0"/>
              <a:t> </a:t>
            </a:r>
            <a:r>
              <a:rPr lang="en-GB" dirty="0" err="1" smtClean="0"/>
              <a:t>oppimäärän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ylioppilastutkinnon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48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182" y="365125"/>
            <a:ext cx="6983127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6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82" y="-228600"/>
            <a:ext cx="97583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0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HAKUJÄRJESTYS SITOVA!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Korkeakouluhaussa</a:t>
            </a:r>
            <a:r>
              <a:rPr lang="en-GB" dirty="0" smtClean="0"/>
              <a:t> </a:t>
            </a:r>
            <a:r>
              <a:rPr lang="en-GB" dirty="0" err="1" smtClean="0"/>
              <a:t>siis</a:t>
            </a:r>
            <a:r>
              <a:rPr lang="en-GB" dirty="0" smtClean="0"/>
              <a:t> 2 </a:t>
            </a:r>
            <a:r>
              <a:rPr lang="en-GB" dirty="0" err="1" smtClean="0"/>
              <a:t>hakuaikaa</a:t>
            </a:r>
            <a:r>
              <a:rPr lang="en-GB" dirty="0" smtClean="0"/>
              <a:t>, </a:t>
            </a:r>
            <a:r>
              <a:rPr lang="en-GB" dirty="0" err="1" smtClean="0"/>
              <a:t>molemmat</a:t>
            </a:r>
            <a:r>
              <a:rPr lang="en-GB" dirty="0" smtClean="0"/>
              <a:t> haut </a:t>
            </a:r>
            <a:r>
              <a:rPr lang="en-GB" dirty="0" err="1" smtClean="0"/>
              <a:t>tulevat</a:t>
            </a:r>
            <a:r>
              <a:rPr lang="en-GB" dirty="0" smtClean="0"/>
              <a:t> </a:t>
            </a:r>
            <a:r>
              <a:rPr lang="en-GB" dirty="0" err="1" smtClean="0"/>
              <a:t>näkyviin</a:t>
            </a:r>
            <a:r>
              <a:rPr lang="en-GB" dirty="0" smtClean="0"/>
              <a:t> </a:t>
            </a:r>
            <a:r>
              <a:rPr lang="en-GB" dirty="0" err="1" smtClean="0"/>
              <a:t>samalle</a:t>
            </a:r>
            <a:r>
              <a:rPr lang="en-GB" dirty="0" smtClean="0"/>
              <a:t> </a:t>
            </a:r>
            <a:r>
              <a:rPr lang="en-GB" dirty="0" err="1" smtClean="0"/>
              <a:t>lomakkeelle</a:t>
            </a:r>
            <a:endParaRPr lang="en-GB" dirty="0" smtClean="0"/>
          </a:p>
          <a:p>
            <a:r>
              <a:rPr lang="en-GB" dirty="0" err="1" smtClean="0"/>
              <a:t>Hakujärjestys</a:t>
            </a:r>
            <a:r>
              <a:rPr lang="en-GB" dirty="0" smtClean="0"/>
              <a:t> on </a:t>
            </a:r>
            <a:r>
              <a:rPr lang="en-GB" dirty="0" err="1" smtClean="0"/>
              <a:t>sitova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voit</a:t>
            </a:r>
            <a:r>
              <a:rPr lang="en-GB" dirty="0" smtClean="0"/>
              <a:t> </a:t>
            </a:r>
            <a:r>
              <a:rPr lang="en-GB" dirty="0" err="1" smtClean="0"/>
              <a:t>sijoittaa</a:t>
            </a:r>
            <a:r>
              <a:rPr lang="en-GB" dirty="0" smtClean="0"/>
              <a:t> </a:t>
            </a:r>
            <a:r>
              <a:rPr lang="en-GB" dirty="0" err="1" smtClean="0"/>
              <a:t>toisessa</a:t>
            </a:r>
            <a:r>
              <a:rPr lang="en-GB" dirty="0" smtClean="0"/>
              <a:t> </a:t>
            </a:r>
            <a:r>
              <a:rPr lang="en-GB" dirty="0" err="1" smtClean="0"/>
              <a:t>haussa</a:t>
            </a:r>
            <a:r>
              <a:rPr lang="en-GB" dirty="0" smtClean="0"/>
              <a:t> </a:t>
            </a:r>
            <a:r>
              <a:rPr lang="en-GB" dirty="0" err="1" smtClean="0"/>
              <a:t>hakukohteet</a:t>
            </a:r>
            <a:r>
              <a:rPr lang="en-GB" dirty="0" smtClean="0"/>
              <a:t> </a:t>
            </a:r>
            <a:r>
              <a:rPr lang="en-GB" dirty="0" err="1" smtClean="0"/>
              <a:t>lopulliseen</a:t>
            </a:r>
            <a:r>
              <a:rPr lang="en-GB" dirty="0" smtClean="0"/>
              <a:t> </a:t>
            </a:r>
            <a:r>
              <a:rPr lang="en-GB" dirty="0" err="1" smtClean="0"/>
              <a:t>järjestykseen</a:t>
            </a:r>
            <a:r>
              <a:rPr lang="en-GB" dirty="0" smtClean="0"/>
              <a:t> (</a:t>
            </a:r>
            <a:r>
              <a:rPr lang="en-GB" dirty="0" err="1" smtClean="0"/>
              <a:t>tosin</a:t>
            </a:r>
            <a:r>
              <a:rPr lang="en-GB" dirty="0" smtClean="0"/>
              <a:t> </a:t>
            </a:r>
            <a:r>
              <a:rPr lang="en-GB" dirty="0" err="1" smtClean="0"/>
              <a:t>vieraskielisten</a:t>
            </a:r>
            <a:r>
              <a:rPr lang="en-GB" dirty="0" smtClean="0"/>
              <a:t> </a:t>
            </a:r>
            <a:r>
              <a:rPr lang="en-GB" dirty="0" err="1" smtClean="0"/>
              <a:t>hakukohteiden</a:t>
            </a:r>
            <a:r>
              <a:rPr lang="en-GB" dirty="0" smtClean="0"/>
              <a:t> </a:t>
            </a:r>
            <a:r>
              <a:rPr lang="en-GB" dirty="0" err="1" smtClean="0"/>
              <a:t>keskinäistä</a:t>
            </a:r>
            <a:r>
              <a:rPr lang="en-GB" dirty="0" smtClean="0"/>
              <a:t> </a:t>
            </a:r>
            <a:r>
              <a:rPr lang="en-GB" dirty="0" err="1" smtClean="0"/>
              <a:t>järjestystä</a:t>
            </a:r>
            <a:r>
              <a:rPr lang="en-GB" dirty="0" smtClean="0"/>
              <a:t> et </a:t>
            </a:r>
            <a:r>
              <a:rPr lang="en-GB" dirty="0" err="1" smtClean="0"/>
              <a:t>voi</a:t>
            </a:r>
            <a:r>
              <a:rPr lang="en-GB" dirty="0" smtClean="0"/>
              <a:t> </a:t>
            </a:r>
            <a:r>
              <a:rPr lang="en-GB" dirty="0" err="1" smtClean="0"/>
              <a:t>enää</a:t>
            </a:r>
            <a:r>
              <a:rPr lang="en-GB" dirty="0" smtClean="0"/>
              <a:t> </a:t>
            </a:r>
            <a:r>
              <a:rPr lang="en-GB" dirty="0" err="1" smtClean="0"/>
              <a:t>muuttaa</a:t>
            </a:r>
            <a:r>
              <a:rPr lang="en-GB" dirty="0" smtClean="0"/>
              <a:t> </a:t>
            </a:r>
            <a:r>
              <a:rPr lang="en-GB" dirty="0" err="1" smtClean="0"/>
              <a:t>toisessa</a:t>
            </a:r>
            <a:r>
              <a:rPr lang="en-GB" dirty="0" smtClean="0"/>
              <a:t> </a:t>
            </a:r>
            <a:r>
              <a:rPr lang="en-GB" dirty="0" err="1" smtClean="0"/>
              <a:t>haussa</a:t>
            </a:r>
            <a:r>
              <a:rPr lang="en-GB" dirty="0" smtClean="0"/>
              <a:t>)!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49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82" y="-228600"/>
            <a:ext cx="97583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1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0B3D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>
                <a:ea typeface="Arial"/>
                <a:cs typeface="Arial"/>
                <a:sym typeface="Arial"/>
              </a:rPr>
              <a:t>”</a:t>
            </a:r>
            <a:r>
              <a:rPr lang="en-US" sz="2800" b="1" i="0" u="none" strike="noStrike" cap="none" baseline="0" dirty="0" err="1">
                <a:ea typeface="Arial"/>
                <a:cs typeface="Arial"/>
                <a:sym typeface="Arial"/>
              </a:rPr>
              <a:t>Pakkohaku</a:t>
            </a:r>
            <a:r>
              <a:rPr lang="en-US" sz="2800" b="1" i="0" u="none" strike="noStrike" cap="none" baseline="0" dirty="0">
                <a:ea typeface="Arial"/>
                <a:cs typeface="Arial"/>
                <a:sym typeface="Arial"/>
              </a:rPr>
              <a:t>” = </a:t>
            </a:r>
            <a:r>
              <a:rPr lang="en-US" sz="2800" b="1" i="0" u="none" strike="noStrike" cap="none" baseline="0" dirty="0" err="1">
                <a:ea typeface="Arial"/>
                <a:cs typeface="Arial"/>
                <a:sym typeface="Arial"/>
              </a:rPr>
              <a:t>oikeus</a:t>
            </a:r>
            <a:r>
              <a:rPr lang="en-US" sz="2800" b="1" i="0" u="none" strike="noStrike" cap="none" baseline="0" dirty="0"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baseline="0" dirty="0" err="1">
                <a:ea typeface="Arial"/>
                <a:cs typeface="Arial"/>
                <a:sym typeface="Arial"/>
              </a:rPr>
              <a:t>työmarkkinatukeen</a:t>
            </a:r>
            <a:endParaRPr lang="en-US" sz="2800" b="1" i="0" u="none" strike="noStrike" cap="none" baseline="0" dirty="0"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idx="1"/>
          </p:nvPr>
        </p:nvSpPr>
        <p:spPr>
          <a:xfrm>
            <a:off x="323528" y="1567335"/>
            <a:ext cx="8568952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5A50"/>
              </a:buClr>
              <a:buSzPct val="25000"/>
              <a:buFont typeface="Arial"/>
              <a:buNone/>
            </a:pPr>
            <a:r>
              <a:rPr lang="en-US" sz="1800" b="1" u="sng" dirty="0" err="1">
                <a:latin typeface="+mj-lt"/>
                <a:ea typeface="Arial"/>
                <a:cs typeface="Arial"/>
                <a:sym typeface="Arial"/>
              </a:rPr>
              <a:t>Säilyttääksesi</a:t>
            </a:r>
            <a:r>
              <a:rPr lang="en-US" sz="1800" b="1" u="sng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1" u="sng" dirty="0" err="1">
                <a:latin typeface="+mj-lt"/>
                <a:ea typeface="Arial"/>
                <a:cs typeface="Arial"/>
                <a:sym typeface="Arial"/>
              </a:rPr>
              <a:t>oikeuden</a:t>
            </a:r>
            <a:r>
              <a:rPr lang="en-US" sz="1800" b="1" u="sng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1" u="sng" dirty="0" err="1">
                <a:latin typeface="+mj-lt"/>
                <a:ea typeface="Arial"/>
                <a:cs typeface="Arial"/>
                <a:sym typeface="Arial"/>
              </a:rPr>
              <a:t>työmarkkinatukeen</a:t>
            </a:r>
            <a:endParaRPr lang="en-US" sz="1800" b="1" u="sng" dirty="0"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5A50"/>
              </a:buClr>
              <a:buSzPct val="25000"/>
              <a:buFont typeface="Arial"/>
              <a:buNone/>
            </a:pPr>
            <a:r>
              <a:rPr lang="en-US" sz="1800" b="1" i="0" u="sng" strike="noStrike" cap="none" baseline="0" dirty="0">
                <a:latin typeface="+mj-lt"/>
                <a:ea typeface="Arial"/>
                <a:cs typeface="Arial"/>
                <a:sym typeface="Arial"/>
              </a:rPr>
              <a:t>TE-</a:t>
            </a:r>
            <a:r>
              <a:rPr lang="en-US" sz="1800" b="1" i="0" u="sng" strike="noStrike" cap="none" baseline="0" dirty="0" err="1">
                <a:latin typeface="+mj-lt"/>
                <a:ea typeface="Arial"/>
                <a:cs typeface="Arial"/>
                <a:sym typeface="Arial"/>
              </a:rPr>
              <a:t>Palvelut</a:t>
            </a:r>
            <a:r>
              <a:rPr lang="en-US" sz="18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ohjeistavat</a:t>
            </a:r>
            <a:r>
              <a:rPr lang="en-US" sz="1800" b="1" i="0" u="none" strike="noStrike" cap="none" baseline="0" dirty="0" smtClean="0">
                <a:latin typeface="+mj-lt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5A50"/>
              </a:buClr>
              <a:buSzPct val="25000"/>
              <a:buFont typeface="Arial"/>
              <a:buNone/>
            </a:pPr>
            <a:endParaRPr lang="en-US" sz="1800" b="1" i="0" u="none" strike="noStrike" cap="none" baseline="0" dirty="0"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 smtClean="0">
                <a:latin typeface="+mj-lt"/>
                <a:ea typeface="Arial"/>
                <a:cs typeface="Arial"/>
                <a:sym typeface="Arial"/>
              </a:rPr>
              <a:t>Kun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olet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alle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25-vuotias ja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olet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suorittanut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vain </a:t>
            </a:r>
            <a:r>
              <a:rPr lang="en-US" sz="1800" b="1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lukion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25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 smtClean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 smtClean="0">
                <a:latin typeface="+mj-lt"/>
                <a:ea typeface="Arial"/>
                <a:cs typeface="Arial"/>
                <a:sym typeface="Arial"/>
              </a:rPr>
              <a:t>Hae</a:t>
            </a:r>
            <a:r>
              <a:rPr lang="en-US" sz="1800" b="0" i="0" u="none" strike="noStrike" cap="none" baseline="0" dirty="0" smtClean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aina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keväällä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seuraavana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syksynä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alkavaan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tutkintoon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johtavaan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ammatillisia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endParaRPr lang="en-US" sz="1800" b="0" i="0" u="none" strike="noStrike" cap="none" baseline="0" dirty="0" smtClean="0"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b="0" i="0" u="none" strike="noStrike" cap="none" baseline="0" dirty="0" smtClean="0">
                <a:latin typeface="+mj-lt"/>
                <a:ea typeface="Arial"/>
                <a:cs typeface="Arial"/>
                <a:sym typeface="Arial"/>
              </a:rPr>
              <a:t>  </a:t>
            </a:r>
            <a:r>
              <a:rPr lang="en-US" sz="1800" b="0" i="0" u="none" strike="noStrike" cap="none" baseline="0" dirty="0" err="1" smtClean="0">
                <a:latin typeface="+mj-lt"/>
                <a:ea typeface="Arial"/>
                <a:cs typeface="Arial"/>
                <a:sym typeface="Arial"/>
              </a:rPr>
              <a:t>valmiuksia</a:t>
            </a:r>
            <a:r>
              <a:rPr lang="en-US" sz="1800" b="0" i="0" u="none" strike="noStrike" cap="none" baseline="0" dirty="0" smtClean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antavaan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koulutukseen</a:t>
            </a:r>
            <a:r>
              <a:rPr lang="en-US" sz="1800" dirty="0">
                <a:latin typeface="+mj-lt"/>
                <a:ea typeface="Arial"/>
                <a:cs typeface="Arial"/>
                <a:sym typeface="Arial"/>
              </a:rPr>
              <a:t> (YO, AMK, AO…)</a:t>
            </a:r>
          </a:p>
          <a:p>
            <a:pPr marL="0" marR="0" lvl="0" indent="25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 smtClean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 smtClean="0">
                <a:latin typeface="+mj-lt"/>
                <a:ea typeface="Arial"/>
                <a:cs typeface="Arial"/>
                <a:sym typeface="Arial"/>
              </a:rPr>
              <a:t>Koulutuksen</a:t>
            </a:r>
            <a:r>
              <a:rPr lang="en-US" sz="1800" b="0" i="0" u="none" strike="noStrike" cap="none" baseline="0" dirty="0" smtClean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ei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tarvitse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kuulua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 smtClean="0">
                <a:latin typeface="+mj-lt"/>
                <a:ea typeface="Arial"/>
                <a:cs typeface="Arial"/>
                <a:sym typeface="Arial"/>
              </a:rPr>
              <a:t>yhteishakuun</a:t>
            </a:r>
            <a:r>
              <a:rPr lang="en-US" sz="1800" b="0" i="0" u="none" strike="noStrike" cap="none" baseline="0" dirty="0" smtClean="0">
                <a:latin typeface="+mj-lt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baseline="0" dirty="0" err="1" smtClean="0">
                <a:latin typeface="+mj-lt"/>
                <a:ea typeface="Arial"/>
                <a:cs typeface="Arial"/>
                <a:sym typeface="Arial"/>
              </a:rPr>
              <a:t>mutta</a:t>
            </a:r>
            <a:r>
              <a:rPr lang="en-US" sz="1800" b="0" i="0" u="none" strike="noStrike" cap="none" baseline="0" dirty="0" smtClean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 smtClean="0">
                <a:latin typeface="+mj-lt"/>
                <a:ea typeface="Arial"/>
                <a:cs typeface="Arial"/>
                <a:sym typeface="Arial"/>
              </a:rPr>
              <a:t>tutkintoon</a:t>
            </a:r>
            <a:r>
              <a:rPr lang="en-US" sz="1800" b="0" i="0" u="none" strike="noStrike" cap="none" dirty="0" smtClean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 smtClean="0">
                <a:latin typeface="+mj-lt"/>
                <a:ea typeface="Arial"/>
                <a:cs typeface="Arial"/>
                <a:sym typeface="Arial"/>
              </a:rPr>
              <a:t>johtavaa</a:t>
            </a:r>
            <a:r>
              <a:rPr lang="en-US" sz="1800" b="0" i="0" u="none" strike="noStrike" cap="none" dirty="0" smtClean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 smtClean="0">
                <a:latin typeface="+mj-lt"/>
                <a:ea typeface="Arial"/>
                <a:cs typeface="Arial"/>
                <a:sym typeface="Arial"/>
              </a:rPr>
              <a:t>koulutusta</a:t>
            </a:r>
            <a:r>
              <a:rPr lang="en-US" sz="1800" b="0" i="0" u="none" strike="noStrike" cap="none" baseline="0" dirty="0" smtClean="0">
                <a:latin typeface="+mj-lt"/>
                <a:ea typeface="Arial"/>
                <a:cs typeface="Arial"/>
                <a:sym typeface="Arial"/>
              </a:rPr>
              <a:t>.</a:t>
            </a:r>
            <a:endParaRPr lang="en-US" sz="1800" b="0" i="0" u="none" strike="noStrike" cap="none" baseline="0" dirty="0">
              <a:latin typeface="+mj-lt"/>
              <a:ea typeface="Arial"/>
              <a:cs typeface="Arial"/>
              <a:sym typeface="Arial"/>
            </a:endParaRPr>
          </a:p>
          <a:p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Hae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vähintään</a:t>
            </a:r>
            <a:r>
              <a:rPr lang="en-US" sz="1800" b="0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smtClean="0">
                <a:latin typeface="+mj-lt"/>
                <a:ea typeface="Arial"/>
                <a:cs typeface="Arial"/>
                <a:sym typeface="Arial"/>
              </a:rPr>
              <a:t>2 </a:t>
            </a:r>
            <a:r>
              <a:rPr lang="en-US" sz="1800" b="0" i="0" u="none" strike="noStrike" cap="none" baseline="0" dirty="0" err="1">
                <a:latin typeface="+mj-lt"/>
                <a:ea typeface="Arial"/>
                <a:cs typeface="Arial"/>
                <a:sym typeface="Arial"/>
              </a:rPr>
              <a:t>opiskelupaikkaa</a:t>
            </a:r>
            <a:r>
              <a:rPr lang="en-US" sz="1800" b="0" i="0" u="none" strike="noStrike" cap="none" baseline="0" dirty="0" smtClean="0">
                <a:latin typeface="+mj-lt"/>
                <a:ea typeface="Arial"/>
                <a:cs typeface="Arial"/>
                <a:sym typeface="Arial"/>
              </a:rPr>
              <a:t>.</a:t>
            </a:r>
            <a:r>
              <a:rPr lang="fi-FI" sz="1800" dirty="0">
                <a:latin typeface="+mj-lt"/>
              </a:rPr>
              <a:t> Haettava vähintään kahteen ammatilliseen tutkintoon johtavaan koulutukseen</a:t>
            </a:r>
          </a:p>
          <a:p>
            <a:r>
              <a:rPr lang="fi-FI" sz="1800" dirty="0">
                <a:latin typeface="+mj-lt"/>
              </a:rPr>
              <a:t>Ammatillinen koulutus, ammattikorkeakoulu tai yliopisto käy</a:t>
            </a:r>
          </a:p>
          <a:p>
            <a:r>
              <a:rPr lang="fi-FI" sz="1800" dirty="0">
                <a:latin typeface="+mj-lt"/>
              </a:rPr>
              <a:t>Hakuvelvollisuus koskee kaikkia alle 25-vuotiaita</a:t>
            </a:r>
          </a:p>
          <a:p>
            <a:r>
              <a:rPr lang="fi-FI" sz="1800" dirty="0">
                <a:latin typeface="+mj-lt"/>
              </a:rPr>
              <a:t>Hakea tulee jo abikeväänä, armeijassa jne.</a:t>
            </a:r>
          </a:p>
          <a:p>
            <a:r>
              <a:rPr lang="fi-FI" sz="1800" dirty="0">
                <a:latin typeface="+mj-lt"/>
              </a:rPr>
              <a:t>Syksyn haussa ei tarvitse hakea</a:t>
            </a:r>
          </a:p>
          <a:p>
            <a:r>
              <a:rPr lang="fi-FI" sz="1800" dirty="0">
                <a:latin typeface="+mj-lt"/>
              </a:rPr>
              <a:t>Valintakokeisiin osallistuttava</a:t>
            </a:r>
          </a:p>
          <a:p>
            <a:r>
              <a:rPr lang="fi-FI" sz="1800" dirty="0">
                <a:latin typeface="+mj-lt"/>
              </a:rPr>
              <a:t>Opinnot aloitettava välittömästi ilman pätevää syytä (varusmiespalvelus)</a:t>
            </a:r>
          </a:p>
          <a:p>
            <a:pPr marL="0" marR="0" lvl="0" indent="25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1600" b="0" i="0" u="none" strike="noStrike" cap="none" baseline="0" dirty="0"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2354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355</Words>
  <Application>Microsoft Office PowerPoint</Application>
  <PresentationFormat>Näytössä katseltava diaesitys (4:3)</PresentationFormat>
  <Paragraphs>52</Paragraphs>
  <Slides>13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Office-teema</vt:lpstr>
      <vt:lpstr>Yhteishakulomakkeen täyttö</vt:lpstr>
      <vt:lpstr> Näin haet koulutukseen opintopolun kautta</vt:lpstr>
      <vt:lpstr>PowerPoint-esitys</vt:lpstr>
      <vt:lpstr>Hakulomakkeen täyttyöohjeita Opintopolussa</vt:lpstr>
      <vt:lpstr>PowerPoint-esitys</vt:lpstr>
      <vt:lpstr>PowerPoint-esitys</vt:lpstr>
      <vt:lpstr>HAKUJÄRJESTYS SITOVA!</vt:lpstr>
      <vt:lpstr>PowerPoint-esitys</vt:lpstr>
      <vt:lpstr>”Pakkohaku” = oikeus työmarkkinatukeen</vt:lpstr>
      <vt:lpstr>TE-toimiston kanssa asiointi</vt:lpstr>
      <vt:lpstr>Ohjausta, neuvontaa, tukea: </vt:lpstr>
      <vt:lpstr>Valkolakkia kohti ja eteenpäin</vt:lpstr>
      <vt:lpstr>Onnistuneita valintoja, menestystä elämääsi!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Yhteishakulomakkeen täyttö</dc:title>
  <dc:creator>PC</dc:creator>
  <cp:lastModifiedBy>PC</cp:lastModifiedBy>
  <cp:revision>2</cp:revision>
  <dcterms:created xsi:type="dcterms:W3CDTF">2016-10-04T20:48:55Z</dcterms:created>
  <dcterms:modified xsi:type="dcterms:W3CDTF">2016-10-04T22:00:32Z</dcterms:modified>
</cp:coreProperties>
</file>