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4"/>
  </p:sldMasterIdLst>
  <p:notesMasterIdLst>
    <p:notesMasterId r:id="rId20"/>
  </p:notesMasterIdLst>
  <p:sldIdLst>
    <p:sldId id="269" r:id="rId5"/>
    <p:sldId id="270" r:id="rId6"/>
    <p:sldId id="262" r:id="rId7"/>
    <p:sldId id="271" r:id="rId8"/>
    <p:sldId id="278" r:id="rId9"/>
    <p:sldId id="263" r:id="rId10"/>
    <p:sldId id="264" r:id="rId11"/>
    <p:sldId id="266" r:id="rId12"/>
    <p:sldId id="267" r:id="rId13"/>
    <p:sldId id="258" r:id="rId14"/>
    <p:sldId id="257" r:id="rId15"/>
    <p:sldId id="277" r:id="rId16"/>
    <p:sldId id="265" r:id="rId17"/>
    <p:sldId id="26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54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A618A-5E23-413D-8CCE-B1DACA4A26EC}" type="datetimeFigureOut">
              <a:rPr lang="fi-FI"/>
              <a:t>21.9.2016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E0774-C997-47A3-8D5C-52BD824F9D09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E0774-C997-47A3-8D5C-52BD824F9D09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2107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E0774-C997-47A3-8D5C-52BD824F9D09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578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E0774-C997-47A3-8D5C-52BD824F9D09}" type="slidenum">
              <a:rPr lang="fi-FI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67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E0774-C997-47A3-8D5C-52BD824F9D09}" type="slidenum">
              <a:rPr lang="fi-FI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7059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83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9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2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85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9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4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7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7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97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56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8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kurssitarjottimet/keski-suomi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tudia.messukeskushelsinki.f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iskelu.jyu.fi/fi/hae/opiskelijalahettilaat" TargetMode="External"/><Relationship Id="rId2" Type="http://schemas.openxmlformats.org/officeDocument/2006/relationships/hyperlink" Target="https://peda.net/jao/jyl/korkeakoulu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yvaskyla.fi/tyollisyyspalvelut/ohjaam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ao.fi/fi/Jyvaskylan-lukiokoulutus/Jyvaskylan-Lyseon-lukio/Opiskel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yle.fi/uutiset/ylioppilas_naihin_koulutuksiin_voit_hakea_pelkalla_ylioppilastodistuksella/8922436" TargetMode="External"/><Relationship Id="rId4" Type="http://schemas.openxmlformats.org/officeDocument/2006/relationships/hyperlink" Target="https://www.ylioppilastutkinto.fi/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385537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Tervetuloa </a:t>
            </a:r>
            <a:r>
              <a:rPr lang="fi-FI" dirty="0" smtClean="0"/>
              <a:t>saamaan vastauksia</a:t>
            </a:r>
            <a:r>
              <a:rPr lang="fi-FI" dirty="0" smtClean="0"/>
              <a:t>!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</a:t>
            </a:r>
            <a:r>
              <a:rPr lang="fi-FI" sz="3600" dirty="0" smtClean="0"/>
              <a:t>OP.1.3. kurssin 1.tunti </a:t>
            </a:r>
            <a:br>
              <a:rPr lang="fi-FI" sz="3600" dirty="0" smtClean="0"/>
            </a:br>
            <a:r>
              <a:rPr lang="fi-FI" sz="3600" dirty="0" smtClean="0"/>
              <a:t>Liisa </a:t>
            </a:r>
            <a:r>
              <a:rPr lang="fi-FI" sz="3600" dirty="0" err="1" smtClean="0"/>
              <a:t>Lamminsivu-Risku</a:t>
            </a:r>
            <a:endParaRPr lang="fi-FI" sz="3600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415" y="857189"/>
            <a:ext cx="5080000" cy="2870200"/>
          </a:xfrm>
        </p:spPr>
      </p:pic>
    </p:spTree>
    <p:extLst>
      <p:ext uri="{BB962C8B-B14F-4D97-AF65-F5344CB8AC3E}">
        <p14:creationId xmlns:p14="http://schemas.microsoft.com/office/powerpoint/2010/main" val="9028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1" y="233266"/>
            <a:ext cx="9906000" cy="653142"/>
          </a:xfrm>
        </p:spPr>
        <p:txBody>
          <a:bodyPr>
            <a:normAutofit fontScale="90000"/>
          </a:bodyPr>
          <a:lstStyle/>
          <a:p>
            <a:r>
              <a:rPr lang="fi-FI" b="1"/>
              <a:t>YLIOPPILASTUTKINNON RAKENNE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1" y="1268964"/>
            <a:ext cx="4878390" cy="1576873"/>
          </a:xfrm>
        </p:spPr>
        <p:txBody>
          <a:bodyPr>
            <a:normAutofit fontScale="92500" lnSpcReduction="10000"/>
          </a:bodyPr>
          <a:lstStyle/>
          <a:p>
            <a:r>
              <a:rPr lang="fi-FI" b="1" u="sng">
                <a:solidFill>
                  <a:schemeClr val="tx1"/>
                </a:solidFill>
              </a:rPr>
              <a:t>PAKOLLISET AINEET (4 KPL)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/>
              <a:t>Vähintään yksi </a:t>
            </a:r>
            <a:r>
              <a:rPr lang="fi-FI" sz="2000" u="sng"/>
              <a:t>A-tason</a:t>
            </a:r>
            <a:r>
              <a:rPr lang="fi-FI" sz="2000"/>
              <a:t> aine!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/>
              <a:t>Vahvat aineet pakollisiksi (pakollisesta aineesta saatu hylätty voi hidastaa/estää ylioppilaaksitulon!)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3452327"/>
            <a:ext cx="4878391" cy="2939142"/>
          </a:xfrm>
        </p:spPr>
        <p:txBody>
          <a:bodyPr>
            <a:noAutofit/>
          </a:bodyPr>
          <a:lstStyle/>
          <a:p>
            <a:r>
              <a:rPr lang="fi-FI" b="1">
                <a:solidFill>
                  <a:schemeClr val="tx1"/>
                </a:solidFill>
              </a:rPr>
              <a:t>Äidinkieli tai S2 (kaikille pakollinen)</a:t>
            </a:r>
          </a:p>
          <a:p>
            <a:pPr marL="0" indent="0">
              <a:buNone/>
            </a:pPr>
            <a:r>
              <a:rPr lang="fi-FI" u="sng">
                <a:solidFill>
                  <a:schemeClr val="tx1"/>
                </a:solidFill>
              </a:rPr>
              <a:t>Lisäksi 3 seuraavista:</a:t>
            </a:r>
          </a:p>
          <a:p>
            <a:r>
              <a:rPr lang="fi-FI">
                <a:solidFill>
                  <a:schemeClr val="tx1"/>
                </a:solidFill>
              </a:rPr>
              <a:t>Toinen kotimainen</a:t>
            </a:r>
          </a:p>
          <a:p>
            <a:r>
              <a:rPr lang="fi-FI">
                <a:solidFill>
                  <a:schemeClr val="tx1"/>
                </a:solidFill>
              </a:rPr>
              <a:t>Vieras kieli</a:t>
            </a:r>
          </a:p>
          <a:p>
            <a:r>
              <a:rPr lang="fi-FI">
                <a:solidFill>
                  <a:schemeClr val="tx1"/>
                </a:solidFill>
              </a:rPr>
              <a:t>Matematiikka</a:t>
            </a:r>
          </a:p>
          <a:p>
            <a:r>
              <a:rPr lang="fi-FI">
                <a:solidFill>
                  <a:schemeClr val="tx1"/>
                </a:solidFill>
              </a:rPr>
              <a:t>Reaaliaineen koe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268964"/>
            <a:ext cx="4646602" cy="877077"/>
          </a:xfrm>
        </p:spPr>
        <p:txBody>
          <a:bodyPr/>
          <a:lstStyle/>
          <a:p>
            <a:r>
              <a:rPr lang="fi-FI" b="1" u="sng">
                <a:solidFill>
                  <a:schemeClr val="tx1"/>
                </a:solidFill>
              </a:rPr>
              <a:t>YLIMÄÄRÄISET AINEET</a:t>
            </a:r>
          </a:p>
          <a:p>
            <a:endParaRPr lang="fi-FI" b="1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40758" y="2239347"/>
            <a:ext cx="4506651" cy="39468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/>
              <a:t>Loput kirjoitusaineet voit kirjoittaa ylimääräisinä:</a:t>
            </a:r>
          </a:p>
          <a:p>
            <a:r>
              <a:rPr lang="fi-FI"/>
              <a:t>Reaaliaineen kokeita</a:t>
            </a:r>
          </a:p>
          <a:p>
            <a:r>
              <a:rPr lang="fi-FI"/>
              <a:t>Matematiikka / toinen kotimainen</a:t>
            </a:r>
          </a:p>
          <a:p>
            <a:r>
              <a:rPr lang="fi-FI"/>
              <a:t>Vieraita kieliä</a:t>
            </a:r>
          </a:p>
          <a:p>
            <a:pPr marL="0" indent="0">
              <a:buNone/>
            </a:pPr>
            <a:r>
              <a:rPr lang="fi-FI"/>
              <a:t>Hyöty: jatko-opintoihin haettaessa, kompensaatio (jos pakollinen aine tulee hylätyksi)</a:t>
            </a:r>
          </a:p>
        </p:txBody>
      </p:sp>
    </p:spTree>
    <p:extLst>
      <p:ext uri="{BB962C8B-B14F-4D97-AF65-F5344CB8AC3E}">
        <p14:creationId xmlns:p14="http://schemas.microsoft.com/office/powerpoint/2010/main" val="3629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4563" y="326571"/>
            <a:ext cx="11402008" cy="1203649"/>
          </a:xfrm>
        </p:spPr>
        <p:txBody>
          <a:bodyPr>
            <a:normAutofit/>
          </a:bodyPr>
          <a:lstStyle/>
          <a:p>
            <a:r>
              <a:rPr lang="fi-FI" sz="3600" b="1" dirty="0"/>
              <a:t>Kevään 2017 yo-tutkintoon ilmoittautuminen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98171"/>
            <a:ext cx="9493897" cy="4450701"/>
          </a:xfrm>
        </p:spPr>
        <p:txBody>
          <a:bodyPr>
            <a:normAutofit lnSpcReduction="10000"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Ilmoittautuminen </a:t>
            </a:r>
            <a:r>
              <a:rPr lang="fi-FI" sz="2800" dirty="0" err="1">
                <a:solidFill>
                  <a:schemeClr val="tx1"/>
                </a:solidFill>
              </a:rPr>
              <a:t>wilmassa</a:t>
            </a:r>
            <a:r>
              <a:rPr lang="fi-FI" sz="2800" dirty="0">
                <a:solidFill>
                  <a:schemeClr val="tx1"/>
                </a:solidFill>
              </a:rPr>
              <a:t> marraskuun puolessa välissä</a:t>
            </a:r>
          </a:p>
          <a:p>
            <a:r>
              <a:rPr lang="fi-FI" sz="2800" dirty="0" err="1" smtClean="0">
                <a:solidFill>
                  <a:schemeClr val="tx1"/>
                </a:solidFill>
              </a:rPr>
              <a:t>YO-</a:t>
            </a:r>
            <a:r>
              <a:rPr lang="fi-FI" sz="2800" dirty="0" err="1" smtClean="0">
                <a:solidFill>
                  <a:schemeClr val="tx1"/>
                </a:solidFill>
              </a:rPr>
              <a:t>suunnitelman</a:t>
            </a:r>
            <a:r>
              <a:rPr lang="fi-FI" sz="2800" dirty="0" smtClean="0">
                <a:solidFill>
                  <a:schemeClr val="tx1"/>
                </a:solidFill>
              </a:rPr>
              <a:t> päivittäminen </a:t>
            </a:r>
            <a:r>
              <a:rPr lang="fi-FI" sz="2800" dirty="0">
                <a:solidFill>
                  <a:schemeClr val="tx1"/>
                </a:solidFill>
              </a:rPr>
              <a:t>(lomakkeet -&gt; LK HOPS Henkilökohtainen….)</a:t>
            </a:r>
          </a:p>
          <a:p>
            <a:r>
              <a:rPr lang="fi-FI" sz="2800" dirty="0">
                <a:solidFill>
                  <a:schemeClr val="tx1"/>
                </a:solidFill>
              </a:rPr>
              <a:t>Huolehdi, että olet valinnut kirjoituksiin tarvittavat kurssit lukkariisi. </a:t>
            </a:r>
          </a:p>
          <a:p>
            <a:r>
              <a:rPr lang="fi-FI" sz="2800" b="1" dirty="0">
                <a:solidFill>
                  <a:schemeClr val="tx1"/>
                </a:solidFill>
              </a:rPr>
              <a:t>Kirjoitusaineiden pakolliset kurssit pitää olla valmiina 3. jakson päätteeksi</a:t>
            </a:r>
            <a:r>
              <a:rPr lang="fi-FI" sz="2800" dirty="0">
                <a:solidFill>
                  <a:schemeClr val="tx1"/>
                </a:solidFill>
              </a:rPr>
              <a:t>. (Opettajat arvioivat 3. jakson kurssit 18.1.2017 mennessä</a:t>
            </a:r>
            <a:r>
              <a:rPr lang="fi-FI" sz="2800" dirty="0" smtClean="0">
                <a:solidFill>
                  <a:schemeClr val="tx1"/>
                </a:solidFill>
              </a:rPr>
              <a:t>)</a:t>
            </a:r>
          </a:p>
          <a:p>
            <a:r>
              <a:rPr lang="fi-FI" sz="2800" dirty="0">
                <a:solidFill>
                  <a:schemeClr val="tx1"/>
                </a:solidFill>
              </a:rPr>
              <a:t>Ilmoittautumislomake tulostetaan, allekirjoitetaan ja toimitetaan omalle </a:t>
            </a:r>
            <a:r>
              <a:rPr lang="fi-FI" sz="2800" dirty="0" err="1">
                <a:solidFill>
                  <a:schemeClr val="tx1"/>
                </a:solidFill>
              </a:rPr>
              <a:t>ro:lle</a:t>
            </a:r>
            <a:endParaRPr lang="fi-FI" sz="2800" dirty="0">
              <a:solidFill>
                <a:schemeClr val="tx1"/>
              </a:solidFill>
            </a:endParaRPr>
          </a:p>
          <a:p>
            <a:endParaRPr lang="fi-FI" sz="2800" dirty="0">
              <a:solidFill>
                <a:schemeClr val="tx1"/>
              </a:solidFill>
            </a:endParaRPr>
          </a:p>
          <a:p>
            <a:endParaRPr lang="fi-FI" sz="2800" dirty="0">
              <a:solidFill>
                <a:schemeClr val="tx1"/>
              </a:solidFill>
            </a:endParaRPr>
          </a:p>
          <a:p>
            <a:endParaRPr lang="fi-FI" sz="2800" dirty="0">
              <a:solidFill>
                <a:schemeClr val="tx1"/>
              </a:solidFill>
            </a:endParaRPr>
          </a:p>
          <a:p>
            <a:endParaRPr lang="fi-FI" sz="2800" dirty="0">
              <a:solidFill>
                <a:schemeClr val="tx1"/>
              </a:solidFill>
            </a:endParaRPr>
          </a:p>
          <a:p>
            <a:endParaRPr lang="fi-F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0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-1485899" y="244478"/>
            <a:ext cx="7943850" cy="1470025"/>
          </a:xfrm>
        </p:spPr>
        <p:txBody>
          <a:bodyPr>
            <a:normAutofit/>
          </a:bodyPr>
          <a:lstStyle/>
          <a:p>
            <a:r>
              <a:rPr lang="fi-FI" sz="3200" dirty="0" smtClean="0"/>
              <a:t>                    Kohti tavoitteita: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00225" y="1733550"/>
            <a:ext cx="9753600" cy="447674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i-FI" dirty="0" smtClean="0">
                <a:solidFill>
                  <a:schemeClr val="tx1"/>
                </a:solidFill>
              </a:rPr>
              <a:t>1.  TARKISTA YO-SUUNNITELMASI </a:t>
            </a: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      </a:t>
            </a:r>
            <a:r>
              <a:rPr lang="fi-FI" dirty="0" err="1" smtClean="0">
                <a:solidFill>
                  <a:schemeClr val="tx1"/>
                </a:solidFill>
              </a:rPr>
              <a:t>Wilma</a:t>
            </a:r>
            <a:r>
              <a:rPr lang="fi-FI" dirty="0" smtClean="0">
                <a:solidFill>
                  <a:schemeClr val="tx1"/>
                </a:solidFill>
              </a:rPr>
              <a:t> -&gt; lomakkeet -&gt; LK HOPS Henkilökohtainen…. </a:t>
            </a:r>
          </a:p>
          <a:p>
            <a:pPr algn="l"/>
            <a:endParaRPr lang="fi-FI" dirty="0" smtClean="0">
              <a:solidFill>
                <a:schemeClr val="tx1"/>
              </a:solidFill>
            </a:endParaRP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2. TARKISTA LUKUJÄRJESTYKSESI TÄLLE VUODELLE JA KOKO OPINTOSUUNNITELMASI</a:t>
            </a: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     </a:t>
            </a:r>
            <a:r>
              <a:rPr lang="fi-FI" dirty="0" err="1" smtClean="0">
                <a:solidFill>
                  <a:schemeClr val="tx1"/>
                </a:solidFill>
              </a:rPr>
              <a:t>Wilma</a:t>
            </a:r>
            <a:r>
              <a:rPr lang="fi-FI" dirty="0" smtClean="0">
                <a:solidFill>
                  <a:schemeClr val="tx1"/>
                </a:solidFill>
              </a:rPr>
              <a:t> -&gt; opinnot</a:t>
            </a:r>
            <a:endParaRPr lang="fi-FI" dirty="0" smtClean="0">
              <a:solidFill>
                <a:schemeClr val="tx1"/>
              </a:solidFill>
            </a:endParaRPr>
          </a:p>
          <a:p>
            <a:pPr algn="l"/>
            <a:endParaRPr lang="fi-FI" dirty="0" smtClean="0">
              <a:solidFill>
                <a:schemeClr val="tx1"/>
              </a:solidFill>
            </a:endParaRP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3. TUTUSTU korkea-asteen opintoihin jo lukioaikanasi kurkistuskurssien avulla:</a:t>
            </a: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     Keski-Suomen verkkokurssitarjotin </a:t>
            </a:r>
            <a:r>
              <a:rPr lang="fi-FI" dirty="0" smtClean="0">
                <a:solidFill>
                  <a:schemeClr val="tx1"/>
                </a:solidFill>
                <a:hlinkClick r:id="rId2"/>
              </a:rPr>
              <a:t>https://peda.net/kurssitarjottimet/keski-  </a:t>
            </a:r>
          </a:p>
          <a:p>
            <a:pPr algn="l"/>
            <a:r>
              <a:rPr lang="fi-FI" dirty="0">
                <a:solidFill>
                  <a:schemeClr val="tx1"/>
                </a:solidFill>
                <a:hlinkClick r:id="rId2"/>
              </a:rPr>
              <a:t> </a:t>
            </a:r>
            <a:r>
              <a:rPr lang="fi-FI" dirty="0" smtClean="0">
                <a:solidFill>
                  <a:schemeClr val="tx1"/>
                </a:solidFill>
                <a:hlinkClick r:id="rId2"/>
              </a:rPr>
              <a:t>    suomi</a:t>
            </a:r>
            <a:r>
              <a:rPr lang="fi-FI" dirty="0" smtClean="0">
                <a:solidFill>
                  <a:schemeClr val="tx1"/>
                </a:solidFill>
              </a:rPr>
              <a:t>  tai </a:t>
            </a:r>
            <a:r>
              <a:rPr lang="fi-FI" dirty="0" err="1" smtClean="0">
                <a:solidFill>
                  <a:schemeClr val="tx1"/>
                </a:solidFill>
              </a:rPr>
              <a:t>Wilma</a:t>
            </a:r>
            <a:r>
              <a:rPr lang="fi-FI" dirty="0" smtClean="0">
                <a:solidFill>
                  <a:schemeClr val="tx1"/>
                </a:solidFill>
              </a:rPr>
              <a:t> -&gt; kurssitarjottimeen -&gt; </a:t>
            </a:r>
            <a:r>
              <a:rPr lang="fi-FI" dirty="0" err="1" smtClean="0">
                <a:solidFill>
                  <a:schemeClr val="tx1"/>
                </a:solidFill>
              </a:rPr>
              <a:t>vas.palkitus</a:t>
            </a:r>
            <a:endParaRPr lang="fi-FI" dirty="0" smtClean="0">
              <a:solidFill>
                <a:schemeClr val="tx1"/>
              </a:solidFill>
            </a:endParaRPr>
          </a:p>
          <a:p>
            <a:pPr algn="l"/>
            <a:endParaRPr lang="fi-FI" dirty="0" smtClean="0">
              <a:solidFill>
                <a:schemeClr val="tx1"/>
              </a:solidFill>
            </a:endParaRPr>
          </a:p>
          <a:p>
            <a:pPr algn="l"/>
            <a:r>
              <a:rPr lang="fi-FI" dirty="0" smtClean="0">
                <a:solidFill>
                  <a:schemeClr val="tx1"/>
                </a:solidFill>
              </a:rPr>
              <a:t>     Ilmoita opolle </a:t>
            </a:r>
            <a:r>
              <a:rPr lang="fi-FI" dirty="0" err="1" smtClean="0">
                <a:solidFill>
                  <a:schemeClr val="tx1"/>
                </a:solidFill>
              </a:rPr>
              <a:t>mahdoll.pian</a:t>
            </a:r>
            <a:r>
              <a:rPr lang="fi-FI" dirty="0" smtClean="0">
                <a:solidFill>
                  <a:schemeClr val="tx1"/>
                </a:solidFill>
              </a:rPr>
              <a:t>, mikäli valitset </a:t>
            </a:r>
            <a:r>
              <a:rPr lang="fi-FI" dirty="0" err="1" smtClean="0">
                <a:solidFill>
                  <a:schemeClr val="tx1"/>
                </a:solidFill>
              </a:rPr>
              <a:t>ko</a:t>
            </a:r>
            <a:r>
              <a:rPr lang="fi-FI" dirty="0" smtClean="0">
                <a:solidFill>
                  <a:schemeClr val="tx1"/>
                </a:solidFill>
              </a:rPr>
              <a:t> kurssin/kursseja</a:t>
            </a:r>
          </a:p>
          <a:p>
            <a:pPr algn="l"/>
            <a:endParaRPr lang="fi-FI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fi-FI" dirty="0" smtClean="0">
              <a:solidFill>
                <a:schemeClr val="tx1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55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err="1"/>
              <a:t>STUDIA-messut</a:t>
            </a:r>
            <a:r>
              <a:rPr lang="fi-FI" sz="3600" dirty="0"/>
              <a:t> Helsingissä ti 29.11.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Suomen suurin jatkokoulutustapahtuma </a:t>
            </a:r>
            <a:r>
              <a:rPr lang="fi-FI" sz="2400" dirty="0">
                <a:hlinkClick r:id="rId2"/>
              </a:rPr>
              <a:t>http://studia.messukeskushelsinki.fi/</a:t>
            </a:r>
            <a:endParaRPr lang="fi-FI" sz="2400" dirty="0"/>
          </a:p>
          <a:p>
            <a:r>
              <a:rPr lang="fi-FI" sz="2400" dirty="0"/>
              <a:t>Ilmoittautuminen ja maksut pe 28.10.2016 mennessä.</a:t>
            </a:r>
          </a:p>
          <a:p>
            <a:r>
              <a:rPr lang="fi-FI" sz="2400" dirty="0"/>
              <a:t>Ennakkolippu 7€, lippu ovelta 12€, Lukiolaisten Liiton jäsenet ilmaiseksi (rekisteröityminen ennakkoon + jäsenkorttia näytettävä ovella)</a:t>
            </a:r>
          </a:p>
          <a:p>
            <a:r>
              <a:rPr lang="fi-FI" sz="2400" dirty="0"/>
              <a:t>Bussimatkan omavastuu 10-15€ (tarkentuu myöhemmin)</a:t>
            </a:r>
          </a:p>
          <a:p>
            <a:r>
              <a:rPr lang="fi-FI" sz="2400" dirty="0"/>
              <a:t>Matkalle lähdetään ti 29.11. klo 8, paluu illalla klo 21 mennessä</a:t>
            </a:r>
          </a:p>
          <a:p>
            <a:r>
              <a:rPr lang="fi-FI" sz="2400" dirty="0"/>
              <a:t>Mahdollisuus vierailla messujen lisäksi Ateneumissa, Kiasmassa, Kansallismuseossa</a:t>
            </a:r>
            <a:r>
              <a:rPr lang="fi-FI" sz="2400" dirty="0" smtClean="0"/>
              <a:t>….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4891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err="1"/>
              <a:t>Studia-messut</a:t>
            </a:r>
            <a:r>
              <a:rPr lang="fi-FI" sz="3600" dirty="0"/>
              <a:t> ti 29.11.2016</a:t>
            </a:r>
            <a:br>
              <a:rPr lang="fi-FI" sz="3600" dirty="0"/>
            </a:br>
            <a:r>
              <a:rPr lang="fi-FI" sz="3600" dirty="0"/>
              <a:t>Ilmoittautuminen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Laita nimesi tunnilla kiertävään listaan</a:t>
            </a:r>
          </a:p>
          <a:p>
            <a:r>
              <a:rPr lang="fi-FI" sz="2400" dirty="0"/>
              <a:t>Jos tilaat ennakkolipun, laita rasti ko. sarakkeeseen</a:t>
            </a:r>
          </a:p>
          <a:p>
            <a:r>
              <a:rPr lang="fi-FI" sz="2400" dirty="0"/>
              <a:t>Jos olet Lukiolaisten Liiton jäsen (jäsenmaksu maksettu 2016), laita rasti ko. sarakkeeseen. (Muista myös rekisteröityä ennakkoon netissä!)</a:t>
            </a:r>
          </a:p>
          <a:p>
            <a:r>
              <a:rPr lang="fi-FI" sz="2400" b="1" dirty="0"/>
              <a:t>Käy maksamassa </a:t>
            </a:r>
            <a:r>
              <a:rPr lang="fi-FI" sz="2400" b="1" u="sng" dirty="0"/>
              <a:t>maksu Harjun kansliaan</a:t>
            </a:r>
            <a:r>
              <a:rPr lang="fi-FI" sz="2400" b="1" dirty="0"/>
              <a:t> Ailalle viimeistään </a:t>
            </a:r>
            <a:r>
              <a:rPr lang="fi-FI" sz="2400" b="1" u="sng" dirty="0"/>
              <a:t>pe 28.10.2016</a:t>
            </a:r>
            <a:r>
              <a:rPr lang="fi-FI" sz="2400" b="1" dirty="0"/>
              <a:t> </a:t>
            </a:r>
          </a:p>
          <a:p>
            <a:r>
              <a:rPr lang="fi-FI" sz="2400" dirty="0"/>
              <a:t>Maksut: </a:t>
            </a:r>
          </a:p>
          <a:p>
            <a:pPr marL="45720" indent="0">
              <a:buNone/>
            </a:pPr>
            <a:r>
              <a:rPr lang="fi-FI" sz="2400" dirty="0"/>
              <a:t>Ennakkolipun tilanneet: 7€ + bussimaksu</a:t>
            </a:r>
          </a:p>
          <a:p>
            <a:pPr marL="45720" indent="0">
              <a:buNone/>
            </a:pPr>
            <a:r>
              <a:rPr lang="fi-FI" sz="2400" dirty="0"/>
              <a:t>Lukiolaisten Liiton jäsenet: bussimaksu</a:t>
            </a:r>
          </a:p>
          <a:p>
            <a:r>
              <a:rPr lang="fi-FI" sz="2400" dirty="0"/>
              <a:t>Ajoissa maksamalla varmistat paikkasi reissulle!</a:t>
            </a:r>
          </a:p>
        </p:txBody>
      </p:sp>
    </p:spTree>
    <p:extLst>
      <p:ext uri="{BB962C8B-B14F-4D97-AF65-F5344CB8AC3E}">
        <p14:creationId xmlns:p14="http://schemas.microsoft.com/office/powerpoint/2010/main" val="412905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                              Välivuoden puolesta ja vastaan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040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-53608"/>
            <a:ext cx="10972800" cy="1143000"/>
          </a:xfrm>
        </p:spPr>
        <p:txBody>
          <a:bodyPr/>
          <a:lstStyle/>
          <a:p>
            <a:r>
              <a:rPr lang="fi-FI" dirty="0" smtClean="0"/>
              <a:t>OP1.3.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873375"/>
            <a:ext cx="10972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dirty="0"/>
              <a:t>OP1.3 (0,33 ov) on osa lukion pakollista OP1 -kurssia.</a:t>
            </a:r>
            <a:br>
              <a:rPr lang="fi-FI" sz="1600" dirty="0"/>
            </a:br>
            <a:r>
              <a:rPr lang="fi-FI" sz="1600" dirty="0"/>
              <a:t>Kurssin arviointi:</a:t>
            </a:r>
            <a:br>
              <a:rPr lang="fi-FI" sz="1600" dirty="0"/>
            </a:br>
            <a:r>
              <a:rPr lang="fi-FI" sz="1600" dirty="0"/>
              <a:t>S = suoritettu (hyvä hyvä)</a:t>
            </a:r>
            <a:br>
              <a:rPr lang="fi-FI" sz="1600" dirty="0"/>
            </a:br>
            <a:r>
              <a:rPr lang="fi-FI" sz="1600" dirty="0" smtClean="0"/>
              <a:t>O </a:t>
            </a:r>
            <a:r>
              <a:rPr lang="fi-FI" sz="1600" dirty="0"/>
              <a:t>= osallistunut (jotain puuttuu)</a:t>
            </a:r>
            <a:br>
              <a:rPr lang="fi-FI" sz="1600" dirty="0"/>
            </a:br>
            <a:r>
              <a:rPr lang="fi-FI" sz="1600" dirty="0"/>
              <a:t>K = keskeytynyt</a:t>
            </a:r>
            <a:br>
              <a:rPr lang="fi-FI" sz="1600" dirty="0"/>
            </a:br>
            <a:endParaRPr lang="fi-FI" sz="1600" dirty="0" smtClean="0"/>
          </a:p>
          <a:p>
            <a:pPr marL="0" indent="0">
              <a:buNone/>
            </a:pPr>
            <a:r>
              <a:rPr lang="fi-FI" sz="1600" dirty="0" smtClean="0"/>
              <a:t>Hyväksytyn </a:t>
            </a:r>
            <a:r>
              <a:rPr lang="fi-FI" sz="1600" dirty="0"/>
              <a:t>kurssisuorituksen (S) kriteereinä ovat</a:t>
            </a:r>
            <a:r>
              <a:rPr lang="fi-FI" sz="1600" dirty="0" smtClean="0"/>
              <a:t>:</a:t>
            </a:r>
          </a:p>
          <a:p>
            <a:pPr marL="0" indent="0">
              <a:buNone/>
            </a:pP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dirty="0" smtClean="0"/>
              <a:t>Opotunneille osallistuminen, vain 4-5 kaksoistuntia!!</a:t>
            </a: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dirty="0" smtClean="0"/>
              <a:t>11.11.2016 </a:t>
            </a:r>
            <a:r>
              <a:rPr lang="fi-FI" sz="1600" dirty="0"/>
              <a:t>JYU &amp; JAMK Hakijan päivään osallistuminen &amp; sen raportointi </a:t>
            </a:r>
            <a:br>
              <a:rPr lang="fi-FI" sz="1600" dirty="0"/>
            </a:br>
            <a:r>
              <a:rPr lang="fi-FI" sz="1600" dirty="0"/>
              <a:t>- </a:t>
            </a:r>
            <a:r>
              <a:rPr lang="fi-FI" sz="1600" dirty="0" smtClean="0"/>
              <a:t>Seuraavien </a:t>
            </a:r>
            <a:r>
              <a:rPr lang="fi-FI" sz="1600" dirty="0"/>
              <a:t>kurssitehtävien palautus määräaikaan mennessä</a:t>
            </a:r>
            <a:r>
              <a:rPr lang="fi-FI" sz="1600" dirty="0" smtClean="0"/>
              <a:t>:</a:t>
            </a:r>
          </a:p>
          <a:p>
            <a:pPr marL="0" indent="0">
              <a:buNone/>
            </a:pP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* HOPS-tehtävä</a:t>
            </a:r>
            <a:br>
              <a:rPr lang="fi-FI" sz="1600" dirty="0"/>
            </a:br>
            <a:r>
              <a:rPr lang="fi-FI" sz="1600" dirty="0" smtClean="0"/>
              <a:t>* </a:t>
            </a:r>
            <a:r>
              <a:rPr lang="fi-FI" sz="1600" dirty="0" smtClean="0"/>
              <a:t>Jatko-opintosuunnitelma</a:t>
            </a: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Lisäksi </a:t>
            </a:r>
            <a:r>
              <a:rPr lang="fi-FI" sz="1600" dirty="0" smtClean="0"/>
              <a:t>mahdollisuus käydä </a:t>
            </a:r>
            <a:r>
              <a:rPr lang="fi-FI" sz="1600" dirty="0"/>
              <a:t>oposi kanssa abin </a:t>
            </a:r>
            <a:r>
              <a:rPr lang="fi-FI" sz="1600" dirty="0" smtClean="0"/>
              <a:t>jatko-opintokeskustelu.</a:t>
            </a: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/>
            </a:r>
            <a:br>
              <a:rPr lang="fi-FI" sz="1600" dirty="0"/>
            </a:br>
            <a:r>
              <a:rPr lang="fi-FI" sz="1600" dirty="0"/>
              <a:t>Mikäli olet sairauden tai muun perustellun syyn takia poissa oppitunneilta, sovi opinto-ohjaajan kanssa tunnin korvaavasta tehtävästä.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468" y="897609"/>
            <a:ext cx="3698631" cy="286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9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OPOTUNNIT JA OPON AJAT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Tuntipäiväkirjassa tehtävät ja aikataulut!</a:t>
            </a: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P</a:t>
            </a:r>
            <a:r>
              <a:rPr lang="fi-FI" sz="2400" dirty="0" smtClean="0"/>
              <a:t>oissaolon </a:t>
            </a:r>
            <a:r>
              <a:rPr lang="fi-FI" sz="2400" dirty="0"/>
              <a:t>voi tulla korvaamaan toisen ryhmän </a:t>
            </a:r>
            <a:r>
              <a:rPr lang="fi-FI" sz="2400" dirty="0" smtClean="0"/>
              <a:t>tunnille.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Onhan </a:t>
            </a:r>
            <a:r>
              <a:rPr lang="fi-FI" sz="2400" dirty="0"/>
              <a:t>OP1.2 </a:t>
            </a:r>
            <a:r>
              <a:rPr lang="fi-FI" sz="2400" dirty="0" smtClean="0"/>
              <a:t>suorittu</a:t>
            </a: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Opotuntien </a:t>
            </a:r>
            <a:r>
              <a:rPr lang="fi-FI" sz="2400" dirty="0" smtClean="0"/>
              <a:t>ajat </a:t>
            </a:r>
            <a:r>
              <a:rPr lang="fi-FI" sz="2400" dirty="0" err="1" smtClean="0"/>
              <a:t>peda.net</a:t>
            </a:r>
            <a:r>
              <a:rPr lang="fi-FI" sz="2400" dirty="0" smtClean="0"/>
              <a:t> -&gt; opinto-ohjaus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 smtClean="0"/>
              <a:t>Opon vastaanotto syksy 2016: Viitaniemi </a:t>
            </a:r>
            <a:r>
              <a:rPr lang="fi-FI" sz="2400" dirty="0" err="1" smtClean="0"/>
              <a:t>ma-ti</a:t>
            </a:r>
            <a:r>
              <a:rPr lang="fi-FI" sz="2400" dirty="0" smtClean="0"/>
              <a:t>, </a:t>
            </a:r>
            <a:r>
              <a:rPr lang="fi-FI" sz="2400" dirty="0" err="1" smtClean="0"/>
              <a:t>to-pe</a:t>
            </a:r>
            <a:r>
              <a:rPr lang="fi-FI" sz="2400" dirty="0" smtClean="0"/>
              <a:t>, Harju ke (</a:t>
            </a:r>
            <a:r>
              <a:rPr lang="fi-FI" sz="2400" dirty="0" err="1" smtClean="0"/>
              <a:t>wilma-viestillä</a:t>
            </a:r>
            <a:r>
              <a:rPr lang="fi-FI" sz="2400" dirty="0" smtClean="0"/>
              <a:t> ajanvaraus)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  <a:p>
            <a:pPr marL="4572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8775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Tavoitteeni </a:t>
            </a:r>
            <a:r>
              <a:rPr lang="fi-FI" sz="3600" dirty="0" smtClean="0"/>
              <a:t>OP1.3. kurssille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Kirjoita nimesi ja ryhmä</a:t>
            </a:r>
          </a:p>
          <a:p>
            <a:r>
              <a:rPr lang="fi-FI" sz="2400" dirty="0" smtClean="0"/>
              <a:t>2 </a:t>
            </a:r>
            <a:r>
              <a:rPr lang="fi-FI" sz="2400" dirty="0" smtClean="0"/>
              <a:t>keskeistä </a:t>
            </a:r>
            <a:r>
              <a:rPr lang="fi-FI" sz="2400" dirty="0" smtClean="0"/>
              <a:t>tavoitetta, </a:t>
            </a:r>
            <a:r>
              <a:rPr lang="fi-FI" sz="2400" dirty="0" smtClean="0"/>
              <a:t>mitä haluat saada aikaan/osata/tietää kurssin </a:t>
            </a:r>
            <a:r>
              <a:rPr lang="fi-FI" sz="2400" dirty="0" smtClean="0"/>
              <a:t>aikana</a:t>
            </a:r>
          </a:p>
          <a:p>
            <a:r>
              <a:rPr lang="fi-FI" sz="2400" dirty="0" smtClean="0"/>
              <a:t>Pohdi lyhyesti, miten itse voit edistää </a:t>
            </a:r>
            <a:r>
              <a:rPr lang="fi-FI" sz="2400" dirty="0" err="1" smtClean="0"/>
              <a:t>edm</a:t>
            </a:r>
            <a:r>
              <a:rPr lang="fi-FI" sz="2400" dirty="0" smtClean="0"/>
              <a:t> tavoitteiden saavuttamista</a:t>
            </a:r>
            <a:endParaRPr lang="fi-FI" sz="2400" dirty="0" smtClean="0"/>
          </a:p>
          <a:p>
            <a:r>
              <a:rPr lang="fi-FI" sz="2400" dirty="0" smtClean="0"/>
              <a:t>Ota kuva tavoitteista</a:t>
            </a:r>
          </a:p>
          <a:p>
            <a:r>
              <a:rPr lang="fi-FI" sz="2400" dirty="0" smtClean="0"/>
              <a:t>Palauta paperi </a:t>
            </a:r>
            <a:r>
              <a:rPr lang="fi-FI" sz="2400" dirty="0" smtClean="0"/>
              <a:t>opolle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63645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Oma vastuu oikeasta tiedosta, suunnasta kohti unelmaasi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200" dirty="0" smtClean="0"/>
              <a:t>Alakohtaiset esittelyt Lyseon, Schildtin ja Norssin lukioilla</a:t>
            </a:r>
          </a:p>
          <a:p>
            <a:pPr marL="0" indent="0">
              <a:buNone/>
            </a:pPr>
            <a:r>
              <a:rPr lang="fi-FI" sz="2200" b="1" dirty="0" smtClean="0"/>
              <a:t>Kysy, ihmettele, tule paikalle!</a:t>
            </a: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>
                <a:hlinkClick r:id="rId2"/>
              </a:rPr>
              <a:t>https://peda.net/jao/jyl/korkeakoulut</a:t>
            </a: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Järjestä vierailu, kysy </a:t>
            </a:r>
            <a:r>
              <a:rPr lang="fi-FI" sz="2200" dirty="0" err="1" smtClean="0"/>
              <a:t>somessa</a:t>
            </a:r>
            <a:r>
              <a:rPr lang="fi-FI" sz="2200" dirty="0" smtClean="0"/>
              <a:t>,</a:t>
            </a:r>
          </a:p>
          <a:p>
            <a:pPr marL="0" indent="0">
              <a:buNone/>
            </a:pPr>
            <a:r>
              <a:rPr lang="fi-FI" sz="2200" b="1" dirty="0" smtClean="0"/>
              <a:t>Y</a:t>
            </a:r>
            <a:r>
              <a:rPr lang="fi-FI" sz="2200" b="1" dirty="0" smtClean="0"/>
              <a:t>liopisto- ja </a:t>
            </a:r>
            <a:r>
              <a:rPr lang="fi-FI" sz="2200" b="1" dirty="0" err="1" smtClean="0"/>
              <a:t>amk</a:t>
            </a:r>
            <a:r>
              <a:rPr lang="fi-FI" sz="2200" b="1" dirty="0" smtClean="0"/>
              <a:t> -lähettiläät palveluksessasi!</a:t>
            </a:r>
          </a:p>
          <a:p>
            <a:pPr marL="0" indent="0">
              <a:buNone/>
            </a:pPr>
            <a:r>
              <a:rPr lang="fi-FI" sz="2200" dirty="0" smtClean="0">
                <a:hlinkClick r:id="rId3"/>
              </a:rPr>
              <a:t>https://opiskelu.jyu.fi/fi/hae/opiskelijalahettilaat</a:t>
            </a:r>
            <a:endParaRPr lang="fi-FI" sz="2200" dirty="0" smtClean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 smtClean="0"/>
              <a:t>Kokeile ammatinvalinnanohjausta (myös TE, KELA, Nuorisotoimi) </a:t>
            </a:r>
            <a:r>
              <a:rPr lang="fi-FI" sz="2200" dirty="0" err="1" smtClean="0"/>
              <a:t>OHJAAMOssa</a:t>
            </a:r>
            <a:endParaRPr lang="fi-FI" sz="2200" dirty="0" smtClean="0"/>
          </a:p>
          <a:p>
            <a:pPr marL="0" indent="0">
              <a:buNone/>
            </a:pPr>
            <a:r>
              <a:rPr lang="fi-FI" sz="2200" b="1" dirty="0" smtClean="0"/>
              <a:t>Onko lukion jälkeen elämää!</a:t>
            </a:r>
          </a:p>
          <a:p>
            <a:pPr marL="0" indent="0">
              <a:buNone/>
            </a:pPr>
            <a:r>
              <a:rPr lang="fi-FI" sz="2200" dirty="0" smtClean="0">
                <a:hlinkClick r:id="rId4"/>
              </a:rPr>
              <a:t>http://www.jyvaskyla.fi/tyollisyyspalvelut/ohjaamo</a:t>
            </a:r>
            <a:endParaRPr lang="fi-FI" sz="2200" dirty="0" smtClean="0"/>
          </a:p>
          <a:p>
            <a:pPr marL="0" indent="0">
              <a:buNone/>
            </a:pPr>
            <a:endParaRPr lang="fi-FI" sz="2800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8294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Lukion kurssimäärä &amp; päättötodistus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Tuleeko 75 kurssia 4. jakson jälkeen?</a:t>
            </a:r>
          </a:p>
          <a:p>
            <a:r>
              <a:rPr lang="fi-FI" sz="2800" dirty="0"/>
              <a:t>Sisältyykö siihen 10 syventävää?</a:t>
            </a:r>
          </a:p>
          <a:p>
            <a:r>
              <a:rPr lang="fi-FI" sz="2800" dirty="0"/>
              <a:t>Onko yo-kirjoitusaineiden pakolliset tehty jouluun mennessä?</a:t>
            </a:r>
          </a:p>
          <a:p>
            <a:r>
              <a:rPr lang="fi-FI" sz="2800" dirty="0"/>
              <a:t>Ks. hylättyjen määrä: jos suoritettuna 2 kurssia, pitää molempien olla hyväksytysti suoritettu!</a:t>
            </a:r>
          </a:p>
          <a:p>
            <a:r>
              <a:rPr lang="fi-FI" sz="2800" dirty="0"/>
              <a:t>Onko 6. jakso tyhjä, jos valmistut keväällä 2016?</a:t>
            </a:r>
          </a:p>
          <a:p>
            <a:r>
              <a:rPr lang="fi-FI" sz="2800" dirty="0"/>
              <a:t>Toivottavasti 5. jakso on myös tyhjä, koska silloin valmistaudut kirjoituksiin!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217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Osaamisen tunnustaminen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782147"/>
            <a:ext cx="9872871" cy="4516016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Koulun ulkopuolinen aktiivisuus voi tuottaa soveltavia kursseja (esim. hygienia- ja anniskelupassi, järjestyksenvalvojakurssi, isoiskoulutukset, abikurssit, partiotoiminta, nuorisovaltuusto, aktiivinen harrastustoiminta, valmentaminen…)</a:t>
            </a:r>
          </a:p>
          <a:p>
            <a:pPr marL="45720" indent="0">
              <a:buNone/>
            </a:pPr>
            <a:r>
              <a:rPr lang="fi-FI" b="1" u="sng" dirty="0"/>
              <a:t>UUTTA:</a:t>
            </a:r>
          </a:p>
          <a:p>
            <a:r>
              <a:rPr lang="fi-FI" dirty="0"/>
              <a:t>Autokoulu: B-kortista saa soveltavan kurssin: ota itse kopio ajokortistasi ja </a:t>
            </a:r>
            <a:r>
              <a:rPr lang="fi-FI" dirty="0" smtClean="0"/>
              <a:t>tuo opollesi/lokeroon</a:t>
            </a:r>
            <a:endParaRPr lang="fi-FI" dirty="0"/>
          </a:p>
          <a:p>
            <a:r>
              <a:rPr lang="fi-FI" dirty="0"/>
              <a:t>Työelämäkursseja voi saada useita: ensin tehdään työelämäkurssit 1 ja 2 (raportit + liitteet), näiden jälkeen työelämäkursseja voi saada pelkällä työtodistuksella. Kaikissa näissä työtuntien määrä n. 60 tuntia.</a:t>
            </a:r>
          </a:p>
          <a:p>
            <a:r>
              <a:rPr lang="fi-FI" dirty="0"/>
              <a:t>Harrastekursseissa tuntimäärä n. 60 tuntia. Pitää toimittaa todistus, josta selviää seuraavat asiat: miltä ajalta suoritus on, mikä harrastus, montako tuntia kertynyt, valmentajan yms. allekirjoitus +yhteystiedot, seuran yms. leima.</a:t>
            </a:r>
          </a:p>
          <a:p>
            <a:r>
              <a:rPr lang="fi-FI" dirty="0"/>
              <a:t>Abikursseista voi saada useamman merkinnän, jos on käynyt esim. sekä Kesäyliopistossa että koulussa (ENA9)</a:t>
            </a:r>
          </a:p>
        </p:txBody>
      </p:sp>
      <p:sp>
        <p:nvSpPr>
          <p:cNvPr id="4" name="Tekstiruutu 3"/>
          <p:cNvSpPr txBox="1"/>
          <p:nvPr/>
        </p:nvSpPr>
        <p:spPr>
          <a:xfrm rot="1403189">
            <a:off x="9567252" y="1032397"/>
            <a:ext cx="25090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>
                <a:solidFill>
                  <a:srgbClr val="FF0000"/>
                </a:solidFill>
              </a:rPr>
              <a:t>UUTTA</a:t>
            </a:r>
            <a:endParaRPr lang="fi-FI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7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1990725" y="274638"/>
            <a:ext cx="10868025" cy="1143000"/>
          </a:xfrm>
        </p:spPr>
        <p:txBody>
          <a:bodyPr/>
          <a:lstStyle/>
          <a:p>
            <a:r>
              <a:rPr lang="fi-FI" dirty="0"/>
              <a:t>Lukion todistukset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40360"/>
            <a:ext cx="9872663" cy="44556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>
              <a:buNone/>
            </a:pPr>
            <a:r>
              <a:rPr lang="fi-FI" sz="2400" b="1" dirty="0"/>
              <a:t>Päättötodistus</a:t>
            </a:r>
          </a:p>
          <a:p>
            <a:r>
              <a:rPr lang="fi-FI" sz="2400" dirty="0"/>
              <a:t>75 kurssia (sis. 10 syventävää)</a:t>
            </a:r>
          </a:p>
          <a:p>
            <a:r>
              <a:rPr lang="fi-FI" sz="2400" dirty="0"/>
              <a:t>Ainekohtaiset päättöarvosanat 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(</a:t>
            </a:r>
            <a:r>
              <a:rPr lang="fi-FI" sz="2400" dirty="0"/>
              <a:t>korotusmahdollisuus esim. abikursseilla)</a:t>
            </a:r>
          </a:p>
          <a:p>
            <a:r>
              <a:rPr lang="fi-FI" sz="2400" dirty="0"/>
              <a:t>S-merkintä: anottava </a:t>
            </a:r>
            <a:r>
              <a:rPr lang="fi-FI" sz="2400" dirty="0" err="1"/>
              <a:t>wilmasta</a:t>
            </a:r>
            <a:r>
              <a:rPr lang="fi-FI" sz="2400" dirty="0"/>
              <a:t> saatavalla tulosteella</a:t>
            </a:r>
          </a:p>
          <a:p>
            <a:r>
              <a:rPr lang="fi-FI" sz="2400" dirty="0"/>
              <a:t>Aineen oppimäärässä hyväksyttyjen 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kurssien </a:t>
            </a:r>
            <a:r>
              <a:rPr lang="fi-FI" sz="2400" dirty="0"/>
              <a:t>määrä (2/3-sääntö, paitsi MAA) </a:t>
            </a:r>
          </a:p>
        </p:txBody>
      </p:sp>
      <p:graphicFrame>
        <p:nvGraphicFramePr>
          <p:cNvPr id="5" name="Taulukko 4"/>
          <p:cNvGraphicFramePr/>
          <p:nvPr>
            <p:extLst>
              <p:ext uri="{D42A27DB-BD31-4B8C-83A1-F6EECF244321}">
                <p14:modId xmlns:p14="http://schemas.microsoft.com/office/powerpoint/2010/main" val="2871482813"/>
              </p:ext>
            </p:extLst>
          </p:nvPr>
        </p:nvGraphicFramePr>
        <p:xfrm>
          <a:off x="8601075" y="503555"/>
          <a:ext cx="276225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856">
                  <a:extLst>
                    <a:ext uri="{9D8B030D-6E8A-4147-A177-3AD203B41FA5}">
                      <a16:colId xmlns="" xmlns:a16="http://schemas.microsoft.com/office/drawing/2014/main" val="1282299815"/>
                    </a:ext>
                  </a:extLst>
                </a:gridCol>
                <a:gridCol w="1810394">
                  <a:extLst>
                    <a:ext uri="{9D8B030D-6E8A-4147-A177-3AD203B41FA5}">
                      <a16:colId xmlns="" xmlns:a16="http://schemas.microsoft.com/office/drawing/2014/main" val="391684094"/>
                    </a:ext>
                  </a:extLst>
                </a:gridCol>
              </a:tblGrid>
              <a:tr h="1360108">
                <a:tc>
                  <a:txBody>
                    <a:bodyPr/>
                    <a:lstStyle/>
                    <a:p>
                      <a:r>
                        <a:rPr lang="fi-FI" dirty="0"/>
                        <a:t>Kurssimäärä</a:t>
                      </a:r>
                    </a:p>
                    <a:p>
                      <a:r>
                        <a:rPr lang="fi-FI" dirty="0"/>
                        <a:t>(pakolliset ja syventävät)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Sallittu nelosten määrä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4151298"/>
                  </a:ext>
                </a:extLst>
              </a:tr>
              <a:tr h="286339">
                <a:tc>
                  <a:txBody>
                    <a:bodyPr/>
                    <a:lstStyle/>
                    <a:p>
                      <a:r>
                        <a:rPr lang="fi-FI" dirty="0"/>
                        <a:t>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5427540"/>
                  </a:ext>
                </a:extLst>
              </a:tr>
              <a:tr h="286339">
                <a:tc>
                  <a:txBody>
                    <a:bodyPr/>
                    <a:lstStyle/>
                    <a:p>
                      <a:r>
                        <a:rPr lang="fi-FI" dirty="0"/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69041458"/>
                  </a:ext>
                </a:extLst>
              </a:tr>
              <a:tr h="286339">
                <a:tc>
                  <a:txBody>
                    <a:bodyPr/>
                    <a:lstStyle/>
                    <a:p>
                      <a:r>
                        <a:rPr lang="fi-FI" dirty="0"/>
                        <a:t>6-8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804814"/>
                  </a:ext>
                </a:extLst>
              </a:tr>
              <a:tr h="715846">
                <a:tc>
                  <a:txBody>
                    <a:bodyPr/>
                    <a:lstStyle/>
                    <a:p>
                      <a:r>
                        <a:rPr lang="fi-FI" dirty="0"/>
                        <a:t>9 tai enemmän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29982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78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Lukion todistukset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45720" indent="0">
              <a:buNone/>
            </a:pPr>
            <a:r>
              <a:rPr lang="fi-FI" sz="2800" b="1" dirty="0"/>
              <a:t>Ylioppilastodistus</a:t>
            </a:r>
            <a:endParaRPr lang="fi-FI" sz="2800" dirty="0"/>
          </a:p>
          <a:p>
            <a:r>
              <a:rPr lang="fi-FI" sz="2800" dirty="0"/>
              <a:t>Edellytyksenä päättötodistus ja yo-tutkinnon läpäisy</a:t>
            </a:r>
          </a:p>
          <a:p>
            <a:r>
              <a:rPr lang="fi-FI" sz="2800" dirty="0"/>
              <a:t>Yo-todistuksen arvosanoilla merkitystä haettaessa ammattikorkeakouluun tai/ ja yliopistoon (lähtöpisteet)</a:t>
            </a:r>
          </a:p>
          <a:p>
            <a:r>
              <a:rPr lang="fi-FI" sz="2800" dirty="0"/>
              <a:t>Tiedot siirtyvät suoraan abikeväänä Opintopolku-järjestelmän </a:t>
            </a:r>
            <a:r>
              <a:rPr lang="fi-FI" sz="2800" dirty="0" smtClean="0"/>
              <a:t>kautta</a:t>
            </a:r>
          </a:p>
          <a:p>
            <a:r>
              <a:rPr lang="fi-FI" sz="2800" dirty="0" smtClean="0"/>
              <a:t>Tietoa yo-tutkinnosta/Lyseon yo-ohjeet:</a:t>
            </a:r>
          </a:p>
          <a:p>
            <a:pPr marL="0" indent="0">
              <a:buNone/>
            </a:pPr>
            <a:r>
              <a:rPr lang="fi-FI" sz="2200" dirty="0" smtClean="0">
                <a:hlinkClick r:id="rId3"/>
              </a:rPr>
              <a:t>https://www.jao.fi/fi/Jyvaskylan-lukiokoulutus/Jyvaskylan-Lyseon-lukio/Opiskelu</a:t>
            </a: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Lyseon Abin ohjeistus: 2016-17 aikataulut (ohjeistus tulossa)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>
                <a:hlinkClick r:id="rId4"/>
              </a:rPr>
              <a:t>https://www.ylioppilastutkinto.fi/fi/</a:t>
            </a: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Hyvällä todistuksella voi päästä korkea-asteelle (yliopistot ja </a:t>
            </a:r>
            <a:r>
              <a:rPr lang="fi-FI" sz="2200" dirty="0" err="1" smtClean="0"/>
              <a:t>amk:t</a:t>
            </a:r>
            <a:r>
              <a:rPr lang="fi-FI" sz="2200" dirty="0" smtClean="0"/>
              <a:t>), ei erillisiä pääsykokeita</a:t>
            </a:r>
            <a:endParaRPr lang="fi-FI" sz="2200" dirty="0"/>
          </a:p>
          <a:p>
            <a:pPr marL="0" indent="0">
              <a:buNone/>
            </a:pPr>
            <a:r>
              <a:rPr lang="fi-FI" sz="2200" dirty="0" smtClean="0">
                <a:hlinkClick r:id="rId5"/>
              </a:rPr>
              <a:t>http://yle.fi/uutiset/ylioppilas_naihin_koulutuksiin_voit_hakea_pelkalla_ylioppilastodistuksella/8922436</a:t>
            </a: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64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61070E23F71A444996F01AF871BC563" ma:contentTypeVersion="2" ma:contentTypeDescription="Luo uusi asiakirja." ma:contentTypeScope="" ma:versionID="2b8d8924674259c1026c38ac6faf955f">
  <xsd:schema xmlns:xsd="http://www.w3.org/2001/XMLSchema" xmlns:xs="http://www.w3.org/2001/XMLSchema" xmlns:p="http://schemas.microsoft.com/office/2006/metadata/properties" xmlns:ns2="085cb736-652a-4ab7-a4d7-370458f813e0" targetNamespace="http://schemas.microsoft.com/office/2006/metadata/properties" ma:root="true" ma:fieldsID="d1e9f7697059af773a0d5f83463169f1" ns2:_="">
    <xsd:import namespace="085cb736-652a-4ab7-a4d7-370458f813e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cb736-652a-4ab7-a4d7-370458f813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F6CD6A-23C0-463E-8962-707EFBB91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5cb736-652a-4ab7-a4d7-370458f813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D2EA2A-E6FD-46C3-AB6F-A2C52A987C30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085cb736-652a-4ab7-a4d7-370458f813e0"/>
  </ds:schemaRefs>
</ds:datastoreItem>
</file>

<file path=customXml/itemProps3.xml><?xml version="1.0" encoding="utf-8"?>
<ds:datastoreItem xmlns:ds="http://schemas.openxmlformats.org/officeDocument/2006/customXml" ds:itemID="{D41ABD10-5B67-4CF6-B195-D53A9AA8DD6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818</Words>
  <Application>Microsoft Office PowerPoint</Application>
  <PresentationFormat>Mukautettu</PresentationFormat>
  <Paragraphs>142</Paragraphs>
  <Slides>15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Tervetuloa saamaan vastauksia!   OP.1.3. kurssin 1.tunti  Liisa Lamminsivu-Risku</vt:lpstr>
      <vt:lpstr>OP1.3.</vt:lpstr>
      <vt:lpstr>OPOTUNNIT JA OPON AJAT</vt:lpstr>
      <vt:lpstr>Tavoitteeni OP1.3. kurssille</vt:lpstr>
      <vt:lpstr>Oma vastuu oikeasta tiedosta, suunnasta kohti unelmaasi</vt:lpstr>
      <vt:lpstr>Lukion kurssimäärä &amp; päättötodistus</vt:lpstr>
      <vt:lpstr>Osaamisen tunnustaminen</vt:lpstr>
      <vt:lpstr>Lukion todistukset</vt:lpstr>
      <vt:lpstr>Lukion todistukset</vt:lpstr>
      <vt:lpstr>YLIOPPILASTUTKINNON RAKENNE</vt:lpstr>
      <vt:lpstr>Kevään 2017 yo-tutkintoon ilmoittautuminen</vt:lpstr>
      <vt:lpstr>                    Kohti tavoitteita:</vt:lpstr>
      <vt:lpstr>STUDIA-messut Helsingissä ti 29.11.</vt:lpstr>
      <vt:lpstr>Studia-messut ti 29.11.2016 Ilmoittautuminen</vt:lpstr>
      <vt:lpstr>Väittely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OPotunti</dc:title>
  <dc:creator>PC</dc:creator>
  <cp:lastModifiedBy>PC</cp:lastModifiedBy>
  <cp:revision>15</cp:revision>
  <dcterms:modified xsi:type="dcterms:W3CDTF">2016-09-21T21:11:57Z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0x010100061070E23F71A444996F01AF871BC563</vt:lpwstr>
  </property>
</Properties>
</file>