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97" r:id="rId3"/>
    <p:sldId id="300" r:id="rId4"/>
    <p:sldId id="299" r:id="rId5"/>
    <p:sldId id="298" r:id="rId6"/>
    <p:sldId id="301" r:id="rId7"/>
    <p:sldId id="308" r:id="rId8"/>
    <p:sldId id="285" r:id="rId9"/>
    <p:sldId id="317" r:id="rId10"/>
    <p:sldId id="318" r:id="rId11"/>
    <p:sldId id="278" r:id="rId12"/>
    <p:sldId id="316" r:id="rId13"/>
    <p:sldId id="311" r:id="rId14"/>
    <p:sldId id="312" r:id="rId15"/>
    <p:sldId id="313" r:id="rId16"/>
    <p:sldId id="314" r:id="rId17"/>
    <p:sldId id="305" r:id="rId18"/>
    <p:sldId id="306" r:id="rId19"/>
    <p:sldId id="307" r:id="rId20"/>
    <p:sldId id="302" r:id="rId21"/>
    <p:sldId id="286" r:id="rId22"/>
    <p:sldId id="284" r:id="rId23"/>
    <p:sldId id="287" r:id="rId2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SzPct val="150000"/>
      <a:buChar char="•"/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8D90"/>
    <a:srgbClr val="CCCC00"/>
    <a:srgbClr val="CCFF99"/>
    <a:srgbClr val="99FF99"/>
    <a:srgbClr val="99CC00"/>
    <a:srgbClr val="3399FF"/>
    <a:srgbClr val="33CC33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96" autoAdjust="0"/>
  </p:normalViewPr>
  <p:slideViewPr>
    <p:cSldViewPr>
      <p:cViewPr varScale="1">
        <p:scale>
          <a:sx n="85" d="100"/>
          <a:sy n="85" d="100"/>
        </p:scale>
        <p:origin x="1164" y="210"/>
      </p:cViewPr>
      <p:guideLst>
        <p:guide orient="horz" pos="1979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279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1" custScaleX="32300" custScaleY="32493" custRadScaleRad="152696" custRadScaleInc="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66418BF8-0188-4763-9274-464A50CB882A}" type="presOf" srcId="{E84E747B-EFCD-4F15-8109-CC59B9A438D3}" destId="{8CA9BE66-56A5-42C5-9AE4-B4AF71F42A8B}" srcOrd="0" destOrd="0" presId="urn:microsoft.com/office/officeart/2005/8/layout/cycle3"/>
    <dgm:cxn modelId="{0D33B31B-F1F4-4E73-9A3A-6C6ADC2D924F}" type="presOf" srcId="{51232223-E57C-4B18-8F06-17CAE1DAD6B5}" destId="{CC1B2D01-42C3-48C8-9D51-774582E04EB6}" srcOrd="0" destOrd="0" presId="urn:microsoft.com/office/officeart/2005/8/layout/cycle3"/>
    <dgm:cxn modelId="{F10D6661-CDA2-48CC-A4E4-2F577389DBA4}" type="presParOf" srcId="{8CA9BE66-56A5-42C5-9AE4-B4AF71F42A8B}" destId="{32345175-60AF-4BD9-862F-58627BF4C63A}" srcOrd="0" destOrd="0" presId="urn:microsoft.com/office/officeart/2005/8/layout/cycle3"/>
    <dgm:cxn modelId="{B4D89B97-A7A3-472E-9C6B-AFB6FA110B19}" type="presParOf" srcId="{32345175-60AF-4BD9-862F-58627BF4C63A}" destId="{CC1B2D01-42C3-48C8-9D51-774582E04EB6}" srcOrd="0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  <dgm:t>
        <a:bodyPr/>
        <a:lstStyle/>
        <a:p>
          <a:endParaRPr lang="fi-FI"/>
        </a:p>
      </dgm:t>
    </dgm:pt>
    <dgm:pt modelId="{B8F191ED-329B-4B75-BB98-DBA9231E2D67}" type="pres">
      <dgm:prSet presAssocID="{A5A1C326-8DDE-4616-BFD5-6A74AC309388}" presName="nodeFollowingNodes" presStyleLbl="node1" presStyleIdx="1" presStyleCnt="5" custRadScaleRad="145583" custRadScaleInc="27003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ADD3BE4-48F9-4D0F-9E62-A1E52F251A4A}" type="presOf" srcId="{51232223-E57C-4B18-8F06-17CAE1DAD6B5}" destId="{CC1B2D01-42C3-48C8-9D51-774582E04EB6}" srcOrd="0" destOrd="0" presId="urn:microsoft.com/office/officeart/2005/8/layout/cycle3"/>
    <dgm:cxn modelId="{9E3221C7-8E00-4839-A2E8-6FC6495A54BF}" type="presOf" srcId="{D58CE2A2-AA47-4A57-A952-5DBE21306021}" destId="{B0AA3EB4-DED7-48C6-8290-31E09AEB3445}" srcOrd="0" destOrd="0" presId="urn:microsoft.com/office/officeart/2005/8/layout/cycle3"/>
    <dgm:cxn modelId="{B043D15B-A833-474B-A757-5F8CD16CAEA0}" type="presOf" srcId="{69567BEC-B8CE-4E8E-B35D-9E130E67FE8E}" destId="{C59D3659-5614-4091-ACF2-EA50ADC5290B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3ED44690-218F-484A-AB22-4BADF59FAE5B}" type="presOf" srcId="{E84E747B-EFCD-4F15-8109-CC59B9A438D3}" destId="{8CA9BE66-56A5-42C5-9AE4-B4AF71F42A8B}" srcOrd="0" destOrd="0" presId="urn:microsoft.com/office/officeart/2005/8/layout/cycle3"/>
    <dgm:cxn modelId="{3758B451-7C1A-4254-90F7-CB7FEE65C7F7}" type="presOf" srcId="{09822B27-C0D6-4071-A0A0-B5C98846DE2F}" destId="{70239A5A-1754-47AF-87FC-25B943BD1110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5C1D8082-96AC-4FBE-A014-DFAF9289483A}" type="presOf" srcId="{4C0EE02A-E1AA-402B-B311-646C912A7D0E}" destId="{22FDA2C6-D5AB-4939-B357-134226132EE5}" srcOrd="0" destOrd="0" presId="urn:microsoft.com/office/officeart/2005/8/layout/cycle3"/>
    <dgm:cxn modelId="{B468ED00-7AF5-426F-A494-381AB5B58437}" type="presOf" srcId="{A5A1C326-8DDE-4616-BFD5-6A74AC309388}" destId="{B8F191ED-329B-4B75-BB98-DBA9231E2D67}" srcOrd="0" destOrd="0" presId="urn:microsoft.com/office/officeart/2005/8/layout/cycle3"/>
    <dgm:cxn modelId="{C2EDD085-1C3C-45C7-9C93-7442DF85B593}" type="presParOf" srcId="{8CA9BE66-56A5-42C5-9AE4-B4AF71F42A8B}" destId="{32345175-60AF-4BD9-862F-58627BF4C63A}" srcOrd="0" destOrd="0" presId="urn:microsoft.com/office/officeart/2005/8/layout/cycle3"/>
    <dgm:cxn modelId="{74300DF5-05F7-490E-92D2-77CE4A661B0F}" type="presParOf" srcId="{32345175-60AF-4BD9-862F-58627BF4C63A}" destId="{CC1B2D01-42C3-48C8-9D51-774582E04EB6}" srcOrd="0" destOrd="0" presId="urn:microsoft.com/office/officeart/2005/8/layout/cycle3"/>
    <dgm:cxn modelId="{E3E66E65-B8A3-4D9F-9C6C-4AF1B9D2492B}" type="presParOf" srcId="{32345175-60AF-4BD9-862F-58627BF4C63A}" destId="{C59D3659-5614-4091-ACF2-EA50ADC5290B}" srcOrd="1" destOrd="0" presId="urn:microsoft.com/office/officeart/2005/8/layout/cycle3"/>
    <dgm:cxn modelId="{A44EE055-4E7E-451A-9293-1F78338E941A}" type="presParOf" srcId="{32345175-60AF-4BD9-862F-58627BF4C63A}" destId="{B8F191ED-329B-4B75-BB98-DBA9231E2D67}" srcOrd="2" destOrd="0" presId="urn:microsoft.com/office/officeart/2005/8/layout/cycle3"/>
    <dgm:cxn modelId="{EA823886-BF93-4704-8A25-CAAF65A0B47B}" type="presParOf" srcId="{32345175-60AF-4BD9-862F-58627BF4C63A}" destId="{70239A5A-1754-47AF-87FC-25B943BD1110}" srcOrd="3" destOrd="0" presId="urn:microsoft.com/office/officeart/2005/8/layout/cycle3"/>
    <dgm:cxn modelId="{AA2AD66A-6C32-4AA9-BD68-FB00DF67A972}" type="presParOf" srcId="{32345175-60AF-4BD9-862F-58627BF4C63A}" destId="{B0AA3EB4-DED7-48C6-8290-31E09AEB3445}" srcOrd="4" destOrd="0" presId="urn:microsoft.com/office/officeart/2005/8/layout/cycle3"/>
    <dgm:cxn modelId="{6976D81D-5F36-4773-8529-5D36A2DBB6D5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8490" custRadScaleInc="-6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  <dgm:t>
        <a:bodyPr/>
        <a:lstStyle/>
        <a:p>
          <a:endParaRPr lang="fi-FI"/>
        </a:p>
      </dgm:t>
    </dgm:pt>
    <dgm:pt modelId="{B8F191ED-329B-4B75-BB98-DBA9231E2D67}" type="pres">
      <dgm:prSet presAssocID="{A5A1C326-8DDE-4616-BFD5-6A74AC309388}" presName="nodeFollowingNodes" presStyleLbl="node1" presStyleIdx="1" presStyleCnt="5" custRadScaleRad="150719" custRadScaleInc="2723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AA3EB4-DED7-48C6-8290-31E09AEB3445}" type="pres">
      <dgm:prSet presAssocID="{D58CE2A2-AA47-4A57-A952-5DBE21306021}" presName="nodeFollowingNodes" presStyleLbl="node1" presStyleIdx="3" presStyleCnt="5" custRadScaleRad="111904" custRadScaleInc="-20680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669483EF-5755-4162-9088-3ED3AF955B9E}" type="presOf" srcId="{69567BEC-B8CE-4E8E-B35D-9E130E67FE8E}" destId="{C59D3659-5614-4091-ACF2-EA50ADC5290B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8E47DE4-D4E3-4F51-92B3-A822FCF37A64}" type="presOf" srcId="{A5A1C326-8DDE-4616-BFD5-6A74AC309388}" destId="{B8F191ED-329B-4B75-BB98-DBA9231E2D67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D7A1F960-0337-4B31-BAD6-7E2EDC536D09}" type="presOf" srcId="{4C0EE02A-E1AA-402B-B311-646C912A7D0E}" destId="{22FDA2C6-D5AB-4939-B357-134226132EE5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7C6915D5-91C2-4AD7-9DC4-F23A50B4499B}" type="presOf" srcId="{51232223-E57C-4B18-8F06-17CAE1DAD6B5}" destId="{CC1B2D01-42C3-48C8-9D51-774582E04EB6}" srcOrd="0" destOrd="0" presId="urn:microsoft.com/office/officeart/2005/8/layout/cycle3"/>
    <dgm:cxn modelId="{9E0410EF-0146-44F3-A09F-708B735C6008}" type="presOf" srcId="{E84E747B-EFCD-4F15-8109-CC59B9A438D3}" destId="{8CA9BE66-56A5-42C5-9AE4-B4AF71F42A8B}" srcOrd="0" destOrd="0" presId="urn:microsoft.com/office/officeart/2005/8/layout/cycle3"/>
    <dgm:cxn modelId="{D2B9B3AE-6048-4D3D-99F6-E04D5F3EA96B}" type="presOf" srcId="{09822B27-C0D6-4071-A0A0-B5C98846DE2F}" destId="{70239A5A-1754-47AF-87FC-25B943BD1110}" srcOrd="0" destOrd="0" presId="urn:microsoft.com/office/officeart/2005/8/layout/cycle3"/>
    <dgm:cxn modelId="{DE05D16C-5425-464A-88A6-45CEF3A6ABBD}" type="presOf" srcId="{D58CE2A2-AA47-4A57-A952-5DBE21306021}" destId="{B0AA3EB4-DED7-48C6-8290-31E09AEB3445}" srcOrd="0" destOrd="0" presId="urn:microsoft.com/office/officeart/2005/8/layout/cycle3"/>
    <dgm:cxn modelId="{FC7CE692-6AB6-4580-9423-45AEC7A0A4B2}" type="presParOf" srcId="{8CA9BE66-56A5-42C5-9AE4-B4AF71F42A8B}" destId="{32345175-60AF-4BD9-862F-58627BF4C63A}" srcOrd="0" destOrd="0" presId="urn:microsoft.com/office/officeart/2005/8/layout/cycle3"/>
    <dgm:cxn modelId="{F2B53D9F-6BF1-4D22-B761-2C55ECF5E7F5}" type="presParOf" srcId="{32345175-60AF-4BD9-862F-58627BF4C63A}" destId="{CC1B2D01-42C3-48C8-9D51-774582E04EB6}" srcOrd="0" destOrd="0" presId="urn:microsoft.com/office/officeart/2005/8/layout/cycle3"/>
    <dgm:cxn modelId="{3AAA5553-B3E6-459B-94A5-BF1EB2A60E45}" type="presParOf" srcId="{32345175-60AF-4BD9-862F-58627BF4C63A}" destId="{C59D3659-5614-4091-ACF2-EA50ADC5290B}" srcOrd="1" destOrd="0" presId="urn:microsoft.com/office/officeart/2005/8/layout/cycle3"/>
    <dgm:cxn modelId="{6C9F897E-9C27-4018-B8ED-58967012B61C}" type="presParOf" srcId="{32345175-60AF-4BD9-862F-58627BF4C63A}" destId="{B8F191ED-329B-4B75-BB98-DBA9231E2D67}" srcOrd="2" destOrd="0" presId="urn:microsoft.com/office/officeart/2005/8/layout/cycle3"/>
    <dgm:cxn modelId="{06388D42-A5F4-4CE0-B6BA-9104A6F42320}" type="presParOf" srcId="{32345175-60AF-4BD9-862F-58627BF4C63A}" destId="{70239A5A-1754-47AF-87FC-25B943BD1110}" srcOrd="3" destOrd="0" presId="urn:microsoft.com/office/officeart/2005/8/layout/cycle3"/>
    <dgm:cxn modelId="{26ECC1F5-83FC-493A-9085-2ED4E1D0E00F}" type="presParOf" srcId="{32345175-60AF-4BD9-862F-58627BF4C63A}" destId="{B0AA3EB4-DED7-48C6-8290-31E09AEB3445}" srcOrd="4" destOrd="0" presId="urn:microsoft.com/office/officeart/2005/8/layout/cycle3"/>
    <dgm:cxn modelId="{C9782474-B0DC-4A38-BB51-915B394954E8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4E747B-EFCD-4F15-8109-CC59B9A438D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1232223-E57C-4B18-8F06-17CAE1DAD6B5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DFA8433-C91D-4489-8880-35AC14D5A2F4}" type="parTrans" cxnId="{7E7609EF-5BB6-48DF-97B4-F16D7BCF3434}">
      <dgm:prSet/>
      <dgm:spPr/>
      <dgm:t>
        <a:bodyPr/>
        <a:lstStyle/>
        <a:p>
          <a:endParaRPr lang="fi-FI"/>
        </a:p>
      </dgm:t>
    </dgm:pt>
    <dgm:pt modelId="{69567BEC-B8CE-4E8E-B35D-9E130E67FE8E}" type="sibTrans" cxnId="{7E7609EF-5BB6-48DF-97B4-F16D7BCF3434}">
      <dgm:prSet/>
      <dgm:spPr>
        <a:solidFill>
          <a:srgbClr val="FFC000"/>
        </a:solidFill>
      </dgm:spPr>
      <dgm:t>
        <a:bodyPr/>
        <a:lstStyle/>
        <a:p>
          <a:endParaRPr lang="fi-FI" dirty="0"/>
        </a:p>
      </dgm:t>
    </dgm:pt>
    <dgm:pt modelId="{A5A1C326-8DDE-4616-BFD5-6A74AC309388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A50CF723-C65D-4039-989E-FEBEC74C5DBB}" type="parTrans" cxnId="{08970726-0F22-4DD6-A31E-03C67AB7B128}">
      <dgm:prSet/>
      <dgm:spPr/>
      <dgm:t>
        <a:bodyPr/>
        <a:lstStyle/>
        <a:p>
          <a:endParaRPr lang="fi-FI"/>
        </a:p>
      </dgm:t>
    </dgm:pt>
    <dgm:pt modelId="{681CFE70-4B00-4AF4-8F40-C16AC5DFC162}" type="sibTrans" cxnId="{08970726-0F22-4DD6-A31E-03C67AB7B128}">
      <dgm:prSet/>
      <dgm:spPr/>
      <dgm:t>
        <a:bodyPr/>
        <a:lstStyle/>
        <a:p>
          <a:endParaRPr lang="fi-FI"/>
        </a:p>
      </dgm:t>
    </dgm:pt>
    <dgm:pt modelId="{09822B27-C0D6-4071-A0A0-B5C98846DE2F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2A062892-90A4-4350-A8CF-BD05599F6E51}" type="parTrans" cxnId="{1BB2A6E6-3EB5-4A7D-BEE2-679595C63C1B}">
      <dgm:prSet/>
      <dgm:spPr/>
      <dgm:t>
        <a:bodyPr/>
        <a:lstStyle/>
        <a:p>
          <a:endParaRPr lang="fi-FI"/>
        </a:p>
      </dgm:t>
    </dgm:pt>
    <dgm:pt modelId="{CA6CCA9A-9194-421C-BF15-5D8FD2CEF2F5}" type="sibTrans" cxnId="{1BB2A6E6-3EB5-4A7D-BEE2-679595C63C1B}">
      <dgm:prSet/>
      <dgm:spPr/>
      <dgm:t>
        <a:bodyPr/>
        <a:lstStyle/>
        <a:p>
          <a:endParaRPr lang="fi-FI"/>
        </a:p>
      </dgm:t>
    </dgm:pt>
    <dgm:pt modelId="{D58CE2A2-AA47-4A57-A952-5DBE21306021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720BEF6B-48E2-4690-B508-20CC1C6A7114}" type="parTrans" cxnId="{405DD142-9FD2-4481-9CEC-9917DB0D4F56}">
      <dgm:prSet/>
      <dgm:spPr/>
      <dgm:t>
        <a:bodyPr/>
        <a:lstStyle/>
        <a:p>
          <a:endParaRPr lang="fi-FI"/>
        </a:p>
      </dgm:t>
    </dgm:pt>
    <dgm:pt modelId="{58A4B8A7-9C2A-429B-9C19-A7E21C37BEDD}" type="sibTrans" cxnId="{405DD142-9FD2-4481-9CEC-9917DB0D4F56}">
      <dgm:prSet/>
      <dgm:spPr/>
      <dgm:t>
        <a:bodyPr/>
        <a:lstStyle/>
        <a:p>
          <a:endParaRPr lang="fi-FI"/>
        </a:p>
      </dgm:t>
    </dgm:pt>
    <dgm:pt modelId="{4C0EE02A-E1AA-402B-B311-646C912A7D0E}">
      <dgm:prSet phldrT="[Teksti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r>
            <a:rPr lang="fi-FI" sz="2800" b="1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baseline="0" dirty="0">
            <a:solidFill>
              <a:schemeClr val="tx1"/>
            </a:solidFill>
            <a:latin typeface="+mj-lt"/>
          </a:endParaRPr>
        </a:p>
      </dgm:t>
    </dgm:pt>
    <dgm:pt modelId="{D37980D9-7CF3-41FE-8A0D-2A9365A5557B}" type="parTrans" cxnId="{46A395DA-7C7A-44A2-9DA3-3BA8287E8095}">
      <dgm:prSet/>
      <dgm:spPr/>
      <dgm:t>
        <a:bodyPr/>
        <a:lstStyle/>
        <a:p>
          <a:endParaRPr lang="fi-FI"/>
        </a:p>
      </dgm:t>
    </dgm:pt>
    <dgm:pt modelId="{2DF73FA8-9543-4E61-BF94-5888F4D26557}" type="sibTrans" cxnId="{46A395DA-7C7A-44A2-9DA3-3BA8287E8095}">
      <dgm:prSet/>
      <dgm:spPr/>
      <dgm:t>
        <a:bodyPr/>
        <a:lstStyle/>
        <a:p>
          <a:endParaRPr lang="fi-FI"/>
        </a:p>
      </dgm:t>
    </dgm:pt>
    <dgm:pt modelId="{8CA9BE66-56A5-42C5-9AE4-B4AF71F42A8B}" type="pres">
      <dgm:prSet presAssocID="{E84E747B-EFCD-4F15-8109-CC59B9A438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32345175-60AF-4BD9-862F-58627BF4C63A}" type="pres">
      <dgm:prSet presAssocID="{E84E747B-EFCD-4F15-8109-CC59B9A438D3}" presName="cycle" presStyleCnt="0"/>
      <dgm:spPr/>
    </dgm:pt>
    <dgm:pt modelId="{CC1B2D01-42C3-48C8-9D51-774582E04EB6}" type="pres">
      <dgm:prSet presAssocID="{51232223-E57C-4B18-8F06-17CAE1DAD6B5}" presName="nodeFirstNode" presStyleLbl="node1" presStyleIdx="0" presStyleCnt="5" custRadScaleRad="96935" custRadScaleInc="-138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9D3659-5614-4091-ACF2-EA50ADC5290B}" type="pres">
      <dgm:prSet presAssocID="{69567BEC-B8CE-4E8E-B35D-9E130E67FE8E}" presName="sibTransFirstNode" presStyleLbl="bgShp" presStyleIdx="0" presStyleCnt="1" custLinFactNeighborX="530" custLinFactNeighborY="2636" custRadScaleRad="200097" custRadScaleInc="-2147483648"/>
      <dgm:spPr/>
      <dgm:t>
        <a:bodyPr/>
        <a:lstStyle/>
        <a:p>
          <a:endParaRPr lang="fi-FI"/>
        </a:p>
      </dgm:t>
    </dgm:pt>
    <dgm:pt modelId="{B8F191ED-329B-4B75-BB98-DBA9231E2D67}" type="pres">
      <dgm:prSet presAssocID="{A5A1C326-8DDE-4616-BFD5-6A74AC309388}" presName="nodeFollowingNodes" presStyleLbl="node1" presStyleIdx="1" presStyleCnt="5" custRadScaleRad="141190" custRadScaleInc="27050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0239A5A-1754-47AF-87FC-25B943BD1110}" type="pres">
      <dgm:prSet presAssocID="{09822B27-C0D6-4071-A0A0-B5C98846DE2F}" presName="nodeFollowingNodes" presStyleLbl="node1" presStyleIdx="2" presStyleCnt="5" custRadScaleRad="114866" custRadScaleInc="20427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0AA3EB4-DED7-48C6-8290-31E09AEB3445}" type="pres">
      <dgm:prSet presAssocID="{D58CE2A2-AA47-4A57-A952-5DBE21306021}" presName="nodeFollowingNodes" presStyleLbl="node1" presStyleIdx="3" presStyleCnt="5" custRadScaleRad="112485" custRadScaleInc="-20267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2FDA2C6-D5AB-4939-B357-134226132EE5}" type="pres">
      <dgm:prSet presAssocID="{4C0EE02A-E1AA-402B-B311-646C912A7D0E}" presName="nodeFollowingNodes" presStyleLbl="node1" presStyleIdx="4" presStyleCnt="5" custScaleX="104563" custRadScaleRad="138396" custRadScaleInc="-26910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8970726-0F22-4DD6-A31E-03C67AB7B128}" srcId="{E84E747B-EFCD-4F15-8109-CC59B9A438D3}" destId="{A5A1C326-8DDE-4616-BFD5-6A74AC309388}" srcOrd="1" destOrd="0" parTransId="{A50CF723-C65D-4039-989E-FEBEC74C5DBB}" sibTransId="{681CFE70-4B00-4AF4-8F40-C16AC5DFC162}"/>
    <dgm:cxn modelId="{1BB2A6E6-3EB5-4A7D-BEE2-679595C63C1B}" srcId="{E84E747B-EFCD-4F15-8109-CC59B9A438D3}" destId="{09822B27-C0D6-4071-A0A0-B5C98846DE2F}" srcOrd="2" destOrd="0" parTransId="{2A062892-90A4-4350-A8CF-BD05599F6E51}" sibTransId="{CA6CCA9A-9194-421C-BF15-5D8FD2CEF2F5}"/>
    <dgm:cxn modelId="{F9A14D5C-99CB-4597-8276-434E1791DBB0}" type="presOf" srcId="{D58CE2A2-AA47-4A57-A952-5DBE21306021}" destId="{B0AA3EB4-DED7-48C6-8290-31E09AEB3445}" srcOrd="0" destOrd="0" presId="urn:microsoft.com/office/officeart/2005/8/layout/cycle3"/>
    <dgm:cxn modelId="{B6E2BA1F-C28E-4FF2-AC5D-0F06F4AC6CB4}" type="presOf" srcId="{E84E747B-EFCD-4F15-8109-CC59B9A438D3}" destId="{8CA9BE66-56A5-42C5-9AE4-B4AF71F42A8B}" srcOrd="0" destOrd="0" presId="urn:microsoft.com/office/officeart/2005/8/layout/cycle3"/>
    <dgm:cxn modelId="{46A395DA-7C7A-44A2-9DA3-3BA8287E8095}" srcId="{E84E747B-EFCD-4F15-8109-CC59B9A438D3}" destId="{4C0EE02A-E1AA-402B-B311-646C912A7D0E}" srcOrd="4" destOrd="0" parTransId="{D37980D9-7CF3-41FE-8A0D-2A9365A5557B}" sibTransId="{2DF73FA8-9543-4E61-BF94-5888F4D26557}"/>
    <dgm:cxn modelId="{7C380BFC-620A-49ED-8E7A-1A4EE4288E68}" type="presOf" srcId="{A5A1C326-8DDE-4616-BFD5-6A74AC309388}" destId="{B8F191ED-329B-4B75-BB98-DBA9231E2D67}" srcOrd="0" destOrd="0" presId="urn:microsoft.com/office/officeart/2005/8/layout/cycle3"/>
    <dgm:cxn modelId="{405DD142-9FD2-4481-9CEC-9917DB0D4F56}" srcId="{E84E747B-EFCD-4F15-8109-CC59B9A438D3}" destId="{D58CE2A2-AA47-4A57-A952-5DBE21306021}" srcOrd="3" destOrd="0" parTransId="{720BEF6B-48E2-4690-B508-20CC1C6A7114}" sibTransId="{58A4B8A7-9C2A-429B-9C19-A7E21C37BEDD}"/>
    <dgm:cxn modelId="{5A283B66-C811-4093-B9FD-38D7952FED7B}" type="presOf" srcId="{4C0EE02A-E1AA-402B-B311-646C912A7D0E}" destId="{22FDA2C6-D5AB-4939-B357-134226132EE5}" srcOrd="0" destOrd="0" presId="urn:microsoft.com/office/officeart/2005/8/layout/cycle3"/>
    <dgm:cxn modelId="{7E7609EF-5BB6-48DF-97B4-F16D7BCF3434}" srcId="{E84E747B-EFCD-4F15-8109-CC59B9A438D3}" destId="{51232223-E57C-4B18-8F06-17CAE1DAD6B5}" srcOrd="0" destOrd="0" parTransId="{2DFA8433-C91D-4489-8880-35AC14D5A2F4}" sibTransId="{69567BEC-B8CE-4E8E-B35D-9E130E67FE8E}"/>
    <dgm:cxn modelId="{1FB288BC-6D87-41C0-A16C-9393AD06258F}" type="presOf" srcId="{09822B27-C0D6-4071-A0A0-B5C98846DE2F}" destId="{70239A5A-1754-47AF-87FC-25B943BD1110}" srcOrd="0" destOrd="0" presId="urn:microsoft.com/office/officeart/2005/8/layout/cycle3"/>
    <dgm:cxn modelId="{BF10417F-3F0E-45A8-BE81-682430DFA077}" type="presOf" srcId="{69567BEC-B8CE-4E8E-B35D-9E130E67FE8E}" destId="{C59D3659-5614-4091-ACF2-EA50ADC5290B}" srcOrd="0" destOrd="0" presId="urn:microsoft.com/office/officeart/2005/8/layout/cycle3"/>
    <dgm:cxn modelId="{01EFEF57-81EF-4C2C-B1C8-164EBF741CB1}" type="presOf" srcId="{51232223-E57C-4B18-8F06-17CAE1DAD6B5}" destId="{CC1B2D01-42C3-48C8-9D51-774582E04EB6}" srcOrd="0" destOrd="0" presId="urn:microsoft.com/office/officeart/2005/8/layout/cycle3"/>
    <dgm:cxn modelId="{B1AFFF9B-B7D7-4A34-8FD7-9CF4BD9661C6}" type="presParOf" srcId="{8CA9BE66-56A5-42C5-9AE4-B4AF71F42A8B}" destId="{32345175-60AF-4BD9-862F-58627BF4C63A}" srcOrd="0" destOrd="0" presId="urn:microsoft.com/office/officeart/2005/8/layout/cycle3"/>
    <dgm:cxn modelId="{0071B4D9-C8AD-41D6-B75A-9DFF254CB962}" type="presParOf" srcId="{32345175-60AF-4BD9-862F-58627BF4C63A}" destId="{CC1B2D01-42C3-48C8-9D51-774582E04EB6}" srcOrd="0" destOrd="0" presId="urn:microsoft.com/office/officeart/2005/8/layout/cycle3"/>
    <dgm:cxn modelId="{2B0FB1C4-76EF-4D52-B93F-D14AF6753CCF}" type="presParOf" srcId="{32345175-60AF-4BD9-862F-58627BF4C63A}" destId="{C59D3659-5614-4091-ACF2-EA50ADC5290B}" srcOrd="1" destOrd="0" presId="urn:microsoft.com/office/officeart/2005/8/layout/cycle3"/>
    <dgm:cxn modelId="{AC3DCFC1-A4CD-405E-A021-D1BA7C854D4C}" type="presParOf" srcId="{32345175-60AF-4BD9-862F-58627BF4C63A}" destId="{B8F191ED-329B-4B75-BB98-DBA9231E2D67}" srcOrd="2" destOrd="0" presId="urn:microsoft.com/office/officeart/2005/8/layout/cycle3"/>
    <dgm:cxn modelId="{0C8A8E63-8563-4802-81AA-97755C5E32E6}" type="presParOf" srcId="{32345175-60AF-4BD9-862F-58627BF4C63A}" destId="{70239A5A-1754-47AF-87FC-25B943BD1110}" srcOrd="3" destOrd="0" presId="urn:microsoft.com/office/officeart/2005/8/layout/cycle3"/>
    <dgm:cxn modelId="{F426CDCF-DA1B-4B5E-A8B4-9CF259992A7A}" type="presParOf" srcId="{32345175-60AF-4BD9-862F-58627BF4C63A}" destId="{B0AA3EB4-DED7-48C6-8290-31E09AEB3445}" srcOrd="4" destOrd="0" presId="urn:microsoft.com/office/officeart/2005/8/layout/cycle3"/>
    <dgm:cxn modelId="{37142C8B-52DF-4040-A1BA-9D7A14AFE94C}" type="presParOf" srcId="{32345175-60AF-4BD9-862F-58627BF4C63A}" destId="{22FDA2C6-D5AB-4939-B357-134226132EE5}" srcOrd="5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068626-5802-4B5A-B8E0-AD7912AC365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540C2F8-C1A1-4374-B555-FF94A3952708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kevät</a:t>
          </a:r>
          <a:endParaRPr lang="fi-FI" b="1" dirty="0">
            <a:solidFill>
              <a:schemeClr val="tx1"/>
            </a:solidFill>
          </a:endParaRPr>
        </a:p>
      </dgm:t>
    </dgm:pt>
    <dgm:pt modelId="{8245520C-69FB-4F9B-9C5B-FA543226481C}" type="par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D34B318-06C6-4E34-8864-D5B7F36E120A}" type="sibTrans" cxnId="{0A3F9DF6-6735-49BE-9E88-D02BE727A69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CA0F8300-11F8-4DC0-AFCF-A85D7DE05889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syksy	</a:t>
          </a:r>
          <a:endParaRPr lang="fi-FI" b="1" dirty="0">
            <a:solidFill>
              <a:schemeClr val="tx1"/>
            </a:solidFill>
          </a:endParaRPr>
        </a:p>
      </dgm:t>
    </dgm:pt>
    <dgm:pt modelId="{8E371B59-459E-49BF-8AC2-C99EE0103A23}" type="par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5704F251-D142-4B49-BE56-24786AB9DE03}" type="sibTrans" cxnId="{163D8943-0138-4043-9DB9-DAB2BE5E7618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589C872-3E90-4590-93FD-3BC2DFB0DB74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kevät</a:t>
          </a:r>
          <a:endParaRPr lang="fi-FI" b="1" dirty="0">
            <a:solidFill>
              <a:schemeClr val="tx1"/>
            </a:solidFill>
          </a:endParaRPr>
        </a:p>
      </dgm:t>
    </dgm:pt>
    <dgm:pt modelId="{3C07DA43-8DCC-40B8-95AA-4A1CACFB59AB}" type="par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91C4BBC-F303-4DF9-A162-4A7AF276A539}" type="sibTrans" cxnId="{9A0F2242-5AA7-48CD-A7B3-463C3D56A93E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02EB9F1F-3255-4EE9-9849-987EDCCCBB5D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syksy</a:t>
          </a:r>
          <a:endParaRPr lang="fi-FI" b="1" dirty="0">
            <a:solidFill>
              <a:schemeClr val="tx1"/>
            </a:solidFill>
          </a:endParaRPr>
        </a:p>
      </dgm:t>
    </dgm:pt>
    <dgm:pt modelId="{5CDF9A13-35C2-4F95-8A7C-C4F6536FCEF1}" type="par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A7157D01-A530-4A6F-9F21-520808968C25}" type="sibTrans" cxnId="{5FDE953B-B735-46B6-B62A-871095FFA460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DC75F36B-AECE-4EDF-B321-58DCD311038C}">
      <dgm:prSet phldrT="[Teksti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kevät</a:t>
          </a:r>
          <a:endParaRPr lang="fi-FI" b="1" dirty="0">
            <a:solidFill>
              <a:schemeClr val="tx1"/>
            </a:solidFill>
          </a:endParaRPr>
        </a:p>
      </dgm:t>
    </dgm:pt>
    <dgm:pt modelId="{01486192-3E9C-4AAF-9C0E-4E35DD1D2786}" type="par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F42F5EA1-54CE-41F0-ACF0-B16D626F3CD9}" type="sibTrans" cxnId="{BD99E58A-F5FB-45AF-AF97-471198E51679}">
      <dgm:prSet/>
      <dgm:spPr/>
      <dgm:t>
        <a:bodyPr/>
        <a:lstStyle/>
        <a:p>
          <a:endParaRPr lang="fi-FI" b="1">
            <a:solidFill>
              <a:schemeClr val="tx1"/>
            </a:solidFill>
          </a:endParaRPr>
        </a:p>
      </dgm:t>
    </dgm:pt>
    <dgm:pt modelId="{61FDEE23-9EB8-4353-9663-99A8F989C9D1}" type="pres">
      <dgm:prSet presAssocID="{5D068626-5802-4B5A-B8E0-AD7912AC36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C4A41EFF-2930-4E02-93AC-655F5BB5279E}" type="pres">
      <dgm:prSet presAssocID="{0540C2F8-C1A1-4374-B555-FF94A3952708}" presName="Name5" presStyleLbl="vennNode1" presStyleIdx="0" presStyleCnt="5" custLinFactX="-59218" custLinFactNeighborX="-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951E7D-75C4-4540-B976-031845E23A95}" type="pres">
      <dgm:prSet presAssocID="{FD34B318-06C6-4E34-8864-D5B7F36E120A}" presName="space" presStyleCnt="0"/>
      <dgm:spPr/>
    </dgm:pt>
    <dgm:pt modelId="{515F2085-174E-4696-9FB8-F007721744F6}" type="pres">
      <dgm:prSet presAssocID="{CA0F8300-11F8-4DC0-AFCF-A85D7DE05889}" presName="Name5" presStyleLbl="vennNode1" presStyleIdx="1" presStyleCnt="5" custLinFactX="-171" custLinFactNeighborX="-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716B697-D1DB-4CDB-970A-C25D9B8B371A}" type="pres">
      <dgm:prSet presAssocID="{5704F251-D142-4B49-BE56-24786AB9DE03}" presName="space" presStyleCnt="0"/>
      <dgm:spPr/>
    </dgm:pt>
    <dgm:pt modelId="{91E1DAE3-2511-42FF-884D-ADBB867A8F5F}" type="pres">
      <dgm:prSet presAssocID="{A589C872-3E90-4590-93FD-3BC2DFB0DB7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7D44F47-C034-463E-BB89-91105A09DB32}" type="pres">
      <dgm:prSet presAssocID="{091C4BBC-F303-4DF9-A162-4A7AF276A539}" presName="space" presStyleCnt="0"/>
      <dgm:spPr/>
    </dgm:pt>
    <dgm:pt modelId="{2489F23B-8DA4-4259-8FD7-368A096CADC3}" type="pres">
      <dgm:prSet presAssocID="{02EB9F1F-3255-4EE9-9849-987EDCCCBB5D}" presName="Name5" presStyleLbl="vennNode1" presStyleIdx="3" presStyleCnt="5" custLinFactX="33428" custLinFactNeighborX="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A424BF-2473-48A1-B171-14D3FE151C4E}" type="pres">
      <dgm:prSet presAssocID="{A7157D01-A530-4A6F-9F21-520808968C25}" presName="space" presStyleCnt="0"/>
      <dgm:spPr/>
    </dgm:pt>
    <dgm:pt modelId="{3468B273-B785-401D-9B2A-BB38906028F3}" type="pres">
      <dgm:prSet presAssocID="{DC75F36B-AECE-4EDF-B321-58DCD311038C}" presName="Name5" presStyleLbl="vennNode1" presStyleIdx="4" presStyleCnt="5" custLinFactX="53543" custLinFactNeighborX="100000" custLinFactNeighborY="-5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D7945B9-7819-410E-983C-40D87C1DA3CE}" type="presOf" srcId="{A589C872-3E90-4590-93FD-3BC2DFB0DB74}" destId="{91E1DAE3-2511-42FF-884D-ADBB867A8F5F}" srcOrd="0" destOrd="0" presId="urn:microsoft.com/office/officeart/2005/8/layout/venn3"/>
    <dgm:cxn modelId="{5FDE953B-B735-46B6-B62A-871095FFA460}" srcId="{5D068626-5802-4B5A-B8E0-AD7912AC3651}" destId="{02EB9F1F-3255-4EE9-9849-987EDCCCBB5D}" srcOrd="3" destOrd="0" parTransId="{5CDF9A13-35C2-4F95-8A7C-C4F6536FCEF1}" sibTransId="{A7157D01-A530-4A6F-9F21-520808968C25}"/>
    <dgm:cxn modelId="{0A3F9DF6-6735-49BE-9E88-D02BE727A699}" srcId="{5D068626-5802-4B5A-B8E0-AD7912AC3651}" destId="{0540C2F8-C1A1-4374-B555-FF94A3952708}" srcOrd="0" destOrd="0" parTransId="{8245520C-69FB-4F9B-9C5B-FA543226481C}" sibTransId="{FD34B318-06C6-4E34-8864-D5B7F36E120A}"/>
    <dgm:cxn modelId="{772FFB51-CE1C-4592-A86C-20FDC9D0702B}" type="presOf" srcId="{02EB9F1F-3255-4EE9-9849-987EDCCCBB5D}" destId="{2489F23B-8DA4-4259-8FD7-368A096CADC3}" srcOrd="0" destOrd="0" presId="urn:microsoft.com/office/officeart/2005/8/layout/venn3"/>
    <dgm:cxn modelId="{B96D90C4-A01F-4431-8432-A7AA1D6BB453}" type="presOf" srcId="{DC75F36B-AECE-4EDF-B321-58DCD311038C}" destId="{3468B273-B785-401D-9B2A-BB38906028F3}" srcOrd="0" destOrd="0" presId="urn:microsoft.com/office/officeart/2005/8/layout/venn3"/>
    <dgm:cxn modelId="{F1BCEAFB-710F-4BDC-86D7-CA6DB4A6CD42}" type="presOf" srcId="{CA0F8300-11F8-4DC0-AFCF-A85D7DE05889}" destId="{515F2085-174E-4696-9FB8-F007721744F6}" srcOrd="0" destOrd="0" presId="urn:microsoft.com/office/officeart/2005/8/layout/venn3"/>
    <dgm:cxn modelId="{BD99E58A-F5FB-45AF-AF97-471198E51679}" srcId="{5D068626-5802-4B5A-B8E0-AD7912AC3651}" destId="{DC75F36B-AECE-4EDF-B321-58DCD311038C}" srcOrd="4" destOrd="0" parTransId="{01486192-3E9C-4AAF-9C0E-4E35DD1D2786}" sibTransId="{F42F5EA1-54CE-41F0-ACF0-B16D626F3CD9}"/>
    <dgm:cxn modelId="{6358EC25-4343-458E-8C5C-EEC50F50D9A3}" type="presOf" srcId="{5D068626-5802-4B5A-B8E0-AD7912AC3651}" destId="{61FDEE23-9EB8-4353-9663-99A8F989C9D1}" srcOrd="0" destOrd="0" presId="urn:microsoft.com/office/officeart/2005/8/layout/venn3"/>
    <dgm:cxn modelId="{9A0F2242-5AA7-48CD-A7B3-463C3D56A93E}" srcId="{5D068626-5802-4B5A-B8E0-AD7912AC3651}" destId="{A589C872-3E90-4590-93FD-3BC2DFB0DB74}" srcOrd="2" destOrd="0" parTransId="{3C07DA43-8DCC-40B8-95AA-4A1CACFB59AB}" sibTransId="{091C4BBC-F303-4DF9-A162-4A7AF276A539}"/>
    <dgm:cxn modelId="{2D47EF70-94D0-4CEB-A847-4E0848A0066E}" type="presOf" srcId="{0540C2F8-C1A1-4374-B555-FF94A3952708}" destId="{C4A41EFF-2930-4E02-93AC-655F5BB5279E}" srcOrd="0" destOrd="0" presId="urn:microsoft.com/office/officeart/2005/8/layout/venn3"/>
    <dgm:cxn modelId="{163D8943-0138-4043-9DB9-DAB2BE5E7618}" srcId="{5D068626-5802-4B5A-B8E0-AD7912AC3651}" destId="{CA0F8300-11F8-4DC0-AFCF-A85D7DE05889}" srcOrd="1" destOrd="0" parTransId="{8E371B59-459E-49BF-8AC2-C99EE0103A23}" sibTransId="{5704F251-D142-4B49-BE56-24786AB9DE03}"/>
    <dgm:cxn modelId="{9B8FCE49-C649-408F-B03B-C24C2FDD92EE}" type="presParOf" srcId="{61FDEE23-9EB8-4353-9663-99A8F989C9D1}" destId="{C4A41EFF-2930-4E02-93AC-655F5BB5279E}" srcOrd="0" destOrd="0" presId="urn:microsoft.com/office/officeart/2005/8/layout/venn3"/>
    <dgm:cxn modelId="{BB18ECE4-1F22-4364-9105-58BD68583A22}" type="presParOf" srcId="{61FDEE23-9EB8-4353-9663-99A8F989C9D1}" destId="{B3951E7D-75C4-4540-B976-031845E23A95}" srcOrd="1" destOrd="0" presId="urn:microsoft.com/office/officeart/2005/8/layout/venn3"/>
    <dgm:cxn modelId="{659C104F-651D-4CB4-8142-017BAE3E758E}" type="presParOf" srcId="{61FDEE23-9EB8-4353-9663-99A8F989C9D1}" destId="{515F2085-174E-4696-9FB8-F007721744F6}" srcOrd="2" destOrd="0" presId="urn:microsoft.com/office/officeart/2005/8/layout/venn3"/>
    <dgm:cxn modelId="{B0D30BBD-8E3C-4716-865F-243D41C04157}" type="presParOf" srcId="{61FDEE23-9EB8-4353-9663-99A8F989C9D1}" destId="{D716B697-D1DB-4CDB-970A-C25D9B8B371A}" srcOrd="3" destOrd="0" presId="urn:microsoft.com/office/officeart/2005/8/layout/venn3"/>
    <dgm:cxn modelId="{9483F31B-2305-40BB-A365-5884CD1ED66C}" type="presParOf" srcId="{61FDEE23-9EB8-4353-9663-99A8F989C9D1}" destId="{91E1DAE3-2511-42FF-884D-ADBB867A8F5F}" srcOrd="4" destOrd="0" presId="urn:microsoft.com/office/officeart/2005/8/layout/venn3"/>
    <dgm:cxn modelId="{551F3238-E45D-450B-96E5-0B8F084F273A}" type="presParOf" srcId="{61FDEE23-9EB8-4353-9663-99A8F989C9D1}" destId="{07D44F47-C034-463E-BB89-91105A09DB32}" srcOrd="5" destOrd="0" presId="urn:microsoft.com/office/officeart/2005/8/layout/venn3"/>
    <dgm:cxn modelId="{85A13463-F3F0-476C-A03C-BB4894417581}" type="presParOf" srcId="{61FDEE23-9EB8-4353-9663-99A8F989C9D1}" destId="{2489F23B-8DA4-4259-8FD7-368A096CADC3}" srcOrd="6" destOrd="0" presId="urn:microsoft.com/office/officeart/2005/8/layout/venn3"/>
    <dgm:cxn modelId="{0BC69608-1785-4142-9D49-8F88629DD2A7}" type="presParOf" srcId="{61FDEE23-9EB8-4353-9663-99A8F989C9D1}" destId="{ABA424BF-2473-48A1-B171-14D3FE151C4E}" srcOrd="7" destOrd="0" presId="urn:microsoft.com/office/officeart/2005/8/layout/venn3"/>
    <dgm:cxn modelId="{A2ED46A7-FF2C-4D3D-9A67-3822A346E6F8}" type="presParOf" srcId="{61FDEE23-9EB8-4353-9663-99A8F989C9D1}" destId="{3468B273-B785-401D-9B2A-BB38906028F3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32DD9D-A053-4305-93EB-D140BD149DB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B260016-3224-4852-8DF2-A11B656823BD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i+</a:t>
          </a:r>
          <a:endParaRPr lang="fi-FI" b="1" dirty="0">
            <a:solidFill>
              <a:schemeClr val="tx1"/>
            </a:solidFill>
          </a:endParaRPr>
        </a:p>
      </dgm:t>
    </dgm:pt>
    <dgm:pt modelId="{76C3F512-40D7-4A63-A034-E6DD831A03D8}" type="parTrans" cxnId="{1908FE05-0FD7-4634-BA2F-F0801756C631}">
      <dgm:prSet/>
      <dgm:spPr/>
      <dgm:t>
        <a:bodyPr/>
        <a:lstStyle/>
        <a:p>
          <a:endParaRPr lang="fi-FI"/>
        </a:p>
      </dgm:t>
    </dgm:pt>
    <dgm:pt modelId="{7DD3B08B-4591-4A64-9F6E-66337F0F0C69}" type="sibTrans" cxnId="{1908FE05-0FD7-4634-BA2F-F0801756C631}">
      <dgm:prSet/>
      <dgm:spPr/>
      <dgm:t>
        <a:bodyPr/>
        <a:lstStyle/>
        <a:p>
          <a:endParaRPr lang="fi-FI"/>
        </a:p>
      </dgm:t>
    </dgm:pt>
    <dgm:pt modelId="{9B645178-7197-44CA-8F2E-48AEAB919049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12 </a:t>
          </a:r>
          <a:r>
            <a:rPr lang="fi-FI" b="1" dirty="0" err="1" smtClean="0"/>
            <a:t>pist</a:t>
          </a:r>
          <a:r>
            <a:rPr lang="fi-FI" b="1" dirty="0" smtClean="0"/>
            <a:t>.</a:t>
          </a:r>
          <a:endParaRPr lang="fi-FI" b="1" dirty="0"/>
        </a:p>
      </dgm:t>
    </dgm:pt>
    <dgm:pt modelId="{6EFA2A00-E64B-4CCD-812E-D7DC2715C803}" type="parTrans" cxnId="{7862710A-B303-4944-896F-B7477D74E064}">
      <dgm:prSet/>
      <dgm:spPr/>
      <dgm:t>
        <a:bodyPr/>
        <a:lstStyle/>
        <a:p>
          <a:endParaRPr lang="fi-FI"/>
        </a:p>
      </dgm:t>
    </dgm:pt>
    <dgm:pt modelId="{214D226C-FE74-4F33-BE4B-0F66A17A23F8}" type="sibTrans" cxnId="{7862710A-B303-4944-896F-B7477D74E064}">
      <dgm:prSet/>
      <dgm:spPr/>
      <dgm:t>
        <a:bodyPr/>
        <a:lstStyle/>
        <a:p>
          <a:endParaRPr lang="fi-FI"/>
        </a:p>
      </dgm:t>
    </dgm:pt>
    <dgm:pt modelId="{F76469C3-0EFC-47CB-BA40-773028290AE2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</a:t>
          </a:r>
          <a:endParaRPr lang="fi-FI" b="1" dirty="0">
            <a:solidFill>
              <a:schemeClr val="tx1"/>
            </a:solidFill>
          </a:endParaRPr>
        </a:p>
      </dgm:t>
    </dgm:pt>
    <dgm:pt modelId="{7025C81D-6237-4F82-BE6B-090C46084A6E}" type="parTrans" cxnId="{DE3E03D9-0C82-4A4B-8ADD-15F323D38D45}">
      <dgm:prSet/>
      <dgm:spPr/>
      <dgm:t>
        <a:bodyPr/>
        <a:lstStyle/>
        <a:p>
          <a:endParaRPr lang="fi-FI"/>
        </a:p>
      </dgm:t>
    </dgm:pt>
    <dgm:pt modelId="{CE957A65-4BED-4F68-975F-194546F4BC90}" type="sibTrans" cxnId="{DE3E03D9-0C82-4A4B-8ADD-15F323D38D45}">
      <dgm:prSet/>
      <dgm:spPr/>
      <dgm:t>
        <a:bodyPr/>
        <a:lstStyle/>
        <a:p>
          <a:endParaRPr lang="fi-FI"/>
        </a:p>
      </dgm:t>
    </dgm:pt>
    <dgm:pt modelId="{9C044268-EF3D-4288-B943-0F7EB646F7F4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14 </a:t>
          </a:r>
          <a:r>
            <a:rPr lang="fi-FI" b="1" dirty="0" err="1" smtClean="0"/>
            <a:t>pist</a:t>
          </a:r>
          <a:r>
            <a:rPr lang="fi-FI" dirty="0" smtClean="0"/>
            <a:t>.</a:t>
          </a:r>
          <a:endParaRPr lang="fi-FI" dirty="0"/>
        </a:p>
      </dgm:t>
    </dgm:pt>
    <dgm:pt modelId="{38DE8F31-2D2A-49C1-AA48-E124F26CA930}" type="parTrans" cxnId="{D6006428-1F48-4780-A45E-53F897CDA3B7}">
      <dgm:prSet/>
      <dgm:spPr/>
      <dgm:t>
        <a:bodyPr/>
        <a:lstStyle/>
        <a:p>
          <a:endParaRPr lang="fi-FI"/>
        </a:p>
      </dgm:t>
    </dgm:pt>
    <dgm:pt modelId="{E543A3FD-D07C-4A97-8037-214853943D8B}" type="sibTrans" cxnId="{D6006428-1F48-4780-A45E-53F897CDA3B7}">
      <dgm:prSet/>
      <dgm:spPr/>
      <dgm:t>
        <a:bodyPr/>
        <a:lstStyle/>
        <a:p>
          <a:endParaRPr lang="fi-FI"/>
        </a:p>
      </dgm:t>
    </dgm:pt>
    <dgm:pt modelId="{C42E74FF-8205-4B31-B458-407525D344A5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i-</a:t>
          </a:r>
          <a:endParaRPr lang="fi-FI" b="1" dirty="0">
            <a:solidFill>
              <a:schemeClr val="tx1"/>
            </a:solidFill>
          </a:endParaRPr>
        </a:p>
      </dgm:t>
    </dgm:pt>
    <dgm:pt modelId="{DD705D26-7FED-41DA-948E-B5838BA9EAE3}" type="parTrans" cxnId="{9EA3CA8F-3C9B-4A0C-B7EB-91AC843E5D71}">
      <dgm:prSet/>
      <dgm:spPr/>
      <dgm:t>
        <a:bodyPr/>
        <a:lstStyle/>
        <a:p>
          <a:endParaRPr lang="fi-FI"/>
        </a:p>
      </dgm:t>
    </dgm:pt>
    <dgm:pt modelId="{8695D6DD-865D-4F57-8553-E80F9B62C560}" type="sibTrans" cxnId="{9EA3CA8F-3C9B-4A0C-B7EB-91AC843E5D71}">
      <dgm:prSet/>
      <dgm:spPr/>
      <dgm:t>
        <a:bodyPr/>
        <a:lstStyle/>
        <a:p>
          <a:endParaRPr lang="fi-FI"/>
        </a:p>
      </dgm:t>
    </dgm:pt>
    <dgm:pt modelId="{711A6BF7-141A-4BDF-9134-46E5CF7C718E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16 </a:t>
          </a:r>
          <a:r>
            <a:rPr lang="fi-FI" b="1" dirty="0" err="1" smtClean="0"/>
            <a:t>pist</a:t>
          </a:r>
          <a:r>
            <a:rPr lang="fi-FI" dirty="0" smtClean="0"/>
            <a:t>.</a:t>
          </a:r>
          <a:endParaRPr lang="fi-FI" dirty="0"/>
        </a:p>
      </dgm:t>
    </dgm:pt>
    <dgm:pt modelId="{D5EFE521-59FC-44B9-BCD6-D65D949201DF}" type="parTrans" cxnId="{BF30A110-BDD7-489F-8431-3B74FB60C38C}">
      <dgm:prSet/>
      <dgm:spPr/>
      <dgm:t>
        <a:bodyPr/>
        <a:lstStyle/>
        <a:p>
          <a:endParaRPr lang="fi-FI"/>
        </a:p>
      </dgm:t>
    </dgm:pt>
    <dgm:pt modelId="{04534FD7-CBEA-42A2-92AD-81EA2FA1E66A}" type="sibTrans" cxnId="{BF30A110-BDD7-489F-8431-3B74FB60C38C}">
      <dgm:prSet/>
      <dgm:spPr/>
      <dgm:t>
        <a:bodyPr/>
        <a:lstStyle/>
        <a:p>
          <a:endParaRPr lang="fi-FI"/>
        </a:p>
      </dgm:t>
    </dgm:pt>
    <dgm:pt modelId="{1E030EF1-C3A8-4011-94DC-F5413B6E7464}">
      <dgm:prSet phldrT="[Teksti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i--</a:t>
          </a:r>
          <a:endParaRPr lang="fi-FI" b="1" dirty="0">
            <a:solidFill>
              <a:schemeClr val="tx1"/>
            </a:solidFill>
          </a:endParaRPr>
        </a:p>
      </dgm:t>
    </dgm:pt>
    <dgm:pt modelId="{E5D7A663-B32B-4B7B-8FC9-53821F381538}" type="parTrans" cxnId="{7DD56D77-63B1-4F82-B233-881CED1BAE10}">
      <dgm:prSet/>
      <dgm:spPr/>
      <dgm:t>
        <a:bodyPr/>
        <a:lstStyle/>
        <a:p>
          <a:endParaRPr lang="fi-FI"/>
        </a:p>
      </dgm:t>
    </dgm:pt>
    <dgm:pt modelId="{415B355A-9A3F-469F-B8FE-E29A7A0EE8B5}" type="sibTrans" cxnId="{7DD56D77-63B1-4F82-B233-881CED1BAE10}">
      <dgm:prSet/>
      <dgm:spPr/>
      <dgm:t>
        <a:bodyPr/>
        <a:lstStyle/>
        <a:p>
          <a:endParaRPr lang="fi-FI"/>
        </a:p>
      </dgm:t>
    </dgm:pt>
    <dgm:pt modelId="{F407FEFE-8932-4190-975E-DCB33F370CD1}">
      <dgm:prSet phldrT="[Teksti]"/>
      <dgm:spPr>
        <a:solidFill>
          <a:srgbClr val="92D050">
            <a:alpha val="90000"/>
          </a:srgbClr>
        </a:solidFill>
        <a:ln>
          <a:solidFill>
            <a:schemeClr val="tx1"/>
          </a:solidFill>
        </a:ln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fi-FI" b="1" dirty="0" smtClean="0"/>
            <a:t>18 </a:t>
          </a:r>
          <a:r>
            <a:rPr lang="fi-FI" b="1" dirty="0" err="1" smtClean="0"/>
            <a:t>pist</a:t>
          </a:r>
          <a:r>
            <a:rPr lang="fi-FI" b="1" dirty="0" smtClean="0"/>
            <a:t>.</a:t>
          </a:r>
          <a:endParaRPr lang="fi-FI" b="1" dirty="0"/>
        </a:p>
      </dgm:t>
    </dgm:pt>
    <dgm:pt modelId="{97612425-0551-4BC9-9E7D-8BDDC9A4EC38}" type="parTrans" cxnId="{B6A292B5-3B5F-454E-BEE6-E63935400A3F}">
      <dgm:prSet/>
      <dgm:spPr/>
      <dgm:t>
        <a:bodyPr/>
        <a:lstStyle/>
        <a:p>
          <a:endParaRPr lang="fi-FI"/>
        </a:p>
      </dgm:t>
    </dgm:pt>
    <dgm:pt modelId="{5BD315D1-6937-46C9-A815-1257E08A040F}" type="sibTrans" cxnId="{B6A292B5-3B5F-454E-BEE6-E63935400A3F}">
      <dgm:prSet/>
      <dgm:spPr/>
      <dgm:t>
        <a:bodyPr/>
        <a:lstStyle/>
        <a:p>
          <a:endParaRPr lang="fi-FI"/>
        </a:p>
      </dgm:t>
    </dgm:pt>
    <dgm:pt modelId="{F17AFE2A-B1F5-488E-8FB1-D2B7AF773307}">
      <dgm:prSet phldrT="[Teksti]"/>
      <dgm:spPr/>
      <dgm:t>
        <a:bodyPr/>
        <a:lstStyle/>
        <a:p>
          <a:endParaRPr lang="fi-FI" dirty="0"/>
        </a:p>
      </dgm:t>
    </dgm:pt>
    <dgm:pt modelId="{6492CDE7-AD88-440B-8A89-74DD7B852377}" type="parTrans" cxnId="{6D931DD1-DECE-4061-97D2-8A25A1636A16}">
      <dgm:prSet/>
      <dgm:spPr/>
      <dgm:t>
        <a:bodyPr/>
        <a:lstStyle/>
        <a:p>
          <a:endParaRPr lang="fi-FI"/>
        </a:p>
      </dgm:t>
    </dgm:pt>
    <dgm:pt modelId="{5B323929-9AFA-4EA2-9FD8-1F28CB21DFD5}" type="sibTrans" cxnId="{6D931DD1-DECE-4061-97D2-8A25A1636A16}">
      <dgm:prSet/>
      <dgm:spPr/>
      <dgm:t>
        <a:bodyPr/>
        <a:lstStyle/>
        <a:p>
          <a:endParaRPr lang="fi-FI"/>
        </a:p>
      </dgm:t>
    </dgm:pt>
    <dgm:pt modelId="{E935099E-A8EE-4F69-AD37-2A52F9BCAC72}" type="pres">
      <dgm:prSet presAssocID="{5732DD9D-A053-4305-93EB-D140BD149DB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0ED023A-D67E-4CB3-A5F4-1DCBC58BBC97}" type="pres">
      <dgm:prSet presAssocID="{5732DD9D-A053-4305-93EB-D140BD149DBE}" presName="children" presStyleCnt="0"/>
      <dgm:spPr/>
    </dgm:pt>
    <dgm:pt modelId="{02B50D82-7318-46E6-AD4B-273AA9555843}" type="pres">
      <dgm:prSet presAssocID="{5732DD9D-A053-4305-93EB-D140BD149DBE}" presName="child1group" presStyleCnt="0"/>
      <dgm:spPr/>
    </dgm:pt>
    <dgm:pt modelId="{C266BDF7-37E3-42E9-A2AC-E581DF8FF44B}" type="pres">
      <dgm:prSet presAssocID="{5732DD9D-A053-4305-93EB-D140BD149DBE}" presName="child1" presStyleLbl="bgAcc1" presStyleIdx="0" presStyleCnt="4"/>
      <dgm:spPr/>
      <dgm:t>
        <a:bodyPr/>
        <a:lstStyle/>
        <a:p>
          <a:endParaRPr lang="fi-FI"/>
        </a:p>
      </dgm:t>
    </dgm:pt>
    <dgm:pt modelId="{ED27D50C-DED8-484E-A8A9-540384DB401B}" type="pres">
      <dgm:prSet presAssocID="{5732DD9D-A053-4305-93EB-D140BD149DB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342A5C3-C94F-4C8B-BD95-945DA0E37332}" type="pres">
      <dgm:prSet presAssocID="{5732DD9D-A053-4305-93EB-D140BD149DBE}" presName="child2group" presStyleCnt="0"/>
      <dgm:spPr/>
    </dgm:pt>
    <dgm:pt modelId="{886FBD83-9B82-42F1-822C-A3D96AD48B43}" type="pres">
      <dgm:prSet presAssocID="{5732DD9D-A053-4305-93EB-D140BD149DBE}" presName="child2" presStyleLbl="bgAcc1" presStyleIdx="1" presStyleCnt="4"/>
      <dgm:spPr/>
      <dgm:t>
        <a:bodyPr/>
        <a:lstStyle/>
        <a:p>
          <a:endParaRPr lang="fi-FI"/>
        </a:p>
      </dgm:t>
    </dgm:pt>
    <dgm:pt modelId="{B4F7D72F-EC8F-4232-9389-EEA64D35042D}" type="pres">
      <dgm:prSet presAssocID="{5732DD9D-A053-4305-93EB-D140BD149DB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9A6B03-4DB7-41BA-8E6A-E0B24DD6D879}" type="pres">
      <dgm:prSet presAssocID="{5732DD9D-A053-4305-93EB-D140BD149DBE}" presName="child3group" presStyleCnt="0"/>
      <dgm:spPr/>
    </dgm:pt>
    <dgm:pt modelId="{43104BCF-4804-4C4D-8510-DD69DA809AEB}" type="pres">
      <dgm:prSet presAssocID="{5732DD9D-A053-4305-93EB-D140BD149DBE}" presName="child3" presStyleLbl="bgAcc1" presStyleIdx="2" presStyleCnt="4"/>
      <dgm:spPr/>
      <dgm:t>
        <a:bodyPr/>
        <a:lstStyle/>
        <a:p>
          <a:endParaRPr lang="fi-FI"/>
        </a:p>
      </dgm:t>
    </dgm:pt>
    <dgm:pt modelId="{9D947EAB-A373-4F15-B24D-5BC20306923D}" type="pres">
      <dgm:prSet presAssocID="{5732DD9D-A053-4305-93EB-D140BD149DB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CA144BE-DB20-4B8B-AE7C-A6AAD9ABF28D}" type="pres">
      <dgm:prSet presAssocID="{5732DD9D-A053-4305-93EB-D140BD149DBE}" presName="child4group" presStyleCnt="0"/>
      <dgm:spPr/>
    </dgm:pt>
    <dgm:pt modelId="{4F82EBAF-FF42-4AB8-A94A-F4185165D3AB}" type="pres">
      <dgm:prSet presAssocID="{5732DD9D-A053-4305-93EB-D140BD149DBE}" presName="child4" presStyleLbl="bgAcc1" presStyleIdx="3" presStyleCnt="4"/>
      <dgm:spPr/>
      <dgm:t>
        <a:bodyPr/>
        <a:lstStyle/>
        <a:p>
          <a:endParaRPr lang="fi-FI"/>
        </a:p>
      </dgm:t>
    </dgm:pt>
    <dgm:pt modelId="{75CA4C01-8EDE-4164-8A33-C5C1F97F2A89}" type="pres">
      <dgm:prSet presAssocID="{5732DD9D-A053-4305-93EB-D140BD149DB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C3A4D3-4005-4C0E-821A-FDB222102678}" type="pres">
      <dgm:prSet presAssocID="{5732DD9D-A053-4305-93EB-D140BD149DBE}" presName="childPlaceholder" presStyleCnt="0"/>
      <dgm:spPr/>
    </dgm:pt>
    <dgm:pt modelId="{1D95B730-29F6-49C7-9956-DB3A46B184F2}" type="pres">
      <dgm:prSet presAssocID="{5732DD9D-A053-4305-93EB-D140BD149DBE}" presName="circle" presStyleCnt="0"/>
      <dgm:spPr/>
    </dgm:pt>
    <dgm:pt modelId="{77AF539F-FB13-4071-9F14-C6D7C94A43BB}" type="pres">
      <dgm:prSet presAssocID="{5732DD9D-A053-4305-93EB-D140BD149DBE}" presName="quadrant1" presStyleLbl="node1" presStyleIdx="0" presStyleCnt="4" custLinFactNeighborX="-2654" custLinFactNeighborY="-1541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4F2AC1A-C2A5-4ECF-A421-A24D93282628}" type="pres">
      <dgm:prSet presAssocID="{5732DD9D-A053-4305-93EB-D140BD149DB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260AE5E-BB08-4661-9DBF-CBBC5EFD500C}" type="pres">
      <dgm:prSet presAssocID="{5732DD9D-A053-4305-93EB-D140BD149DB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7767334-3C81-421C-B643-2B36EB5D413F}" type="pres">
      <dgm:prSet presAssocID="{5732DD9D-A053-4305-93EB-D140BD149DB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95527E-1F89-491E-B732-F04141393ACB}" type="pres">
      <dgm:prSet presAssocID="{5732DD9D-A053-4305-93EB-D140BD149DBE}" presName="quadrantPlaceholder" presStyleCnt="0"/>
      <dgm:spPr/>
    </dgm:pt>
    <dgm:pt modelId="{822E94BD-1169-4691-8729-DB08CA846559}" type="pres">
      <dgm:prSet presAssocID="{5732DD9D-A053-4305-93EB-D140BD149DBE}" presName="center1" presStyleLbl="fgShp" presStyleIdx="0" presStyleCnt="2"/>
      <dgm:spPr/>
    </dgm:pt>
    <dgm:pt modelId="{38BB508F-8197-487E-85D0-BDA8281ECD13}" type="pres">
      <dgm:prSet presAssocID="{5732DD9D-A053-4305-93EB-D140BD149DBE}" presName="center2" presStyleLbl="fgShp" presStyleIdx="1" presStyleCnt="2"/>
      <dgm:spPr/>
    </dgm:pt>
  </dgm:ptLst>
  <dgm:cxnLst>
    <dgm:cxn modelId="{B4E3FEBD-B0FB-4079-84B6-F36D0C485237}" type="presOf" srcId="{711A6BF7-141A-4BDF-9134-46E5CF7C718E}" destId="{43104BCF-4804-4C4D-8510-DD69DA809AEB}" srcOrd="0" destOrd="0" presId="urn:microsoft.com/office/officeart/2005/8/layout/cycle4#1"/>
    <dgm:cxn modelId="{0B04E17D-5C5C-4652-B5C6-9C8FE2F547DE}" type="presOf" srcId="{9C044268-EF3D-4288-B943-0F7EB646F7F4}" destId="{B4F7D72F-EC8F-4232-9389-EEA64D35042D}" srcOrd="1" destOrd="0" presId="urn:microsoft.com/office/officeart/2005/8/layout/cycle4#1"/>
    <dgm:cxn modelId="{A5C782A3-CA3C-4318-9170-4C9C8DD993C9}" type="presOf" srcId="{9C044268-EF3D-4288-B943-0F7EB646F7F4}" destId="{886FBD83-9B82-42F1-822C-A3D96AD48B43}" srcOrd="0" destOrd="0" presId="urn:microsoft.com/office/officeart/2005/8/layout/cycle4#1"/>
    <dgm:cxn modelId="{9EA3CA8F-3C9B-4A0C-B7EB-91AC843E5D71}" srcId="{5732DD9D-A053-4305-93EB-D140BD149DBE}" destId="{C42E74FF-8205-4B31-B458-407525D344A5}" srcOrd="2" destOrd="0" parTransId="{DD705D26-7FED-41DA-948E-B5838BA9EAE3}" sibTransId="{8695D6DD-865D-4F57-8553-E80F9B62C560}"/>
    <dgm:cxn modelId="{00E1F2A0-2A3A-4433-B296-0EED34F35AB0}" type="presOf" srcId="{5732DD9D-A053-4305-93EB-D140BD149DBE}" destId="{E935099E-A8EE-4F69-AD37-2A52F9BCAC72}" srcOrd="0" destOrd="0" presId="urn:microsoft.com/office/officeart/2005/8/layout/cycle4#1"/>
    <dgm:cxn modelId="{142F4298-2EDE-4EB9-BE98-995FFFC4B2A7}" type="presOf" srcId="{F407FEFE-8932-4190-975E-DCB33F370CD1}" destId="{4F82EBAF-FF42-4AB8-A94A-F4185165D3AB}" srcOrd="0" destOrd="0" presId="urn:microsoft.com/office/officeart/2005/8/layout/cycle4#1"/>
    <dgm:cxn modelId="{B6A292B5-3B5F-454E-BEE6-E63935400A3F}" srcId="{1E030EF1-C3A8-4011-94DC-F5413B6E7464}" destId="{F407FEFE-8932-4190-975E-DCB33F370CD1}" srcOrd="0" destOrd="0" parTransId="{97612425-0551-4BC9-9E7D-8BDDC9A4EC38}" sibTransId="{5BD315D1-6937-46C9-A815-1257E08A040F}"/>
    <dgm:cxn modelId="{F9F1DD07-2A2F-4E36-B759-9ACD6F65293C}" type="presOf" srcId="{C42E74FF-8205-4B31-B458-407525D344A5}" destId="{1260AE5E-BB08-4661-9DBF-CBBC5EFD500C}" srcOrd="0" destOrd="0" presId="urn:microsoft.com/office/officeart/2005/8/layout/cycle4#1"/>
    <dgm:cxn modelId="{FB15BD99-D669-4E88-98EE-D04F75DBA869}" type="presOf" srcId="{FB260016-3224-4852-8DF2-A11B656823BD}" destId="{77AF539F-FB13-4071-9F14-C6D7C94A43BB}" srcOrd="0" destOrd="0" presId="urn:microsoft.com/office/officeart/2005/8/layout/cycle4#1"/>
    <dgm:cxn modelId="{B0100434-2A0E-41F6-9FD0-5F294B172409}" type="presOf" srcId="{9B645178-7197-44CA-8F2E-48AEAB919049}" destId="{ED27D50C-DED8-484E-A8A9-540384DB401B}" srcOrd="1" destOrd="0" presId="urn:microsoft.com/office/officeart/2005/8/layout/cycle4#1"/>
    <dgm:cxn modelId="{1908FE05-0FD7-4634-BA2F-F0801756C631}" srcId="{5732DD9D-A053-4305-93EB-D140BD149DBE}" destId="{FB260016-3224-4852-8DF2-A11B656823BD}" srcOrd="0" destOrd="0" parTransId="{76C3F512-40D7-4A63-A034-E6DD831A03D8}" sibTransId="{7DD3B08B-4591-4A64-9F6E-66337F0F0C69}"/>
    <dgm:cxn modelId="{0B1DEBDF-74DC-420A-9A5C-EF1AAE62B238}" type="presOf" srcId="{F76469C3-0EFC-47CB-BA40-773028290AE2}" destId="{B4F2AC1A-C2A5-4ECF-A421-A24D93282628}" srcOrd="0" destOrd="0" presId="urn:microsoft.com/office/officeart/2005/8/layout/cycle4#1"/>
    <dgm:cxn modelId="{1068FC72-6BA2-42D6-94EE-B364DBA32DD4}" type="presOf" srcId="{711A6BF7-141A-4BDF-9134-46E5CF7C718E}" destId="{9D947EAB-A373-4F15-B24D-5BC20306923D}" srcOrd="1" destOrd="0" presId="urn:microsoft.com/office/officeart/2005/8/layout/cycle4#1"/>
    <dgm:cxn modelId="{7862710A-B303-4944-896F-B7477D74E064}" srcId="{FB260016-3224-4852-8DF2-A11B656823BD}" destId="{9B645178-7197-44CA-8F2E-48AEAB919049}" srcOrd="0" destOrd="0" parTransId="{6EFA2A00-E64B-4CCD-812E-D7DC2715C803}" sibTransId="{214D226C-FE74-4F33-BE4B-0F66A17A23F8}"/>
    <dgm:cxn modelId="{FCE619D8-9BC1-4507-A715-03F854CDA4B2}" type="presOf" srcId="{F407FEFE-8932-4190-975E-DCB33F370CD1}" destId="{75CA4C01-8EDE-4164-8A33-C5C1F97F2A89}" srcOrd="1" destOrd="0" presId="urn:microsoft.com/office/officeart/2005/8/layout/cycle4#1"/>
    <dgm:cxn modelId="{6D931DD1-DECE-4061-97D2-8A25A1636A16}" srcId="{5732DD9D-A053-4305-93EB-D140BD149DBE}" destId="{F17AFE2A-B1F5-488E-8FB1-D2B7AF773307}" srcOrd="4" destOrd="0" parTransId="{6492CDE7-AD88-440B-8A89-74DD7B852377}" sibTransId="{5B323929-9AFA-4EA2-9FD8-1F28CB21DFD5}"/>
    <dgm:cxn modelId="{BF30A110-BDD7-489F-8431-3B74FB60C38C}" srcId="{C42E74FF-8205-4B31-B458-407525D344A5}" destId="{711A6BF7-141A-4BDF-9134-46E5CF7C718E}" srcOrd="0" destOrd="0" parTransId="{D5EFE521-59FC-44B9-BCD6-D65D949201DF}" sibTransId="{04534FD7-CBEA-42A2-92AD-81EA2FA1E66A}"/>
    <dgm:cxn modelId="{7DD56D77-63B1-4F82-B233-881CED1BAE10}" srcId="{5732DD9D-A053-4305-93EB-D140BD149DBE}" destId="{1E030EF1-C3A8-4011-94DC-F5413B6E7464}" srcOrd="3" destOrd="0" parTransId="{E5D7A663-B32B-4B7B-8FC9-53821F381538}" sibTransId="{415B355A-9A3F-469F-B8FE-E29A7A0EE8B5}"/>
    <dgm:cxn modelId="{DE3E03D9-0C82-4A4B-8ADD-15F323D38D45}" srcId="{5732DD9D-A053-4305-93EB-D140BD149DBE}" destId="{F76469C3-0EFC-47CB-BA40-773028290AE2}" srcOrd="1" destOrd="0" parTransId="{7025C81D-6237-4F82-BE6B-090C46084A6E}" sibTransId="{CE957A65-4BED-4F68-975F-194546F4BC90}"/>
    <dgm:cxn modelId="{5193F66A-4824-4FA2-B5DA-EBFAD6B9F0C0}" type="presOf" srcId="{1E030EF1-C3A8-4011-94DC-F5413B6E7464}" destId="{37767334-3C81-421C-B643-2B36EB5D413F}" srcOrd="0" destOrd="0" presId="urn:microsoft.com/office/officeart/2005/8/layout/cycle4#1"/>
    <dgm:cxn modelId="{0ED60400-B7E3-4DCB-B607-A433E32833D0}" type="presOf" srcId="{9B645178-7197-44CA-8F2E-48AEAB919049}" destId="{C266BDF7-37E3-42E9-A2AC-E581DF8FF44B}" srcOrd="0" destOrd="0" presId="urn:microsoft.com/office/officeart/2005/8/layout/cycle4#1"/>
    <dgm:cxn modelId="{D6006428-1F48-4780-A45E-53F897CDA3B7}" srcId="{F76469C3-0EFC-47CB-BA40-773028290AE2}" destId="{9C044268-EF3D-4288-B943-0F7EB646F7F4}" srcOrd="0" destOrd="0" parTransId="{38DE8F31-2D2A-49C1-AA48-E124F26CA930}" sibTransId="{E543A3FD-D07C-4A97-8037-214853943D8B}"/>
    <dgm:cxn modelId="{1E73AB95-C17F-4B34-987B-321E5F507977}" type="presParOf" srcId="{E935099E-A8EE-4F69-AD37-2A52F9BCAC72}" destId="{B0ED023A-D67E-4CB3-A5F4-1DCBC58BBC97}" srcOrd="0" destOrd="0" presId="urn:microsoft.com/office/officeart/2005/8/layout/cycle4#1"/>
    <dgm:cxn modelId="{960FA288-C02F-416F-BEF4-51D0F8DBC600}" type="presParOf" srcId="{B0ED023A-D67E-4CB3-A5F4-1DCBC58BBC97}" destId="{02B50D82-7318-46E6-AD4B-273AA9555843}" srcOrd="0" destOrd="0" presId="urn:microsoft.com/office/officeart/2005/8/layout/cycle4#1"/>
    <dgm:cxn modelId="{BEC3D237-A4BF-474E-87AB-52F2B1E63A75}" type="presParOf" srcId="{02B50D82-7318-46E6-AD4B-273AA9555843}" destId="{C266BDF7-37E3-42E9-A2AC-E581DF8FF44B}" srcOrd="0" destOrd="0" presId="urn:microsoft.com/office/officeart/2005/8/layout/cycle4#1"/>
    <dgm:cxn modelId="{0C85099D-DF83-4C3A-8008-C2B4EE09535D}" type="presParOf" srcId="{02B50D82-7318-46E6-AD4B-273AA9555843}" destId="{ED27D50C-DED8-484E-A8A9-540384DB401B}" srcOrd="1" destOrd="0" presId="urn:microsoft.com/office/officeart/2005/8/layout/cycle4#1"/>
    <dgm:cxn modelId="{244E2E59-C92B-4282-A976-99378EDE8CFB}" type="presParOf" srcId="{B0ED023A-D67E-4CB3-A5F4-1DCBC58BBC97}" destId="{F342A5C3-C94F-4C8B-BD95-945DA0E37332}" srcOrd="1" destOrd="0" presId="urn:microsoft.com/office/officeart/2005/8/layout/cycle4#1"/>
    <dgm:cxn modelId="{82B6D3E1-A741-4F47-87D2-BC0CA12B2E16}" type="presParOf" srcId="{F342A5C3-C94F-4C8B-BD95-945DA0E37332}" destId="{886FBD83-9B82-42F1-822C-A3D96AD48B43}" srcOrd="0" destOrd="0" presId="urn:microsoft.com/office/officeart/2005/8/layout/cycle4#1"/>
    <dgm:cxn modelId="{BB2A5B41-5813-4AB6-AFBB-BC846B69CB43}" type="presParOf" srcId="{F342A5C3-C94F-4C8B-BD95-945DA0E37332}" destId="{B4F7D72F-EC8F-4232-9389-EEA64D35042D}" srcOrd="1" destOrd="0" presId="urn:microsoft.com/office/officeart/2005/8/layout/cycle4#1"/>
    <dgm:cxn modelId="{F916503B-4DA8-4E91-BB1C-B2B9C04D2E77}" type="presParOf" srcId="{B0ED023A-D67E-4CB3-A5F4-1DCBC58BBC97}" destId="{649A6B03-4DB7-41BA-8E6A-E0B24DD6D879}" srcOrd="2" destOrd="0" presId="urn:microsoft.com/office/officeart/2005/8/layout/cycle4#1"/>
    <dgm:cxn modelId="{2A56BDA9-1B67-4364-B873-093518A232B5}" type="presParOf" srcId="{649A6B03-4DB7-41BA-8E6A-E0B24DD6D879}" destId="{43104BCF-4804-4C4D-8510-DD69DA809AEB}" srcOrd="0" destOrd="0" presId="urn:microsoft.com/office/officeart/2005/8/layout/cycle4#1"/>
    <dgm:cxn modelId="{79758BBB-B9B1-4E9E-91C1-C0BA090242F7}" type="presParOf" srcId="{649A6B03-4DB7-41BA-8E6A-E0B24DD6D879}" destId="{9D947EAB-A373-4F15-B24D-5BC20306923D}" srcOrd="1" destOrd="0" presId="urn:microsoft.com/office/officeart/2005/8/layout/cycle4#1"/>
    <dgm:cxn modelId="{42C52345-8692-45EC-B6E5-C263292952D5}" type="presParOf" srcId="{B0ED023A-D67E-4CB3-A5F4-1DCBC58BBC97}" destId="{ECA144BE-DB20-4B8B-AE7C-A6AAD9ABF28D}" srcOrd="3" destOrd="0" presId="urn:microsoft.com/office/officeart/2005/8/layout/cycle4#1"/>
    <dgm:cxn modelId="{659DA451-41B1-4297-A8B3-CA65989080F1}" type="presParOf" srcId="{ECA144BE-DB20-4B8B-AE7C-A6AAD9ABF28D}" destId="{4F82EBAF-FF42-4AB8-A94A-F4185165D3AB}" srcOrd="0" destOrd="0" presId="urn:microsoft.com/office/officeart/2005/8/layout/cycle4#1"/>
    <dgm:cxn modelId="{66A41C02-BE9C-4EC7-8788-DE0F85689A9E}" type="presParOf" srcId="{ECA144BE-DB20-4B8B-AE7C-A6AAD9ABF28D}" destId="{75CA4C01-8EDE-4164-8A33-C5C1F97F2A89}" srcOrd="1" destOrd="0" presId="urn:microsoft.com/office/officeart/2005/8/layout/cycle4#1"/>
    <dgm:cxn modelId="{CA6F43AA-963F-4203-A53E-CE9F9FE7304A}" type="presParOf" srcId="{B0ED023A-D67E-4CB3-A5F4-1DCBC58BBC97}" destId="{B1C3A4D3-4005-4C0E-821A-FDB222102678}" srcOrd="4" destOrd="0" presId="urn:microsoft.com/office/officeart/2005/8/layout/cycle4#1"/>
    <dgm:cxn modelId="{97AC53FE-FD1E-45F8-A08F-DE7D1023D598}" type="presParOf" srcId="{E935099E-A8EE-4F69-AD37-2A52F9BCAC72}" destId="{1D95B730-29F6-49C7-9956-DB3A46B184F2}" srcOrd="1" destOrd="0" presId="urn:microsoft.com/office/officeart/2005/8/layout/cycle4#1"/>
    <dgm:cxn modelId="{A13AA4C4-FC18-4651-B1FE-671A77623124}" type="presParOf" srcId="{1D95B730-29F6-49C7-9956-DB3A46B184F2}" destId="{77AF539F-FB13-4071-9F14-C6D7C94A43BB}" srcOrd="0" destOrd="0" presId="urn:microsoft.com/office/officeart/2005/8/layout/cycle4#1"/>
    <dgm:cxn modelId="{7860AF78-484E-4077-A0A8-6EFC5B1C4374}" type="presParOf" srcId="{1D95B730-29F6-49C7-9956-DB3A46B184F2}" destId="{B4F2AC1A-C2A5-4ECF-A421-A24D93282628}" srcOrd="1" destOrd="0" presId="urn:microsoft.com/office/officeart/2005/8/layout/cycle4#1"/>
    <dgm:cxn modelId="{4F05E93E-7C3E-471C-94DB-BA0CAFC3C416}" type="presParOf" srcId="{1D95B730-29F6-49C7-9956-DB3A46B184F2}" destId="{1260AE5E-BB08-4661-9DBF-CBBC5EFD500C}" srcOrd="2" destOrd="0" presId="urn:microsoft.com/office/officeart/2005/8/layout/cycle4#1"/>
    <dgm:cxn modelId="{5BB4C45C-0968-4E38-AB73-1E2111138A36}" type="presParOf" srcId="{1D95B730-29F6-49C7-9956-DB3A46B184F2}" destId="{37767334-3C81-421C-B643-2B36EB5D413F}" srcOrd="3" destOrd="0" presId="urn:microsoft.com/office/officeart/2005/8/layout/cycle4#1"/>
    <dgm:cxn modelId="{85AEE721-46DF-43E9-8F60-2F159CCA24F0}" type="presParOf" srcId="{1D95B730-29F6-49C7-9956-DB3A46B184F2}" destId="{3E95527E-1F89-491E-B732-F04141393ACB}" srcOrd="4" destOrd="0" presId="urn:microsoft.com/office/officeart/2005/8/layout/cycle4#1"/>
    <dgm:cxn modelId="{F31B2723-3E6A-4DE7-AED9-BFE00C53AB0C}" type="presParOf" srcId="{E935099E-A8EE-4F69-AD37-2A52F9BCAC72}" destId="{822E94BD-1169-4691-8729-DB08CA846559}" srcOrd="2" destOrd="0" presId="urn:microsoft.com/office/officeart/2005/8/layout/cycle4#1"/>
    <dgm:cxn modelId="{075F88B6-1659-42BB-9E1D-4E954533A537}" type="presParOf" srcId="{E935099E-A8EE-4F69-AD37-2A52F9BCAC72}" destId="{38BB508F-8197-487E-85D0-BDA8281ECD13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2D01-42C3-48C8-9D51-774582E04EB6}">
      <dsp:nvSpPr>
        <dsp:cNvPr id="0" name=""/>
        <dsp:cNvSpPr/>
      </dsp:nvSpPr>
      <dsp:spPr>
        <a:xfrm>
          <a:off x="2623986" y="44361"/>
          <a:ext cx="2488668" cy="1251769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kern="1200" baseline="0" dirty="0">
            <a:solidFill>
              <a:schemeClr val="tx1"/>
            </a:solidFill>
            <a:latin typeface="+mj-lt"/>
          </a:endParaRPr>
        </a:p>
      </dsp:txBody>
      <dsp:txXfrm>
        <a:off x="2685092" y="105467"/>
        <a:ext cx="2366456" cy="1129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D3659-5614-4091-ACF2-EA50ADC5290B}">
      <dsp:nvSpPr>
        <dsp:cNvPr id="0" name=""/>
        <dsp:cNvSpPr/>
      </dsp:nvSpPr>
      <dsp:spPr>
        <a:xfrm>
          <a:off x="1224154" y="144012"/>
          <a:ext cx="5367665" cy="5367665"/>
        </a:xfrm>
        <a:prstGeom prst="circularArrow">
          <a:avLst>
            <a:gd name="adj1" fmla="val 5544"/>
            <a:gd name="adj2" fmla="val 330680"/>
            <a:gd name="adj3" fmla="val 13776269"/>
            <a:gd name="adj4" fmla="val 17385755"/>
            <a:gd name="adj5" fmla="val 5757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B2D01-42C3-48C8-9D51-774582E04EB6}">
      <dsp:nvSpPr>
        <dsp:cNvPr id="0" name=""/>
        <dsp:cNvSpPr/>
      </dsp:nvSpPr>
      <dsp:spPr>
        <a:xfrm>
          <a:off x="2622984" y="36182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baseline="0" dirty="0" smtClean="0">
              <a:solidFill>
                <a:schemeClr val="tx1"/>
              </a:solidFill>
              <a:latin typeface="+mj-lt"/>
            </a:rPr>
            <a:t>Äidinkieli</a:t>
          </a:r>
          <a:endParaRPr lang="fi-FI" sz="2800" b="1" kern="1200" baseline="0" dirty="0">
            <a:solidFill>
              <a:schemeClr val="tx1"/>
            </a:solidFill>
            <a:latin typeface="+mj-lt"/>
          </a:endParaRPr>
        </a:p>
      </dsp:txBody>
      <dsp:txXfrm>
        <a:off x="2684324" y="97522"/>
        <a:ext cx="2390427" cy="1133873"/>
      </dsp:txXfrm>
    </dsp:sp>
    <dsp:sp modelId="{B8F191ED-329B-4B75-BB98-DBA9231E2D67}">
      <dsp:nvSpPr>
        <dsp:cNvPr id="0" name=""/>
        <dsp:cNvSpPr/>
      </dsp:nvSpPr>
      <dsp:spPr>
        <a:xfrm>
          <a:off x="0" y="4144046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baseline="0" dirty="0" smtClean="0">
              <a:solidFill>
                <a:schemeClr val="tx1"/>
              </a:solidFill>
              <a:latin typeface="+mj-lt"/>
            </a:rPr>
            <a:t>Toinen kotimainen kieli</a:t>
          </a:r>
          <a:endParaRPr lang="fi-FI" sz="2800" b="1" kern="1200" baseline="0" dirty="0">
            <a:solidFill>
              <a:schemeClr val="tx1"/>
            </a:solidFill>
            <a:latin typeface="+mj-lt"/>
          </a:endParaRPr>
        </a:p>
      </dsp:txBody>
      <dsp:txXfrm>
        <a:off x="61340" y="4205386"/>
        <a:ext cx="2390427" cy="1133873"/>
      </dsp:txXfrm>
    </dsp:sp>
    <dsp:sp modelId="{70239A5A-1754-47AF-87FC-25B943BD1110}">
      <dsp:nvSpPr>
        <dsp:cNvPr id="0" name=""/>
        <dsp:cNvSpPr/>
      </dsp:nvSpPr>
      <dsp:spPr>
        <a:xfrm>
          <a:off x="11" y="2448274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baseline="0" dirty="0" smtClean="0">
              <a:solidFill>
                <a:schemeClr val="tx1"/>
              </a:solidFill>
              <a:latin typeface="+mj-lt"/>
            </a:rPr>
            <a:t>Vieras kieli</a:t>
          </a:r>
          <a:endParaRPr lang="fi-FI" sz="2800" b="1" kern="1200" baseline="0" dirty="0">
            <a:solidFill>
              <a:schemeClr val="tx1"/>
            </a:solidFill>
            <a:latin typeface="+mj-lt"/>
          </a:endParaRPr>
        </a:p>
      </dsp:txBody>
      <dsp:txXfrm>
        <a:off x="61351" y="2509614"/>
        <a:ext cx="2390427" cy="1133873"/>
      </dsp:txXfrm>
    </dsp:sp>
    <dsp:sp modelId="{B0AA3EB4-DED7-48C6-8290-31E09AEB3445}">
      <dsp:nvSpPr>
        <dsp:cNvPr id="0" name=""/>
        <dsp:cNvSpPr/>
      </dsp:nvSpPr>
      <dsp:spPr>
        <a:xfrm>
          <a:off x="5184573" y="2376260"/>
          <a:ext cx="2513107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baseline="0" dirty="0" smtClean="0">
              <a:solidFill>
                <a:schemeClr val="tx1"/>
              </a:solidFill>
              <a:latin typeface="+mj-lt"/>
            </a:rPr>
            <a:t>Reaali</a:t>
          </a:r>
          <a:endParaRPr lang="fi-FI" sz="2800" b="1" kern="1200" baseline="0" dirty="0">
            <a:solidFill>
              <a:schemeClr val="tx1"/>
            </a:solidFill>
            <a:latin typeface="+mj-lt"/>
          </a:endParaRPr>
        </a:p>
      </dsp:txBody>
      <dsp:txXfrm>
        <a:off x="5245913" y="2437600"/>
        <a:ext cx="2390427" cy="1133873"/>
      </dsp:txXfrm>
    </dsp:sp>
    <dsp:sp modelId="{22FDA2C6-D5AB-4939-B357-134226132EE5}">
      <dsp:nvSpPr>
        <dsp:cNvPr id="0" name=""/>
        <dsp:cNvSpPr/>
      </dsp:nvSpPr>
      <dsp:spPr>
        <a:xfrm>
          <a:off x="5077075" y="4144046"/>
          <a:ext cx="2627780" cy="1256553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b="1" kern="1200" baseline="0" dirty="0" smtClean="0">
              <a:solidFill>
                <a:schemeClr val="tx1"/>
              </a:solidFill>
              <a:latin typeface="+mj-lt"/>
            </a:rPr>
            <a:t>Matematiikka</a:t>
          </a:r>
          <a:endParaRPr lang="fi-FI" sz="2800" b="1" kern="1200" baseline="0" dirty="0">
            <a:solidFill>
              <a:schemeClr val="tx1"/>
            </a:solidFill>
            <a:latin typeface="+mj-lt"/>
          </a:endParaRPr>
        </a:p>
      </dsp:txBody>
      <dsp:txXfrm>
        <a:off x="5138415" y="4205386"/>
        <a:ext cx="2505100" cy="113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41EFF-2930-4E02-93AC-655F5BB5279E}">
      <dsp:nvSpPr>
        <dsp:cNvPr id="0" name=""/>
        <dsp:cNvSpPr/>
      </dsp:nvSpPr>
      <dsp:spPr>
        <a:xfrm>
          <a:off x="827191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 smtClean="0">
              <a:solidFill>
                <a:schemeClr val="tx1"/>
              </a:solidFill>
            </a:rPr>
            <a:t>kevät</a:t>
          </a:r>
          <a:endParaRPr lang="fi-FI" sz="1700" b="1" kern="1200" dirty="0">
            <a:solidFill>
              <a:schemeClr val="tx1"/>
            </a:solidFill>
          </a:endParaRPr>
        </a:p>
      </dsp:txBody>
      <dsp:txXfrm>
        <a:off x="1016811" y="189620"/>
        <a:ext cx="915564" cy="915564"/>
      </dsp:txXfrm>
    </dsp:sp>
    <dsp:sp modelId="{515F2085-174E-4696-9FB8-F007721744F6}">
      <dsp:nvSpPr>
        <dsp:cNvPr id="0" name=""/>
        <dsp:cNvSpPr/>
      </dsp:nvSpPr>
      <dsp:spPr>
        <a:xfrm>
          <a:off x="2627578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 smtClean="0">
              <a:solidFill>
                <a:schemeClr val="tx1"/>
              </a:solidFill>
            </a:rPr>
            <a:t>syksy	</a:t>
          </a:r>
          <a:endParaRPr lang="fi-FI" sz="1700" b="1" kern="1200" dirty="0">
            <a:solidFill>
              <a:schemeClr val="tx1"/>
            </a:solidFill>
          </a:endParaRPr>
        </a:p>
      </dsp:txBody>
      <dsp:txXfrm>
        <a:off x="2817198" y="189620"/>
        <a:ext cx="915564" cy="915564"/>
      </dsp:txXfrm>
    </dsp:sp>
    <dsp:sp modelId="{91E1DAE3-2511-42FF-884D-ADBB867A8F5F}">
      <dsp:nvSpPr>
        <dsp:cNvPr id="0" name=""/>
        <dsp:cNvSpPr/>
      </dsp:nvSpPr>
      <dsp:spPr>
        <a:xfrm>
          <a:off x="3924597" y="669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 smtClean="0">
              <a:solidFill>
                <a:schemeClr val="tx1"/>
              </a:solidFill>
            </a:rPr>
            <a:t>kevät</a:t>
          </a:r>
          <a:endParaRPr lang="fi-FI" sz="1700" b="1" kern="1200" dirty="0">
            <a:solidFill>
              <a:schemeClr val="tx1"/>
            </a:solidFill>
          </a:endParaRPr>
        </a:p>
      </dsp:txBody>
      <dsp:txXfrm>
        <a:off x="4114217" y="190289"/>
        <a:ext cx="915564" cy="915564"/>
      </dsp:txXfrm>
    </dsp:sp>
    <dsp:sp modelId="{2489F23B-8DA4-4259-8FD7-368A096CADC3}">
      <dsp:nvSpPr>
        <dsp:cNvPr id="0" name=""/>
        <dsp:cNvSpPr/>
      </dsp:nvSpPr>
      <dsp:spPr>
        <a:xfrm>
          <a:off x="5652229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 smtClean="0">
              <a:solidFill>
                <a:schemeClr val="tx1"/>
              </a:solidFill>
            </a:rPr>
            <a:t>syksy</a:t>
          </a:r>
          <a:endParaRPr lang="fi-FI" sz="1700" b="1" kern="1200" dirty="0">
            <a:solidFill>
              <a:schemeClr val="tx1"/>
            </a:solidFill>
          </a:endParaRPr>
        </a:p>
      </dsp:txBody>
      <dsp:txXfrm>
        <a:off x="5841849" y="189620"/>
        <a:ext cx="915564" cy="915564"/>
      </dsp:txXfrm>
    </dsp:sp>
    <dsp:sp modelId="{3468B273-B785-401D-9B2A-BB38906028F3}">
      <dsp:nvSpPr>
        <dsp:cNvPr id="0" name=""/>
        <dsp:cNvSpPr/>
      </dsp:nvSpPr>
      <dsp:spPr>
        <a:xfrm>
          <a:off x="6948523" y="0"/>
          <a:ext cx="1294804" cy="1294804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71257" tIns="21590" rIns="71257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b="1" kern="1200" dirty="0" smtClean="0">
              <a:solidFill>
                <a:schemeClr val="tx1"/>
              </a:solidFill>
            </a:rPr>
            <a:t>kevät</a:t>
          </a:r>
          <a:endParaRPr lang="fi-FI" sz="1700" b="1" kern="1200" dirty="0">
            <a:solidFill>
              <a:schemeClr val="tx1"/>
            </a:solidFill>
          </a:endParaRPr>
        </a:p>
      </dsp:txBody>
      <dsp:txXfrm>
        <a:off x="7138143" y="189620"/>
        <a:ext cx="915564" cy="915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04BCF-4804-4C4D-8510-DD69DA809AEB}">
      <dsp:nvSpPr>
        <dsp:cNvPr id="0" name=""/>
        <dsp:cNvSpPr/>
      </dsp:nvSpPr>
      <dsp:spPr>
        <a:xfrm>
          <a:off x="2946567" y="2638262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b="1" kern="1200" dirty="0" smtClean="0"/>
            <a:t>16 </a:t>
          </a:r>
          <a:r>
            <a:rPr lang="fi-FI" sz="2300" b="1" kern="1200" dirty="0" err="1" smtClean="0"/>
            <a:t>pist</a:t>
          </a:r>
          <a:r>
            <a:rPr lang="fi-FI" sz="2300" kern="1200" dirty="0" smtClean="0"/>
            <a:t>.</a:t>
          </a:r>
          <a:endParaRPr lang="fi-FI" sz="2300" kern="1200" dirty="0"/>
        </a:p>
      </dsp:txBody>
      <dsp:txXfrm>
        <a:off x="3514053" y="2956423"/>
        <a:ext cx="1212776" cy="825993"/>
      </dsp:txXfrm>
    </dsp:sp>
    <dsp:sp modelId="{4F82EBAF-FF42-4AB8-A94A-F4185165D3AB}">
      <dsp:nvSpPr>
        <dsp:cNvPr id="0" name=""/>
        <dsp:cNvSpPr/>
      </dsp:nvSpPr>
      <dsp:spPr>
        <a:xfrm>
          <a:off x="0" y="2638262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b="1" kern="1200" dirty="0" smtClean="0"/>
            <a:t>18 </a:t>
          </a:r>
          <a:r>
            <a:rPr lang="fi-FI" sz="2300" b="1" kern="1200" dirty="0" err="1" smtClean="0"/>
            <a:t>pist</a:t>
          </a:r>
          <a:r>
            <a:rPr lang="fi-FI" sz="2300" b="1" kern="1200" dirty="0" smtClean="0"/>
            <a:t>.</a:t>
          </a:r>
          <a:endParaRPr lang="fi-FI" sz="2300" b="1" kern="1200" dirty="0"/>
        </a:p>
      </dsp:txBody>
      <dsp:txXfrm>
        <a:off x="25698" y="2956423"/>
        <a:ext cx="1212776" cy="825993"/>
      </dsp:txXfrm>
    </dsp:sp>
    <dsp:sp modelId="{886FBD83-9B82-42F1-822C-A3D96AD48B43}">
      <dsp:nvSpPr>
        <dsp:cNvPr id="0" name=""/>
        <dsp:cNvSpPr/>
      </dsp:nvSpPr>
      <dsp:spPr>
        <a:xfrm>
          <a:off x="2946567" y="152324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b="1" kern="1200" dirty="0" smtClean="0"/>
            <a:t>14 </a:t>
          </a:r>
          <a:r>
            <a:rPr lang="fi-FI" sz="2300" b="1" kern="1200" dirty="0" err="1" smtClean="0"/>
            <a:t>pist</a:t>
          </a:r>
          <a:r>
            <a:rPr lang="fi-FI" sz="2300" kern="1200" dirty="0" smtClean="0"/>
            <a:t>.</a:t>
          </a:r>
          <a:endParaRPr lang="fi-FI" sz="2300" kern="1200" dirty="0"/>
        </a:p>
      </dsp:txBody>
      <dsp:txXfrm>
        <a:off x="3514053" y="178022"/>
        <a:ext cx="1212776" cy="825993"/>
      </dsp:txXfrm>
    </dsp:sp>
    <dsp:sp modelId="{C266BDF7-37E3-42E9-A2AC-E581DF8FF44B}">
      <dsp:nvSpPr>
        <dsp:cNvPr id="0" name=""/>
        <dsp:cNvSpPr/>
      </dsp:nvSpPr>
      <dsp:spPr>
        <a:xfrm>
          <a:off x="0" y="152324"/>
          <a:ext cx="1805960" cy="116985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tx1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b="1" kern="1200" dirty="0" smtClean="0"/>
            <a:t>12 </a:t>
          </a:r>
          <a:r>
            <a:rPr lang="fi-FI" sz="2300" b="1" kern="1200" dirty="0" err="1" smtClean="0"/>
            <a:t>pist</a:t>
          </a:r>
          <a:r>
            <a:rPr lang="fi-FI" sz="2300" b="1" kern="1200" dirty="0" smtClean="0"/>
            <a:t>.</a:t>
          </a:r>
          <a:endParaRPr lang="fi-FI" sz="2300" b="1" kern="1200" dirty="0"/>
        </a:p>
      </dsp:txBody>
      <dsp:txXfrm>
        <a:off x="25698" y="178022"/>
        <a:ext cx="1212776" cy="825993"/>
      </dsp:txXfrm>
    </dsp:sp>
    <dsp:sp modelId="{77AF539F-FB13-4071-9F14-C6D7C94A43BB}">
      <dsp:nvSpPr>
        <dsp:cNvPr id="0" name=""/>
        <dsp:cNvSpPr/>
      </dsp:nvSpPr>
      <dsp:spPr>
        <a:xfrm>
          <a:off x="714736" y="336311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000" b="1" kern="1200" dirty="0" smtClean="0">
              <a:solidFill>
                <a:schemeClr val="tx1"/>
              </a:solidFill>
            </a:rPr>
            <a:t>i+</a:t>
          </a:r>
          <a:endParaRPr lang="fi-FI" sz="4000" b="1" kern="1200" dirty="0">
            <a:solidFill>
              <a:schemeClr val="tx1"/>
            </a:solidFill>
          </a:endParaRPr>
        </a:p>
      </dsp:txBody>
      <dsp:txXfrm>
        <a:off x="1178373" y="799948"/>
        <a:ext cx="1119320" cy="1119320"/>
      </dsp:txXfrm>
    </dsp:sp>
    <dsp:sp modelId="{B4F2AC1A-C2A5-4ECF-A421-A24D93282628}">
      <dsp:nvSpPr>
        <dsp:cNvPr id="0" name=""/>
        <dsp:cNvSpPr/>
      </dsp:nvSpPr>
      <dsp:spPr>
        <a:xfrm rot="5400000">
          <a:off x="2412821" y="360704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000" b="1" kern="1200" dirty="0" smtClean="0">
              <a:solidFill>
                <a:schemeClr val="tx1"/>
              </a:solidFill>
            </a:rPr>
            <a:t>i</a:t>
          </a:r>
          <a:endParaRPr lang="fi-FI" sz="4000" b="1" kern="1200" dirty="0">
            <a:solidFill>
              <a:schemeClr val="tx1"/>
            </a:solidFill>
          </a:endParaRPr>
        </a:p>
      </dsp:txBody>
      <dsp:txXfrm rot="-5400000">
        <a:off x="2412821" y="824341"/>
        <a:ext cx="1119320" cy="1119320"/>
      </dsp:txXfrm>
    </dsp:sp>
    <dsp:sp modelId="{1260AE5E-BB08-4661-9DBF-CBBC5EFD500C}">
      <dsp:nvSpPr>
        <dsp:cNvPr id="0" name=""/>
        <dsp:cNvSpPr/>
      </dsp:nvSpPr>
      <dsp:spPr>
        <a:xfrm rot="10800000">
          <a:off x="2412821" y="2016777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000" b="1" kern="1200" dirty="0" smtClean="0">
              <a:solidFill>
                <a:schemeClr val="tx1"/>
              </a:solidFill>
            </a:rPr>
            <a:t>i-</a:t>
          </a:r>
          <a:endParaRPr lang="fi-FI" sz="4000" b="1" kern="1200" dirty="0">
            <a:solidFill>
              <a:schemeClr val="tx1"/>
            </a:solidFill>
          </a:endParaRPr>
        </a:p>
      </dsp:txBody>
      <dsp:txXfrm rot="10800000">
        <a:off x="2412821" y="2016777"/>
        <a:ext cx="1119320" cy="1119320"/>
      </dsp:txXfrm>
    </dsp:sp>
    <dsp:sp modelId="{37767334-3C81-421C-B643-2B36EB5D413F}">
      <dsp:nvSpPr>
        <dsp:cNvPr id="0" name=""/>
        <dsp:cNvSpPr/>
      </dsp:nvSpPr>
      <dsp:spPr>
        <a:xfrm rot="16200000">
          <a:off x="756748" y="2016777"/>
          <a:ext cx="1582957" cy="1582957"/>
        </a:xfrm>
        <a:prstGeom prst="pieWedg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000" b="1" kern="1200" dirty="0" smtClean="0">
              <a:solidFill>
                <a:schemeClr val="tx1"/>
              </a:solidFill>
            </a:rPr>
            <a:t>i--</a:t>
          </a:r>
          <a:endParaRPr lang="fi-FI" sz="4000" b="1" kern="1200" dirty="0">
            <a:solidFill>
              <a:schemeClr val="tx1"/>
            </a:solidFill>
          </a:endParaRPr>
        </a:p>
      </dsp:txBody>
      <dsp:txXfrm rot="5400000">
        <a:off x="1220385" y="2016777"/>
        <a:ext cx="1119320" cy="1119320"/>
      </dsp:txXfrm>
    </dsp:sp>
    <dsp:sp modelId="{822E94BD-1169-4691-8729-DB08CA846559}">
      <dsp:nvSpPr>
        <dsp:cNvPr id="0" name=""/>
        <dsp:cNvSpPr/>
      </dsp:nvSpPr>
      <dsp:spPr>
        <a:xfrm>
          <a:off x="2102993" y="1651198"/>
          <a:ext cx="546540" cy="4752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B508F-8197-487E-85D0-BDA8281ECD13}">
      <dsp:nvSpPr>
        <dsp:cNvPr id="0" name=""/>
        <dsp:cNvSpPr/>
      </dsp:nvSpPr>
      <dsp:spPr>
        <a:xfrm rot="10800000">
          <a:off x="2102993" y="1833988"/>
          <a:ext cx="546540" cy="475252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 b="0"/>
            </a:lvl1pPr>
          </a:lstStyle>
          <a:p>
            <a:pPr>
              <a:defRPr/>
            </a:pPr>
            <a:fld id="{F3F57841-CA54-4A08-8A54-B57532CFC9F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96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i-FI" noProof="0" dirty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Rounded MT Bold" pitchFamily="34" charset="0"/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/>
          <p:cNvGrpSpPr/>
          <p:nvPr userDrawn="1"/>
        </p:nvGrpSpPr>
        <p:grpSpPr>
          <a:xfrm>
            <a:off x="0" y="0"/>
            <a:ext cx="9540552" cy="6885384"/>
            <a:chOff x="0" y="0"/>
            <a:chExt cx="9540552" cy="6885384"/>
          </a:xfrm>
        </p:grpSpPr>
        <p:grpSp>
          <p:nvGrpSpPr>
            <p:cNvPr id="5" name="Ryhmä 4"/>
            <p:cNvGrpSpPr/>
            <p:nvPr userDrawn="1"/>
          </p:nvGrpSpPr>
          <p:grpSpPr>
            <a:xfrm>
              <a:off x="0" y="0"/>
              <a:ext cx="9540552" cy="6885384"/>
              <a:chOff x="0" y="0"/>
              <a:chExt cx="9540552" cy="6885384"/>
            </a:xfrm>
          </p:grpSpPr>
          <p:sp>
            <p:nvSpPr>
              <p:cNvPr id="1032" name="Text Box 8"/>
              <p:cNvSpPr txBox="1">
                <a:spLocks noChangeArrowheads="1"/>
              </p:cNvSpPr>
              <p:nvPr userDrawn="1"/>
            </p:nvSpPr>
            <p:spPr bwMode="auto">
              <a:xfrm>
                <a:off x="8243961" y="6700718"/>
                <a:ext cx="1296591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buSzTx/>
                  <a:buFontTx/>
                  <a:buNone/>
                  <a:defRPr/>
                </a:pPr>
                <a:r>
                  <a:rPr lang="en-US" sz="600" b="0" dirty="0">
                    <a:cs typeface="Arial" charset="0"/>
                  </a:rPr>
                  <a:t>© Present-äSSä </a:t>
                </a:r>
                <a:r>
                  <a:rPr lang="en-US" sz="600" b="0" dirty="0" smtClean="0">
                    <a:cs typeface="Arial" charset="0"/>
                  </a:rPr>
                  <a:t>2011</a:t>
                </a:r>
                <a:endParaRPr lang="en-US" sz="600" b="0" dirty="0">
                  <a:cs typeface="Arial" charset="0"/>
                </a:endParaRPr>
              </a:p>
            </p:txBody>
          </p:sp>
          <p:sp>
            <p:nvSpPr>
              <p:cNvPr id="1038" name="AutoShape 1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9144000" cy="980728"/>
              </a:xfrm>
              <a:prstGeom prst="roundRect">
                <a:avLst>
                  <a:gd name="adj" fmla="val 16667"/>
                </a:avLst>
              </a:prstGeom>
              <a:solidFill>
                <a:srgbClr val="0070C0"/>
              </a:solidFill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fi-FI" dirty="0"/>
              </a:p>
            </p:txBody>
          </p:sp>
          <p:pic>
            <p:nvPicPr>
              <p:cNvPr id="6" name="Kuva 5" descr="DSC_0004.JPG"/>
              <p:cNvPicPr>
                <a:picLocks noChangeAspect="1"/>
              </p:cNvPicPr>
              <p:nvPr userDrawn="1"/>
            </p:nvPicPr>
            <p:blipFill>
              <a:blip r:embed="rId14" cstate="print">
                <a:lum bright="13000" contrast="20000"/>
              </a:blip>
              <a:stretch>
                <a:fillRect/>
              </a:stretch>
            </p:blipFill>
            <p:spPr>
              <a:xfrm>
                <a:off x="7740352" y="44624"/>
                <a:ext cx="1368152" cy="909675"/>
              </a:xfrm>
              <a:prstGeom prst="ellipse">
                <a:avLst/>
              </a:prstGeom>
              <a:ln w="63500" cap="rnd"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</p:pic>
        </p:grpSp>
        <p:pic>
          <p:nvPicPr>
            <p:cNvPr id="7" name="Kuva 6" descr="DSC_0014.JPG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20000" contrast="22000"/>
            </a:blip>
            <a:srcRect/>
            <a:stretch>
              <a:fillRect/>
            </a:stretch>
          </p:blipFill>
          <p:spPr bwMode="auto">
            <a:xfrm>
              <a:off x="7596336" y="44624"/>
              <a:ext cx="1475656" cy="911472"/>
            </a:xfrm>
            <a:prstGeom prst="round2DiagRect">
              <a:avLst>
                <a:gd name="adj1" fmla="val 16667"/>
                <a:gd name="adj2" fmla="val 0"/>
              </a:avLst>
            </a:prstGeom>
            <a:ln w="63500" cap="sq">
              <a:solidFill>
                <a:schemeClr val="bg1">
                  <a:lumMod val="65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kstikehys 7"/>
            <p:cNvSpPr txBox="1"/>
            <p:nvPr userDrawn="1"/>
          </p:nvSpPr>
          <p:spPr>
            <a:xfrm>
              <a:off x="35496" y="692696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>
                  <a:solidFill>
                    <a:schemeClr val="tx1"/>
                  </a:solidFill>
                </a:rPr>
                <a:t>Jyväskylän Lyseon lukio</a:t>
              </a:r>
              <a:endParaRPr lang="fi-FI" sz="1400" dirty="0">
                <a:solidFill>
                  <a:schemeClr val="tx1"/>
                </a:solidFill>
              </a:endParaRPr>
            </a:p>
          </p:txBody>
        </p:sp>
        <p:pic>
          <p:nvPicPr>
            <p:cNvPr id="29697" name="Picture 1" descr="140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0"/>
              <a:ext cx="1397559" cy="692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pisteraja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aidinkieli2007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20060517142916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kielikokeet2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/vierask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ainekohtaiset/20060206075623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/lukukok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maaraykset/erityi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lioppilastutkinto.fi/fi/ylioppilastutkinto/hinnast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193626" y="189582"/>
            <a:ext cx="6762750" cy="7191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Ylioppilastutkinto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27138" y="5132784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fi-FI" sz="2800" b="1" dirty="0" smtClean="0">
                <a:latin typeface="Arial Rounded MT Bold" pitchFamily="34" charset="0"/>
              </a:rPr>
              <a:t>Ylioppilastutkintotodistukseen vaaditaan yo-kirjoitusten lisäksi lukion päättötodistus tai ammatillisen tutkinnon todistus</a:t>
            </a:r>
          </a:p>
        </p:txBody>
      </p:sp>
      <p:pic>
        <p:nvPicPr>
          <p:cNvPr id="7172" name="Kuva 6" descr="DSC_0014.JPG"/>
          <p:cNvPicPr>
            <a:picLocks noChangeAspect="1" noChangeArrowheads="1"/>
          </p:cNvPicPr>
          <p:nvPr/>
        </p:nvPicPr>
        <p:blipFill>
          <a:blip r:embed="rId2" cstate="print">
            <a:lum bright="20000" contrast="22000"/>
          </a:blip>
          <a:srcRect/>
          <a:stretch>
            <a:fillRect/>
          </a:stretch>
        </p:blipFill>
        <p:spPr bwMode="auto">
          <a:xfrm>
            <a:off x="1619672" y="1096144"/>
            <a:ext cx="5665366" cy="377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706090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Hyväksytyn uusiminen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339975" y="1052513"/>
            <a:ext cx="3960813" cy="1800225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16238" y="1484313"/>
            <a:ext cx="28082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/>
              <a:t>hyväksytty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/>
              <a:t>(a, b, c, m, e, l)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908175" y="4941888"/>
            <a:ext cx="5832475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yhden</a:t>
            </a:r>
            <a:r>
              <a:rPr lang="fi-FI" dirty="0"/>
              <a:t> kerran  </a:t>
            </a:r>
            <a:r>
              <a:rPr lang="fi-FI" u="sng" dirty="0"/>
              <a:t>ilman aikarajoitusta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3777751">
            <a:off x="3023394" y="3680619"/>
            <a:ext cx="1584325" cy="792163"/>
          </a:xfrm>
          <a:custGeom>
            <a:avLst/>
            <a:gdLst>
              <a:gd name="T0" fmla="*/ 87155777 w 21600"/>
              <a:gd name="T1" fmla="*/ 0 h 21600"/>
              <a:gd name="T2" fmla="*/ 0 w 21600"/>
              <a:gd name="T3" fmla="*/ 14525995 h 21600"/>
              <a:gd name="T4" fmla="*/ 87155777 w 21600"/>
              <a:gd name="T5" fmla="*/ 29051953 h 21600"/>
              <a:gd name="T6" fmla="*/ 116207666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7444284">
            <a:off x="4500563" y="3716338"/>
            <a:ext cx="1655762" cy="792162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40 h 21600"/>
              <a:gd name="T4" fmla="*/ 95192598 w 21600"/>
              <a:gd name="T5" fmla="*/ 29051880 h 21600"/>
              <a:gd name="T6" fmla="*/ 126923502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7088" y="29241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84888" y="29241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84213" y="5516563"/>
            <a:ext cx="8208267" cy="127419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/>
              <a:t>mikäli uusinta tapahtuu ennen todistuksen antamista, merkitään todistukseen </a:t>
            </a:r>
            <a:r>
              <a:rPr lang="fi-FI" dirty="0" smtClean="0"/>
              <a:t>parempi arvosana</a:t>
            </a:r>
          </a:p>
          <a:p>
            <a:pPr marL="269875" indent="-269875">
              <a:spcBef>
                <a:spcPct val="20000"/>
              </a:spcBef>
              <a:buClr>
                <a:srgbClr val="CC3300"/>
              </a:buClr>
              <a:buSzPct val="140000"/>
            </a:pPr>
            <a:r>
              <a:rPr lang="fi-FI" dirty="0" smtClean="0"/>
              <a:t>muulloin annetaan erillinen todistus</a:t>
            </a:r>
            <a:endParaRPr lang="fi-FI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16" y="189012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Arvostelu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1541462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 smtClean="0"/>
              <a:t>lukion asianomaisen aineen opettaja arvostelee koesuoritukset valmistavasti ja </a:t>
            </a:r>
            <a:r>
              <a:rPr lang="fi-FI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lautakunnan sensorit</a:t>
            </a:r>
            <a:r>
              <a:rPr lang="fi-FI" sz="2800" b="1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i-FI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lopullisesti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arvosanojen pisterajat vaihtelevat vuosittain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fi-FI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3025" y="3509963"/>
            <a:ext cx="1258888" cy="2141537"/>
            <a:chOff x="46" y="2211"/>
            <a:chExt cx="793" cy="1349"/>
          </a:xfrm>
        </p:grpSpPr>
        <p:sp>
          <p:nvSpPr>
            <p:cNvPr id="41988" name="AutoShape 4"/>
            <p:cNvSpPr>
              <a:spLocks noChangeArrowheads="1"/>
            </p:cNvSpPr>
            <p:nvPr/>
          </p:nvSpPr>
          <p:spPr bwMode="auto">
            <a:xfrm>
              <a:off x="46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8" name="Text Box 6"/>
            <p:cNvSpPr txBox="1">
              <a:spLocks noChangeArrowheads="1"/>
            </p:cNvSpPr>
            <p:nvPr/>
          </p:nvSpPr>
          <p:spPr bwMode="auto">
            <a:xfrm>
              <a:off x="69" y="2211"/>
              <a:ext cx="7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Improbatur</a:t>
              </a:r>
            </a:p>
          </p:txBody>
        </p:sp>
        <p:sp>
          <p:nvSpPr>
            <p:cNvPr id="11299" name="Text Box 7"/>
            <p:cNvSpPr txBox="1">
              <a:spLocks noChangeArrowheads="1"/>
            </p:cNvSpPr>
            <p:nvPr/>
          </p:nvSpPr>
          <p:spPr bwMode="auto">
            <a:xfrm>
              <a:off x="34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i</a:t>
              </a:r>
            </a:p>
          </p:txBody>
        </p:sp>
        <p:sp>
          <p:nvSpPr>
            <p:cNvPr id="11300" name="Text Box 8"/>
            <p:cNvSpPr txBox="1">
              <a:spLocks noChangeArrowheads="1"/>
            </p:cNvSpPr>
            <p:nvPr/>
          </p:nvSpPr>
          <p:spPr bwMode="auto">
            <a:xfrm>
              <a:off x="250" y="3329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0 pist.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404938" y="3368675"/>
            <a:ext cx="2735262" cy="2282825"/>
            <a:chOff x="885" y="2122"/>
            <a:chExt cx="1723" cy="14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885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0" name="Text Box 9"/>
            <p:cNvSpPr txBox="1">
              <a:spLocks noChangeArrowheads="1"/>
            </p:cNvSpPr>
            <p:nvPr/>
          </p:nvSpPr>
          <p:spPr bwMode="auto">
            <a:xfrm>
              <a:off x="885" y="2211"/>
              <a:ext cx="8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400" dirty="0"/>
                <a:t>Approbatur</a:t>
              </a:r>
            </a:p>
          </p:txBody>
        </p:sp>
        <p:sp>
          <p:nvSpPr>
            <p:cNvPr id="11291" name="Text Box 10"/>
            <p:cNvSpPr txBox="1">
              <a:spLocks noChangeArrowheads="1"/>
            </p:cNvSpPr>
            <p:nvPr/>
          </p:nvSpPr>
          <p:spPr bwMode="auto">
            <a:xfrm>
              <a:off x="1112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a</a:t>
              </a:r>
            </a:p>
          </p:txBody>
        </p:sp>
        <p:sp>
          <p:nvSpPr>
            <p:cNvPr id="11292" name="Text Box 11"/>
            <p:cNvSpPr txBox="1">
              <a:spLocks noChangeArrowheads="1"/>
            </p:cNvSpPr>
            <p:nvPr/>
          </p:nvSpPr>
          <p:spPr bwMode="auto">
            <a:xfrm>
              <a:off x="1021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2 pist.</a:t>
              </a:r>
            </a:p>
          </p:txBody>
        </p:sp>
        <p:sp>
          <p:nvSpPr>
            <p:cNvPr id="41996" name="AutoShape 12"/>
            <p:cNvSpPr>
              <a:spLocks noChangeArrowheads="1"/>
            </p:cNvSpPr>
            <p:nvPr/>
          </p:nvSpPr>
          <p:spPr bwMode="auto">
            <a:xfrm>
              <a:off x="170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94" name="Text Box 13"/>
            <p:cNvSpPr txBox="1">
              <a:spLocks noChangeArrowheads="1"/>
            </p:cNvSpPr>
            <p:nvPr/>
          </p:nvSpPr>
          <p:spPr bwMode="auto">
            <a:xfrm>
              <a:off x="1701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Lubenter approbatur</a:t>
              </a:r>
            </a:p>
          </p:txBody>
        </p:sp>
        <p:sp>
          <p:nvSpPr>
            <p:cNvPr id="11295" name="Text Box 14"/>
            <p:cNvSpPr txBox="1">
              <a:spLocks noChangeArrowheads="1"/>
            </p:cNvSpPr>
            <p:nvPr/>
          </p:nvSpPr>
          <p:spPr bwMode="auto">
            <a:xfrm>
              <a:off x="192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b</a:t>
              </a:r>
            </a:p>
          </p:txBody>
        </p:sp>
        <p:sp>
          <p:nvSpPr>
            <p:cNvPr id="11296" name="Text Box 15"/>
            <p:cNvSpPr txBox="1">
              <a:spLocks noChangeArrowheads="1"/>
            </p:cNvSpPr>
            <p:nvPr/>
          </p:nvSpPr>
          <p:spPr bwMode="auto">
            <a:xfrm>
              <a:off x="183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3 pist.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997325" y="3357563"/>
            <a:ext cx="2735263" cy="2293937"/>
            <a:chOff x="2518" y="2115"/>
            <a:chExt cx="1723" cy="14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0" name="AutoShape 16"/>
            <p:cNvSpPr>
              <a:spLocks noChangeArrowheads="1"/>
            </p:cNvSpPr>
            <p:nvPr/>
          </p:nvSpPr>
          <p:spPr bwMode="auto">
            <a:xfrm>
              <a:off x="2518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CC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2" name="Text Box 17"/>
            <p:cNvSpPr txBox="1">
              <a:spLocks noChangeArrowheads="1"/>
            </p:cNvSpPr>
            <p:nvPr/>
          </p:nvSpPr>
          <p:spPr bwMode="auto">
            <a:xfrm>
              <a:off x="2518" y="2122"/>
              <a:ext cx="77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Cum laude approbatur</a:t>
              </a:r>
            </a:p>
          </p:txBody>
        </p:sp>
        <p:sp>
          <p:nvSpPr>
            <p:cNvPr id="11283" name="Text Box 18"/>
            <p:cNvSpPr txBox="1">
              <a:spLocks noChangeArrowheads="1"/>
            </p:cNvSpPr>
            <p:nvPr/>
          </p:nvSpPr>
          <p:spPr bwMode="auto">
            <a:xfrm>
              <a:off x="2745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c</a:t>
              </a:r>
            </a:p>
          </p:txBody>
        </p:sp>
        <p:sp>
          <p:nvSpPr>
            <p:cNvPr id="11284" name="Text Box 19"/>
            <p:cNvSpPr txBox="1">
              <a:spLocks noChangeArrowheads="1"/>
            </p:cNvSpPr>
            <p:nvPr/>
          </p:nvSpPr>
          <p:spPr bwMode="auto">
            <a:xfrm>
              <a:off x="2654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4 pist.</a:t>
              </a:r>
            </a:p>
          </p:txBody>
        </p:sp>
        <p:sp>
          <p:nvSpPr>
            <p:cNvPr id="42004" name="AutoShape 20"/>
            <p:cNvSpPr>
              <a:spLocks noChangeArrowheads="1"/>
            </p:cNvSpPr>
            <p:nvPr/>
          </p:nvSpPr>
          <p:spPr bwMode="auto">
            <a:xfrm>
              <a:off x="3334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86" name="Text Box 21"/>
            <p:cNvSpPr txBox="1">
              <a:spLocks noChangeArrowheads="1"/>
            </p:cNvSpPr>
            <p:nvPr/>
          </p:nvSpPr>
          <p:spPr bwMode="auto">
            <a:xfrm>
              <a:off x="3288" y="2115"/>
              <a:ext cx="817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Magna cum laude approbatur</a:t>
              </a:r>
            </a:p>
          </p:txBody>
        </p:sp>
        <p:sp>
          <p:nvSpPr>
            <p:cNvPr id="11287" name="Text Box 22"/>
            <p:cNvSpPr txBox="1">
              <a:spLocks noChangeArrowheads="1"/>
            </p:cNvSpPr>
            <p:nvPr/>
          </p:nvSpPr>
          <p:spPr bwMode="auto">
            <a:xfrm>
              <a:off x="3561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m</a:t>
              </a:r>
            </a:p>
          </p:txBody>
        </p:sp>
        <p:sp>
          <p:nvSpPr>
            <p:cNvPr id="11288" name="Text Box 23"/>
            <p:cNvSpPr txBox="1">
              <a:spLocks noChangeArrowheads="1"/>
            </p:cNvSpPr>
            <p:nvPr/>
          </p:nvSpPr>
          <p:spPr bwMode="auto">
            <a:xfrm>
              <a:off x="3470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5 pist.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6516688" y="3382963"/>
            <a:ext cx="2808287" cy="2268537"/>
            <a:chOff x="4105" y="2131"/>
            <a:chExt cx="1769" cy="1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008" name="AutoShape 24"/>
            <p:cNvSpPr>
              <a:spLocks noChangeArrowheads="1"/>
            </p:cNvSpPr>
            <p:nvPr/>
          </p:nvSpPr>
          <p:spPr bwMode="auto">
            <a:xfrm>
              <a:off x="4151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4" name="Text Box 25"/>
            <p:cNvSpPr txBox="1">
              <a:spLocks noChangeArrowheads="1"/>
            </p:cNvSpPr>
            <p:nvPr/>
          </p:nvSpPr>
          <p:spPr bwMode="auto">
            <a:xfrm>
              <a:off x="4105" y="2131"/>
              <a:ext cx="816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buSzTx/>
                <a:buFontTx/>
                <a:buNone/>
              </a:pPr>
              <a:r>
                <a:rPr lang="fi-FI" sz="1400" dirty="0"/>
                <a:t>Eximia cum laude approbatur</a:t>
              </a:r>
            </a:p>
          </p:txBody>
        </p:sp>
        <p:sp>
          <p:nvSpPr>
            <p:cNvPr id="11275" name="Text Box 26"/>
            <p:cNvSpPr txBox="1">
              <a:spLocks noChangeArrowheads="1"/>
            </p:cNvSpPr>
            <p:nvPr/>
          </p:nvSpPr>
          <p:spPr bwMode="auto">
            <a:xfrm>
              <a:off x="4378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e</a:t>
              </a:r>
            </a:p>
          </p:txBody>
        </p:sp>
        <p:sp>
          <p:nvSpPr>
            <p:cNvPr id="11276" name="Text Box 27"/>
            <p:cNvSpPr txBox="1">
              <a:spLocks noChangeArrowheads="1"/>
            </p:cNvSpPr>
            <p:nvPr/>
          </p:nvSpPr>
          <p:spPr bwMode="auto">
            <a:xfrm>
              <a:off x="4287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6 pist.</a:t>
              </a:r>
            </a:p>
          </p:txBody>
        </p:sp>
        <p:sp>
          <p:nvSpPr>
            <p:cNvPr id="42012" name="AutoShape 28"/>
            <p:cNvSpPr>
              <a:spLocks noChangeArrowheads="1"/>
            </p:cNvSpPr>
            <p:nvPr/>
          </p:nvSpPr>
          <p:spPr bwMode="auto">
            <a:xfrm>
              <a:off x="4967" y="2478"/>
              <a:ext cx="726" cy="816"/>
            </a:xfrm>
            <a:prstGeom prst="downArrowCallout">
              <a:avLst>
                <a:gd name="adj1" fmla="val 34991"/>
                <a:gd name="adj2" fmla="val 25000"/>
                <a:gd name="adj3" fmla="val 18800"/>
                <a:gd name="adj4" fmla="val 66667"/>
              </a:avLst>
            </a:prstGeom>
            <a:solidFill>
              <a:srgbClr val="00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fi-FI" dirty="0"/>
            </a:p>
          </p:txBody>
        </p:sp>
        <p:sp>
          <p:nvSpPr>
            <p:cNvPr id="11278" name="Text Box 29"/>
            <p:cNvSpPr txBox="1">
              <a:spLocks noChangeArrowheads="1"/>
            </p:cNvSpPr>
            <p:nvPr/>
          </p:nvSpPr>
          <p:spPr bwMode="auto">
            <a:xfrm>
              <a:off x="5012" y="2211"/>
              <a:ext cx="6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>
                <a:buSzTx/>
                <a:buFontTx/>
                <a:buNone/>
              </a:pPr>
              <a:r>
                <a:rPr lang="fi-FI" sz="1400" dirty="0"/>
                <a:t>Laudatur</a:t>
              </a:r>
            </a:p>
          </p:txBody>
        </p:sp>
        <p:sp>
          <p:nvSpPr>
            <p:cNvPr id="11279" name="Text Box 30"/>
            <p:cNvSpPr txBox="1">
              <a:spLocks noChangeArrowheads="1"/>
            </p:cNvSpPr>
            <p:nvPr/>
          </p:nvSpPr>
          <p:spPr bwMode="auto">
            <a:xfrm>
              <a:off x="5240" y="2614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dirty="0"/>
                <a:t>l</a:t>
              </a:r>
            </a:p>
          </p:txBody>
        </p:sp>
        <p:sp>
          <p:nvSpPr>
            <p:cNvPr id="11280" name="Text Box 31"/>
            <p:cNvSpPr txBox="1">
              <a:spLocks noChangeArrowheads="1"/>
            </p:cNvSpPr>
            <p:nvPr/>
          </p:nvSpPr>
          <p:spPr bwMode="auto">
            <a:xfrm>
              <a:off x="5103" y="3329"/>
              <a:ext cx="7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spAutoFit/>
            </a:bodyPr>
            <a:lstStyle/>
            <a:p>
              <a:pPr>
                <a:buSzTx/>
                <a:buFontTx/>
                <a:buNone/>
              </a:pPr>
              <a:r>
                <a:rPr lang="fi-FI" sz="1800" dirty="0"/>
                <a:t>7 pist.</a:t>
              </a:r>
            </a:p>
          </p:txBody>
        </p:sp>
      </p:grpSp>
      <p:sp>
        <p:nvSpPr>
          <p:cNvPr id="11272" name="Text Box 32"/>
          <p:cNvSpPr txBox="1">
            <a:spLocks noChangeArrowheads="1"/>
          </p:cNvSpPr>
          <p:nvPr/>
        </p:nvSpPr>
        <p:spPr bwMode="auto">
          <a:xfrm>
            <a:off x="683569" y="6093296"/>
            <a:ext cx="7488832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>
              <a:buNone/>
            </a:pPr>
            <a:r>
              <a:rPr lang="fi-FI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Pistemääriä voidaan käyttää opiskelijavalinnoissa</a:t>
            </a:r>
            <a:endParaRPr lang="fi-FI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oimintopainike: Tietoja 39">
            <a:hlinkClick r:id="rId2" highlightClick="1"/>
          </p:cNvPr>
          <p:cNvSpPr/>
          <p:nvPr/>
        </p:nvSpPr>
        <p:spPr bwMode="auto">
          <a:xfrm>
            <a:off x="8388424" y="1052736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8" name="Tekstikehys 37"/>
          <p:cNvSpPr txBox="1"/>
          <p:nvPr/>
        </p:nvSpPr>
        <p:spPr>
          <a:xfrm>
            <a:off x="8208912" y="1556792"/>
            <a:ext cx="1043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000" dirty="0" smtClean="0"/>
              <a:t>Katso pisterajat</a:t>
            </a:r>
            <a:endParaRPr lang="fi-FI" sz="1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Kompensaatio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1520" y="1187460"/>
            <a:ext cx="8784976" cy="13388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  <a:headEnd/>
            <a:tailEnd/>
          </a:ln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/>
              <a:t>Ylioppilastutkintotodistus, jossa on yksi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pakollisen</a:t>
            </a:r>
            <a:r>
              <a:rPr lang="fi-FI" sz="1800" dirty="0">
                <a:solidFill>
                  <a:srgbClr val="C00000"/>
                </a:solidFill>
              </a:rPr>
              <a:t> kokeen </a:t>
            </a:r>
            <a:r>
              <a:rPr lang="fi-FI" sz="1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hylätty</a:t>
            </a:r>
            <a:r>
              <a:rPr lang="fi-FI" sz="1800" dirty="0">
                <a:solidFill>
                  <a:srgbClr val="C00000"/>
                </a:solidFill>
              </a:rPr>
              <a:t> </a:t>
            </a:r>
            <a:r>
              <a:rPr lang="fi-FI" sz="1800" dirty="0" smtClean="0"/>
              <a:t>arvosana</a:t>
            </a:r>
          </a:p>
          <a:p>
            <a:pPr>
              <a:spcBef>
                <a:spcPct val="0"/>
              </a:spcBef>
              <a:buClr>
                <a:srgbClr val="009999"/>
              </a:buClr>
              <a:buFont typeface="Wingdings" pitchFamily="2" charset="2"/>
              <a:buNone/>
            </a:pPr>
            <a:r>
              <a:rPr lang="fi-FI" sz="1800" dirty="0" smtClean="0">
                <a:solidFill>
                  <a:srgbClr val="C00000"/>
                </a:solidFill>
              </a:rPr>
              <a:t>Kompensaatiossa</a:t>
            </a:r>
            <a:r>
              <a:rPr lang="fi-FI" sz="1800" dirty="0" smtClean="0"/>
              <a:t> pisteitä annetaan muista arvosanoista:</a:t>
            </a:r>
          </a:p>
          <a:p>
            <a:pPr lvl="2">
              <a:spcBef>
                <a:spcPct val="0"/>
              </a:spcBef>
              <a:buNone/>
            </a:pPr>
            <a:r>
              <a:rPr lang="fi-FI" sz="1800" dirty="0" smtClean="0"/>
              <a:t>L = 7	E = 6 	M = 5	C = 4 	B = 3 	A = 2	</a:t>
            </a:r>
          </a:p>
          <a:p>
            <a:pPr>
              <a:buSzTx/>
              <a:buFontTx/>
              <a:buNone/>
              <a:defRPr/>
            </a:pPr>
            <a:r>
              <a:rPr lang="fi-FI" sz="1800" dirty="0" smtClean="0"/>
              <a:t>Hylätyt arvosanat jaetaan neljään luokkaan: i+, i, i-, i--</a:t>
            </a:r>
            <a:endParaRPr lang="fi-FI" sz="1800" dirty="0"/>
          </a:p>
        </p:txBody>
      </p:sp>
      <p:graphicFrame>
        <p:nvGraphicFramePr>
          <p:cNvPr id="7" name="Kaaviokuva 6"/>
          <p:cNvGraphicFramePr/>
          <p:nvPr/>
        </p:nvGraphicFramePr>
        <p:xfrm>
          <a:off x="395536" y="2708920"/>
          <a:ext cx="475252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ikehys 7"/>
          <p:cNvSpPr txBox="1"/>
          <p:nvPr/>
        </p:nvSpPr>
        <p:spPr>
          <a:xfrm>
            <a:off x="5580112" y="3284984"/>
            <a:ext cx="349188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C00000"/>
                </a:solidFill>
              </a:rPr>
              <a:t> ylimääräiset kokeet auttavat </a:t>
            </a:r>
            <a:r>
              <a:rPr lang="fi-FI" sz="1600" dirty="0" smtClean="0"/>
              <a:t>kompensaatiopisteiden keruussa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/>
              <a:t> kompensoidun hylätyn kokeen saat uusia </a:t>
            </a:r>
            <a:r>
              <a:rPr lang="fi-FI" sz="1600" dirty="0" smtClean="0">
                <a:solidFill>
                  <a:srgbClr val="C00000"/>
                </a:solidFill>
              </a:rPr>
              <a:t>kaksi kertaa ilman aikarajaa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/>
              <a:t> tutkintoa täydentämällä et voi  kompensoida hylättyä koettasi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fi-FI" sz="1600" dirty="0" smtClean="0"/>
              <a:t> ellet halua kompensaatiota, anna kirjallinen ilmoitus lukiolle</a:t>
            </a:r>
            <a:endParaRPr lang="fi-FI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Äidinkielen koe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kokeessa on kaksi osaa ja 2 koepäivää</a:t>
            </a:r>
          </a:p>
          <a:p>
            <a:r>
              <a:rPr lang="fi-FI" dirty="0" smtClean="0"/>
              <a:t> molemmat osat on suoritettava samalla tutkintokerralla</a:t>
            </a:r>
          </a:p>
          <a:p>
            <a:r>
              <a:rPr lang="fi-FI" dirty="0" smtClean="0"/>
              <a:t> arvosana määräytyy näissä kokeissa saadun  painotetun pistesumman perusteella</a:t>
            </a:r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179512" y="3284984"/>
            <a:ext cx="4104456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TEKSTITAIDON KOE</a:t>
            </a:r>
          </a:p>
          <a:p>
            <a:pPr marL="266700" indent="-266700"/>
            <a:r>
              <a:rPr lang="fi-FI" sz="1800" dirty="0" smtClean="0"/>
              <a:t>tutkitaan kriittistä ja kulttuurista lukutaitoa ja kielellistä ilmaisu-kykyä sekä taitoa eritellä, tulkita, arvioida, hyödyntää ja tuottaa erilaisia tekstejä tietoisena niiden tavoitteista ja konteksteista </a:t>
            </a:r>
          </a:p>
          <a:p>
            <a:pPr marL="266700" indent="-266700"/>
            <a:r>
              <a:rPr lang="fi-FI" sz="1800" dirty="0" smtClean="0"/>
              <a:t>5 tehtävää, joista tulee tehdä kolme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292080" y="3356992"/>
            <a:ext cx="3744416" cy="29546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ESSEEKOE</a:t>
            </a:r>
          </a:p>
          <a:p>
            <a:pPr marL="177800" indent="-177800"/>
            <a:r>
              <a:rPr lang="fi-FI" sz="1800" dirty="0" smtClean="0"/>
              <a:t>tutkitaan yleissivistystä, ajattelun kehittyneisyyttä, kielellistä ilmaisukykyä ja kokonaisuuksien hallintaa</a:t>
            </a:r>
          </a:p>
          <a:p>
            <a:pPr marL="177800" indent="-177800"/>
            <a:r>
              <a:rPr lang="fi-FI" sz="1800" dirty="0" smtClean="0"/>
              <a:t>vähintään 12 tehtävää, joista valitaan yksi</a:t>
            </a:r>
          </a:p>
          <a:p>
            <a:pPr>
              <a:buNone/>
            </a:pPr>
            <a:endParaRPr lang="fi-FI" dirty="0"/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Matematiikan koe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251520" y="119675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voit valita opinnoista riippumatta kahden tason välillä</a:t>
            </a:r>
          </a:p>
          <a:p>
            <a:r>
              <a:rPr lang="fi-FI" dirty="0" smtClean="0"/>
              <a:t> kokeessa saa käyttää sallittuja laskimia ja taulukkokirjaa, jotka on </a:t>
            </a:r>
            <a:r>
              <a:rPr lang="fi-FI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tuotava ennakkoon tarkastukseen</a:t>
            </a:r>
          </a:p>
          <a:p>
            <a:pPr>
              <a:buNone/>
            </a:pPr>
            <a:endParaRPr lang="fi-FI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3356992"/>
            <a:ext cx="4104456" cy="2539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PITKÄ MATEMATIIKKA</a:t>
            </a:r>
          </a:p>
          <a:p>
            <a:pPr marL="266700" indent="-266700"/>
            <a:r>
              <a:rPr lang="fi-FI" sz="1800" dirty="0" smtClean="0"/>
              <a:t>kokeessa on 15 tehtävää, joista saat vastata korkeintaan 10</a:t>
            </a:r>
          </a:p>
          <a:p>
            <a:pPr marL="266700" indent="-266700"/>
            <a:r>
              <a:rPr lang="fi-FI" sz="1800" dirty="0" smtClean="0"/>
              <a:t>voi olla 1-2 tähdellä merkittyä vaativampaa tehtävää</a:t>
            </a:r>
          </a:p>
          <a:p>
            <a:pPr marL="266700" indent="-266700"/>
            <a:r>
              <a:rPr lang="fi-FI" sz="1800" dirty="0" smtClean="0"/>
              <a:t>tehtävät arvioidaan pistein 0-6 ja tähtitehtävät pistein 0-9</a:t>
            </a: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148064" y="3429000"/>
            <a:ext cx="388843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LYHYT MATEMATIIKKA</a:t>
            </a:r>
          </a:p>
          <a:p>
            <a:pPr marL="266700" indent="-266700"/>
            <a:r>
              <a:rPr lang="fi-FI" sz="1800" dirty="0" smtClean="0"/>
              <a:t>kokeessa on 15 tehtävää, joista saat vastata korkeintaan 10</a:t>
            </a:r>
          </a:p>
          <a:p>
            <a:pPr marL="266700" indent="-266700"/>
            <a:r>
              <a:rPr lang="fi-FI" sz="1800" dirty="0" smtClean="0"/>
              <a:t>tehtävät arvioidaan pistein 0-6</a:t>
            </a:r>
            <a:endParaRPr lang="fi-FI" dirty="0"/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Kielikokeet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179512" y="3068960"/>
            <a:ext cx="4392488" cy="2908489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Kuullunymmärtämiskokeet</a:t>
            </a:r>
          </a:p>
          <a:p>
            <a:pPr marL="266700" indent="-266700"/>
            <a:r>
              <a:rPr lang="fi-FI" sz="1800" dirty="0" smtClean="0"/>
              <a:t>mahdolliset tehtävätyypit: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monivalintatehtävät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avoimet kysymykset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täydentämistehtävät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kuullun selostaminen tiivistäen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sz="1800" dirty="0" smtClean="0"/>
              <a:t>pisteet 90 max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r>
              <a:rPr lang="fi-FI" sz="1800" dirty="0" smtClean="0"/>
              <a:t>aikaa noin tunti</a:t>
            </a:r>
          </a:p>
          <a:p>
            <a:pPr marL="266700" indent="-266700">
              <a:spcBef>
                <a:spcPts val="0"/>
              </a:spcBef>
              <a:buFont typeface="Arial" pitchFamily="34" charset="0"/>
              <a:buChar char="•"/>
            </a:pPr>
            <a:endParaRPr lang="fi-FI" dirty="0"/>
          </a:p>
        </p:txBody>
      </p:sp>
      <p:sp>
        <p:nvSpPr>
          <p:cNvPr id="6" name="Tekstikehys 5"/>
          <p:cNvSpPr txBox="1"/>
          <p:nvPr/>
        </p:nvSpPr>
        <p:spPr>
          <a:xfrm>
            <a:off x="5148064" y="3140968"/>
            <a:ext cx="3888432" cy="2816156"/>
          </a:xfrm>
          <a:prstGeom prst="rect">
            <a:avLst/>
          </a:prstGeom>
          <a:solidFill>
            <a:srgbClr val="CCCC0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Kirjallinen osa</a:t>
            </a:r>
          </a:p>
          <a:p>
            <a:pPr marL="266700" indent="-266700"/>
            <a:r>
              <a:rPr lang="fi-FI" sz="1800" dirty="0" smtClean="0"/>
              <a:t>testataan: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luetun ymmärtäminen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sanasto ja rakenteet</a:t>
            </a:r>
          </a:p>
          <a:p>
            <a:pPr marL="723900" lvl="1" indent="-266700">
              <a:spcBef>
                <a:spcPts val="0"/>
              </a:spcBef>
              <a:buFont typeface="Courier New" pitchFamily="49" charset="0"/>
              <a:buChar char="o"/>
            </a:pPr>
            <a:r>
              <a:rPr lang="fi-FI" sz="1800" dirty="0" smtClean="0"/>
              <a:t>kirjallinen tuottaminen</a:t>
            </a:r>
          </a:p>
          <a:p>
            <a:pPr marL="266700" indent="-266700"/>
            <a:r>
              <a:rPr lang="fi-FI" sz="1800" dirty="0" smtClean="0"/>
              <a:t>pisteet 209 max (299)</a:t>
            </a:r>
          </a:p>
          <a:p>
            <a:pPr marL="266700" indent="-266700"/>
            <a:r>
              <a:rPr lang="fi-FI" sz="1800" dirty="0" smtClean="0"/>
              <a:t>2 tuntia lisäaikaa, jos 2 lyhyttä kieltä samalla kerralla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4499992" y="6237312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5076056" y="645333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  <p:sp>
        <p:nvSpPr>
          <p:cNvPr id="9" name="Tekstikehys 8"/>
          <p:cNvSpPr txBox="1"/>
          <p:nvPr/>
        </p:nvSpPr>
        <p:spPr>
          <a:xfrm>
            <a:off x="323528" y="1268760"/>
            <a:ext cx="8352928" cy="1569660"/>
          </a:xfrm>
          <a:prstGeom prst="rect">
            <a:avLst/>
          </a:prstGeom>
          <a:solidFill>
            <a:srgbClr val="99FF99"/>
          </a:solidFill>
          <a:effectLst>
            <a:glow rad="101600">
              <a:srgbClr val="00B05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 smtClean="0"/>
              <a:t>Pitkä</a:t>
            </a:r>
            <a:r>
              <a:rPr lang="fi-FI" dirty="0" smtClean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 smtClean="0"/>
              <a:t>Lyhyt</a:t>
            </a:r>
            <a:r>
              <a:rPr lang="fi-FI" dirty="0" smtClean="0"/>
              <a:t>: englanti, espanja, ranska, saksa, venäjä</a:t>
            </a:r>
          </a:p>
          <a:p>
            <a:pPr>
              <a:spcBef>
                <a:spcPts val="0"/>
              </a:spcBef>
              <a:buNone/>
            </a:pPr>
            <a:r>
              <a:rPr lang="fi-FI" dirty="0" smtClean="0"/>
              <a:t>	italia, portugali, saame, latina(2 tasoa, sanakirja)</a:t>
            </a:r>
          </a:p>
          <a:p>
            <a:pPr>
              <a:spcBef>
                <a:spcPts val="0"/>
              </a:spcBef>
              <a:buNone/>
            </a:pPr>
            <a:r>
              <a:rPr lang="fi-FI" u="sng" dirty="0" smtClean="0"/>
              <a:t>Toinen kotimainen</a:t>
            </a:r>
            <a:r>
              <a:rPr lang="fi-FI" dirty="0" smtClean="0"/>
              <a:t>: suomi tai ruotsi (pitkä, keskipitkä)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251520" y="6165304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>
                <a:solidFill>
                  <a:srgbClr val="FF0000"/>
                </a:solidFill>
              </a:rPr>
              <a:t>Kuullunymmärtämiskoe ja kirjallinen koe tehtävä samalla tutkintokerralla</a:t>
            </a:r>
            <a:endParaRPr lang="fi-FI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Vieraskieliset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23528" y="1196752"/>
            <a:ext cx="8496944" cy="2446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 jos äidinkieli muu kuin suomi tai ruotsi (saame), voi lautakunta ottaa tämän huomioon arvostelussa</a:t>
            </a:r>
          </a:p>
          <a:p>
            <a:r>
              <a:rPr lang="fi-FI" sz="1800" dirty="0" smtClean="0"/>
              <a:t> hakemuksessa  vieraskielisyys on selvitettävä</a:t>
            </a:r>
          </a:p>
          <a:p>
            <a:r>
              <a:rPr lang="fi-FI" sz="1800" dirty="0" smtClean="0"/>
              <a:t> vaikeudet arvioidaan asteikolla: ei vaikeuksia, lieviä vaikeuksia, selviä vaikeuksia, vakavia vaikeuksia</a:t>
            </a:r>
          </a:p>
          <a:p>
            <a:r>
              <a:rPr lang="fi-FI" sz="1800" dirty="0" smtClean="0"/>
              <a:t> arvosanaa voidaan nostaa vain yhdessä kokeessa ensisijassa pakollisissa kokeissa rajatapauksissa</a:t>
            </a:r>
          </a:p>
        </p:txBody>
      </p:sp>
      <p:sp>
        <p:nvSpPr>
          <p:cNvPr id="7" name="Toimintopainike: Tietoja 6">
            <a:hlinkClick r:id="rId2" highlightClick="1"/>
          </p:cNvPr>
          <p:cNvSpPr/>
          <p:nvPr/>
        </p:nvSpPr>
        <p:spPr bwMode="auto">
          <a:xfrm>
            <a:off x="7092280" y="5445224"/>
            <a:ext cx="648072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Tekstikehys 7"/>
          <p:cNvSpPr txBox="1"/>
          <p:nvPr/>
        </p:nvSpPr>
        <p:spPr>
          <a:xfrm>
            <a:off x="6876256" y="594928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400" dirty="0" smtClean="0"/>
              <a:t>Katso lisää</a:t>
            </a:r>
            <a:endParaRPr lang="fi-FI" sz="1400" dirty="0"/>
          </a:p>
        </p:txBody>
      </p:sp>
      <p:sp>
        <p:nvSpPr>
          <p:cNvPr id="9" name="Tekstikehys 8"/>
          <p:cNvSpPr txBox="1"/>
          <p:nvPr/>
        </p:nvSpPr>
        <p:spPr>
          <a:xfrm>
            <a:off x="323528" y="3861048"/>
            <a:ext cx="8352928" cy="106182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</a:ln>
          <a:effectLst>
            <a:glow rad="101600">
              <a:srgbClr val="00B050">
                <a:alpha val="40000"/>
              </a:srgb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 smtClean="0"/>
              <a:t> äidinkielen koe voi olla oppimäärään suomi tai ruotsi toisena kielenä perustuva koe</a:t>
            </a:r>
          </a:p>
          <a:p>
            <a:pPr>
              <a:buFont typeface="Arial" pitchFamily="34" charset="0"/>
              <a:buChar char="•"/>
            </a:pPr>
            <a:r>
              <a:rPr lang="fi-FI" sz="1800" dirty="0" smtClean="0"/>
              <a:t> tehdään äidinkielen tekstitaidon koepäivänä</a:t>
            </a:r>
          </a:p>
        </p:txBody>
      </p:sp>
      <p:sp>
        <p:nvSpPr>
          <p:cNvPr id="10" name="Tekstikehys 9"/>
          <p:cNvSpPr txBox="1"/>
          <p:nvPr/>
        </p:nvSpPr>
        <p:spPr>
          <a:xfrm>
            <a:off x="395536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12" name="Tekstikehys 11"/>
          <p:cNvSpPr txBox="1"/>
          <p:nvPr/>
        </p:nvSpPr>
        <p:spPr>
          <a:xfrm>
            <a:off x="432048" y="5445224"/>
            <a:ext cx="5436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huoltajan tai opiskelijan hakemus</a:t>
            </a:r>
          </a:p>
          <a:p>
            <a:r>
              <a:rPr lang="fi-FI" sz="1600" dirty="0" smtClean="0"/>
              <a:t> äidinkielen opettajan lausunto</a:t>
            </a:r>
          </a:p>
          <a:p>
            <a:r>
              <a:rPr lang="fi-FI" sz="1600" dirty="0" smtClean="0"/>
              <a:t> reaaliaineen opettajan lausunto</a:t>
            </a:r>
            <a:endParaRPr lang="fi-FI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oli oikealle 11"/>
          <p:cNvSpPr/>
          <p:nvPr/>
        </p:nvSpPr>
        <p:spPr bwMode="auto">
          <a:xfrm>
            <a:off x="2627784" y="4240113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Nuoli oikealle 7"/>
          <p:cNvSpPr/>
          <p:nvPr/>
        </p:nvSpPr>
        <p:spPr bwMode="auto">
          <a:xfrm>
            <a:off x="2627784" y="2204444"/>
            <a:ext cx="4248472" cy="917079"/>
          </a:xfrm>
          <a:prstGeom prst="rightArrow">
            <a:avLst>
              <a:gd name="adj1" fmla="val 29306"/>
              <a:gd name="adj2" fmla="val 51881"/>
            </a:avLst>
          </a:prstGeom>
          <a:solidFill>
            <a:schemeClr val="accent6">
              <a:lumMod val="60000"/>
              <a:lumOff val="4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Puolivapaa piirto 13"/>
          <p:cNvSpPr/>
          <p:nvPr/>
        </p:nvSpPr>
        <p:spPr>
          <a:xfrm>
            <a:off x="3275856" y="1844824"/>
            <a:ext cx="2736304" cy="1759883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160" tIns="362137" rIns="10160" bIns="362136" numCol="1" spcCol="1270" anchor="t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600" b="1" u="none" kern="1200" dirty="0" smtClean="0"/>
              <a:t>psykologia</a:t>
            </a:r>
            <a:endParaRPr lang="fi-FI" sz="16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filosofia</a:t>
            </a:r>
            <a:endParaRPr lang="fi-FI" sz="18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historia</a:t>
            </a:r>
            <a:endParaRPr lang="fi-FI" sz="18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fysiikka</a:t>
            </a:r>
            <a:endParaRPr lang="fi-FI" sz="1800" b="1" u="none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u="none" kern="1200" dirty="0" smtClean="0"/>
              <a:t>biologia</a:t>
            </a:r>
            <a:endParaRPr lang="fi-FI" sz="1800" b="1" u="none" kern="1200" dirty="0"/>
          </a:p>
        </p:txBody>
      </p:sp>
      <p:sp>
        <p:nvSpPr>
          <p:cNvPr id="15" name="Puolivapaa piirto 14"/>
          <p:cNvSpPr/>
          <p:nvPr/>
        </p:nvSpPr>
        <p:spPr>
          <a:xfrm>
            <a:off x="539552" y="2060843"/>
            <a:ext cx="2217128" cy="1257836"/>
          </a:xfrm>
          <a:custGeom>
            <a:avLst/>
            <a:gdLst>
              <a:gd name="connsiteX0" fmla="*/ 0 w 2217128"/>
              <a:gd name="connsiteY0" fmla="*/ 209644 h 1257836"/>
              <a:gd name="connsiteX1" fmla="*/ 61404 w 2217128"/>
              <a:gd name="connsiteY1" fmla="*/ 61403 h 1257836"/>
              <a:gd name="connsiteX2" fmla="*/ 209645 w 2217128"/>
              <a:gd name="connsiteY2" fmla="*/ 0 h 1257836"/>
              <a:gd name="connsiteX3" fmla="*/ 2007484 w 2217128"/>
              <a:gd name="connsiteY3" fmla="*/ 0 h 1257836"/>
              <a:gd name="connsiteX4" fmla="*/ 2155725 w 2217128"/>
              <a:gd name="connsiteY4" fmla="*/ 61404 h 1257836"/>
              <a:gd name="connsiteX5" fmla="*/ 2217128 w 2217128"/>
              <a:gd name="connsiteY5" fmla="*/ 209645 h 1257836"/>
              <a:gd name="connsiteX6" fmla="*/ 2217128 w 2217128"/>
              <a:gd name="connsiteY6" fmla="*/ 1048192 h 1257836"/>
              <a:gd name="connsiteX7" fmla="*/ 2155725 w 2217128"/>
              <a:gd name="connsiteY7" fmla="*/ 1196433 h 1257836"/>
              <a:gd name="connsiteX8" fmla="*/ 2007484 w 2217128"/>
              <a:gd name="connsiteY8" fmla="*/ 1257836 h 1257836"/>
              <a:gd name="connsiteX9" fmla="*/ 209644 w 2217128"/>
              <a:gd name="connsiteY9" fmla="*/ 1257836 h 1257836"/>
              <a:gd name="connsiteX10" fmla="*/ 61403 w 2217128"/>
              <a:gd name="connsiteY10" fmla="*/ 1196433 h 1257836"/>
              <a:gd name="connsiteX11" fmla="*/ 0 w 2217128"/>
              <a:gd name="connsiteY11" fmla="*/ 1048192 h 1257836"/>
              <a:gd name="connsiteX12" fmla="*/ 0 w 2217128"/>
              <a:gd name="connsiteY12" fmla="*/ 209644 h 125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7128" h="1257836">
                <a:moveTo>
                  <a:pt x="0" y="209644"/>
                </a:moveTo>
                <a:cubicBezTo>
                  <a:pt x="0" y="154043"/>
                  <a:pt x="22088" y="100719"/>
                  <a:pt x="61404" y="61403"/>
                </a:cubicBezTo>
                <a:cubicBezTo>
                  <a:pt x="100720" y="22087"/>
                  <a:pt x="154044" y="0"/>
                  <a:pt x="209645" y="0"/>
                </a:cubicBezTo>
                <a:lnTo>
                  <a:pt x="2007484" y="0"/>
                </a:lnTo>
                <a:cubicBezTo>
                  <a:pt x="2063085" y="0"/>
                  <a:pt x="2116409" y="22088"/>
                  <a:pt x="2155725" y="61404"/>
                </a:cubicBezTo>
                <a:cubicBezTo>
                  <a:pt x="2195041" y="100720"/>
                  <a:pt x="2217128" y="154044"/>
                  <a:pt x="2217128" y="209645"/>
                </a:cubicBezTo>
                <a:lnTo>
                  <a:pt x="2217128" y="1048192"/>
                </a:lnTo>
                <a:cubicBezTo>
                  <a:pt x="2217128" y="1103793"/>
                  <a:pt x="2195041" y="1157117"/>
                  <a:pt x="2155725" y="1196433"/>
                </a:cubicBezTo>
                <a:cubicBezTo>
                  <a:pt x="2116409" y="1235749"/>
                  <a:pt x="2063085" y="1257836"/>
                  <a:pt x="2007484" y="1257836"/>
                </a:cubicBezTo>
                <a:lnTo>
                  <a:pt x="209644" y="1257836"/>
                </a:lnTo>
                <a:cubicBezTo>
                  <a:pt x="154043" y="1257836"/>
                  <a:pt x="100719" y="1235748"/>
                  <a:pt x="61403" y="1196433"/>
                </a:cubicBezTo>
                <a:cubicBezTo>
                  <a:pt x="22087" y="1157117"/>
                  <a:pt x="0" y="1103793"/>
                  <a:pt x="0" y="1048192"/>
                </a:cubicBezTo>
                <a:lnTo>
                  <a:pt x="0" y="20964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83322" tIns="122362" rIns="183322" bIns="12236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 smtClean="0">
                <a:solidFill>
                  <a:schemeClr val="tx1"/>
                </a:solidFill>
              </a:rPr>
              <a:t>Reaalin koepäivä</a:t>
            </a:r>
            <a:endParaRPr lang="fi-FI" sz="3200" b="1" kern="1200" dirty="0">
              <a:solidFill>
                <a:schemeClr val="tx1"/>
              </a:solidFill>
            </a:endParaRPr>
          </a:p>
        </p:txBody>
      </p:sp>
      <p:sp>
        <p:nvSpPr>
          <p:cNvPr id="16" name="Puolivapaa piirto 15"/>
          <p:cNvSpPr/>
          <p:nvPr/>
        </p:nvSpPr>
        <p:spPr>
          <a:xfrm>
            <a:off x="3275856" y="3645028"/>
            <a:ext cx="2805347" cy="242766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6937 w 10000"/>
              <a:gd name="connsiteY3" fmla="*/ 26 h 10000"/>
              <a:gd name="connsiteX4" fmla="*/ 8062 w 10000"/>
              <a:gd name="connsiteY4" fmla="*/ 26 h 10000"/>
              <a:gd name="connsiteX5" fmla="*/ 9999 w 10000"/>
              <a:gd name="connsiteY5" fmla="*/ 1000 h 10000"/>
              <a:gd name="connsiteX6" fmla="*/ 10000 w 10000"/>
              <a:gd name="connsiteY6" fmla="*/ 9000 h 10000"/>
              <a:gd name="connsiteX7" fmla="*/ 7500 w 10000"/>
              <a:gd name="connsiteY7" fmla="*/ 8000 h 10000"/>
              <a:gd name="connsiteX8" fmla="*/ 5000 w 10000"/>
              <a:gd name="connsiteY8" fmla="*/ 9000 h 10000"/>
              <a:gd name="connsiteX9" fmla="*/ 3063 w 10000"/>
              <a:gd name="connsiteY9" fmla="*/ 9974 h 10000"/>
              <a:gd name="connsiteX10" fmla="*/ 1938 w 10000"/>
              <a:gd name="connsiteY10" fmla="*/ 9974 h 10000"/>
              <a:gd name="connsiteX11" fmla="*/ 1 w 10000"/>
              <a:gd name="connsiteY11" fmla="*/ 9000 h 10000"/>
              <a:gd name="connsiteX12" fmla="*/ 0 w 10000"/>
              <a:gd name="connsiteY12" fmla="*/ 1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0" y="1000"/>
                </a:moveTo>
                <a:cubicBezTo>
                  <a:pt x="0" y="1552"/>
                  <a:pt x="1119" y="2000"/>
                  <a:pt x="2500" y="2000"/>
                </a:cubicBezTo>
                <a:cubicBezTo>
                  <a:pt x="3881" y="2000"/>
                  <a:pt x="5000" y="1552"/>
                  <a:pt x="5000" y="1000"/>
                </a:cubicBezTo>
                <a:cubicBezTo>
                  <a:pt x="5000" y="534"/>
                  <a:pt x="5803" y="130"/>
                  <a:pt x="6937" y="26"/>
                </a:cubicBezTo>
                <a:cubicBezTo>
                  <a:pt x="7307" y="-8"/>
                  <a:pt x="7692" y="-8"/>
                  <a:pt x="8062" y="26"/>
                </a:cubicBezTo>
                <a:cubicBezTo>
                  <a:pt x="9196" y="131"/>
                  <a:pt x="9999" y="535"/>
                  <a:pt x="9999" y="1000"/>
                </a:cubicBezTo>
                <a:cubicBezTo>
                  <a:pt x="9999" y="3667"/>
                  <a:pt x="10000" y="6333"/>
                  <a:pt x="10000" y="9000"/>
                </a:cubicBezTo>
                <a:cubicBezTo>
                  <a:pt x="10000" y="8448"/>
                  <a:pt x="8881" y="8000"/>
                  <a:pt x="7500" y="8000"/>
                </a:cubicBezTo>
                <a:cubicBezTo>
                  <a:pt x="6119" y="8000"/>
                  <a:pt x="5000" y="8448"/>
                  <a:pt x="5000" y="9000"/>
                </a:cubicBezTo>
                <a:cubicBezTo>
                  <a:pt x="5000" y="9466"/>
                  <a:pt x="4197" y="9870"/>
                  <a:pt x="3063" y="9974"/>
                </a:cubicBezTo>
                <a:cubicBezTo>
                  <a:pt x="2693" y="10008"/>
                  <a:pt x="2308" y="10008"/>
                  <a:pt x="1938" y="9974"/>
                </a:cubicBezTo>
                <a:cubicBezTo>
                  <a:pt x="804" y="9869"/>
                  <a:pt x="1" y="9465"/>
                  <a:pt x="1" y="9000"/>
                </a:cubicBezTo>
                <a:cubicBezTo>
                  <a:pt x="1" y="6333"/>
                  <a:pt x="0" y="3667"/>
                  <a:pt x="0" y="100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alpha val="9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496962" rIns="11430" bIns="496962" numCol="1" spcCol="1270" anchor="t" anchorCtr="0">
            <a:noAutofit/>
          </a:bodyPr>
          <a:lstStyle/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uskonto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elämänkatsomustieto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yhteiskuntaoppi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kemia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maantiede</a:t>
            </a:r>
            <a:endParaRPr lang="fi-FI" sz="1800" b="1" kern="1200" dirty="0"/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1800" b="1" kern="1200" dirty="0" smtClean="0"/>
              <a:t>terveystieto</a:t>
            </a:r>
            <a:endParaRPr lang="fi-FI" sz="1800" b="1" kern="1200" dirty="0"/>
          </a:p>
        </p:txBody>
      </p:sp>
      <p:sp>
        <p:nvSpPr>
          <p:cNvPr id="17" name="Puolivapaa piirto 16"/>
          <p:cNvSpPr/>
          <p:nvPr/>
        </p:nvSpPr>
        <p:spPr>
          <a:xfrm>
            <a:off x="539552" y="4072430"/>
            <a:ext cx="2403360" cy="1156770"/>
          </a:xfrm>
          <a:custGeom>
            <a:avLst/>
            <a:gdLst>
              <a:gd name="connsiteX0" fmla="*/ 0 w 2403360"/>
              <a:gd name="connsiteY0" fmla="*/ 192799 h 1156770"/>
              <a:gd name="connsiteX1" fmla="*/ 56470 w 2403360"/>
              <a:gd name="connsiteY1" fmla="*/ 56470 h 1156770"/>
              <a:gd name="connsiteX2" fmla="*/ 192800 w 2403360"/>
              <a:gd name="connsiteY2" fmla="*/ 1 h 1156770"/>
              <a:gd name="connsiteX3" fmla="*/ 2210561 w 2403360"/>
              <a:gd name="connsiteY3" fmla="*/ 0 h 1156770"/>
              <a:gd name="connsiteX4" fmla="*/ 2346890 w 2403360"/>
              <a:gd name="connsiteY4" fmla="*/ 56470 h 1156770"/>
              <a:gd name="connsiteX5" fmla="*/ 2403359 w 2403360"/>
              <a:gd name="connsiteY5" fmla="*/ 192800 h 1156770"/>
              <a:gd name="connsiteX6" fmla="*/ 2403360 w 2403360"/>
              <a:gd name="connsiteY6" fmla="*/ 963971 h 1156770"/>
              <a:gd name="connsiteX7" fmla="*/ 2346890 w 2403360"/>
              <a:gd name="connsiteY7" fmla="*/ 1100301 h 1156770"/>
              <a:gd name="connsiteX8" fmla="*/ 2210560 w 2403360"/>
              <a:gd name="connsiteY8" fmla="*/ 1156770 h 1156770"/>
              <a:gd name="connsiteX9" fmla="*/ 192799 w 2403360"/>
              <a:gd name="connsiteY9" fmla="*/ 1156770 h 1156770"/>
              <a:gd name="connsiteX10" fmla="*/ 56470 w 2403360"/>
              <a:gd name="connsiteY10" fmla="*/ 1100300 h 1156770"/>
              <a:gd name="connsiteX11" fmla="*/ 1 w 2403360"/>
              <a:gd name="connsiteY11" fmla="*/ 963970 h 1156770"/>
              <a:gd name="connsiteX12" fmla="*/ 0 w 2403360"/>
              <a:gd name="connsiteY12" fmla="*/ 192799 h 115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3360" h="1156770">
                <a:moveTo>
                  <a:pt x="0" y="192799"/>
                </a:moveTo>
                <a:cubicBezTo>
                  <a:pt x="0" y="141666"/>
                  <a:pt x="20313" y="92626"/>
                  <a:pt x="56470" y="56470"/>
                </a:cubicBezTo>
                <a:cubicBezTo>
                  <a:pt x="92627" y="20313"/>
                  <a:pt x="141666" y="1"/>
                  <a:pt x="192800" y="1"/>
                </a:cubicBezTo>
                <a:lnTo>
                  <a:pt x="2210561" y="0"/>
                </a:lnTo>
                <a:cubicBezTo>
                  <a:pt x="2261694" y="0"/>
                  <a:pt x="2310734" y="20313"/>
                  <a:pt x="2346890" y="56470"/>
                </a:cubicBezTo>
                <a:cubicBezTo>
                  <a:pt x="2383047" y="92627"/>
                  <a:pt x="2403359" y="141666"/>
                  <a:pt x="2403359" y="192800"/>
                </a:cubicBezTo>
                <a:cubicBezTo>
                  <a:pt x="2403359" y="449857"/>
                  <a:pt x="2403360" y="706914"/>
                  <a:pt x="2403360" y="963971"/>
                </a:cubicBezTo>
                <a:cubicBezTo>
                  <a:pt x="2403360" y="1015104"/>
                  <a:pt x="2383047" y="1064144"/>
                  <a:pt x="2346890" y="1100301"/>
                </a:cubicBezTo>
                <a:cubicBezTo>
                  <a:pt x="2310733" y="1136458"/>
                  <a:pt x="2261694" y="1156771"/>
                  <a:pt x="2210560" y="1156770"/>
                </a:cubicBezTo>
                <a:lnTo>
                  <a:pt x="192799" y="1156770"/>
                </a:lnTo>
                <a:cubicBezTo>
                  <a:pt x="141666" y="1156770"/>
                  <a:pt x="92626" y="1136457"/>
                  <a:pt x="56470" y="1100300"/>
                </a:cubicBezTo>
                <a:cubicBezTo>
                  <a:pt x="20313" y="1064143"/>
                  <a:pt x="1" y="1015104"/>
                  <a:pt x="1" y="963970"/>
                </a:cubicBezTo>
                <a:cubicBezTo>
                  <a:pt x="1" y="706913"/>
                  <a:pt x="0" y="449856"/>
                  <a:pt x="0" y="19279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8389" tIns="117429" rIns="178389" bIns="117429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3200" b="1" kern="1200" dirty="0" smtClean="0">
                <a:solidFill>
                  <a:schemeClr val="tx1"/>
                </a:solidFill>
              </a:rPr>
              <a:t>Reaalin koepäivä</a:t>
            </a:r>
            <a:endParaRPr lang="fi-FI" sz="3200" b="1" kern="1200" dirty="0">
              <a:solidFill>
                <a:schemeClr val="tx1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821" y="260648"/>
            <a:ext cx="7294563" cy="7208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Reaalikokeen rakenne</a:t>
            </a:r>
          </a:p>
        </p:txBody>
      </p:sp>
      <p:sp>
        <p:nvSpPr>
          <p:cNvPr id="9219" name="Text Box 19"/>
          <p:cNvSpPr txBox="1">
            <a:spLocks noChangeArrowheads="1"/>
          </p:cNvSpPr>
          <p:nvPr/>
        </p:nvSpPr>
        <p:spPr bwMode="auto">
          <a:xfrm>
            <a:off x="250825" y="981075"/>
            <a:ext cx="8893175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i-FI" dirty="0"/>
              <a:t>Reaalikokeessa on </a:t>
            </a:r>
            <a:r>
              <a:rPr lang="fi-FI" u="sng" dirty="0">
                <a:solidFill>
                  <a:srgbClr val="CC3300"/>
                </a:solidFill>
              </a:rPr>
              <a:t>kaksi koepäivää</a:t>
            </a:r>
            <a:r>
              <a:rPr lang="fi-FI" dirty="0"/>
              <a:t> ja </a:t>
            </a:r>
            <a:r>
              <a:rPr lang="fi-FI" dirty="0" smtClean="0"/>
              <a:t>kummastakin aineryhmästä voit valita yhden kirjoitusaineen/tutkintokerta </a:t>
            </a:r>
            <a:endParaRPr lang="fi-FI" dirty="0"/>
          </a:p>
        </p:txBody>
      </p:sp>
      <p:sp>
        <p:nvSpPr>
          <p:cNvPr id="9228" name="Text Box 34"/>
          <p:cNvSpPr txBox="1">
            <a:spLocks noChangeArrowheads="1"/>
          </p:cNvSpPr>
          <p:nvPr/>
        </p:nvSpPr>
        <p:spPr bwMode="auto">
          <a:xfrm>
            <a:off x="107504" y="6269250"/>
            <a:ext cx="8784976" cy="400110"/>
          </a:xfrm>
          <a:prstGeom prst="rect">
            <a:avLst/>
          </a:prstGeom>
          <a:noFill/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hajauttamalla tutkinnon kolmeen kertaan </a:t>
            </a:r>
            <a:r>
              <a:rPr lang="fi-FI" sz="2000" dirty="0" smtClean="0"/>
              <a:t>voit </a:t>
            </a:r>
            <a:r>
              <a:rPr lang="fi-FI" sz="2000" dirty="0"/>
              <a:t>suorittaa </a:t>
            </a:r>
            <a:r>
              <a:rPr lang="fi-FI" sz="2000" dirty="0" smtClean="0">
                <a:solidFill>
                  <a:srgbClr val="C00000"/>
                </a:solidFill>
              </a:rPr>
              <a:t>6 reaalikoetta</a:t>
            </a:r>
            <a:endParaRPr lang="fi-FI" sz="2000" dirty="0">
              <a:solidFill>
                <a:srgbClr val="C00000"/>
              </a:solidFill>
            </a:endParaRPr>
          </a:p>
        </p:txBody>
      </p:sp>
      <p:sp>
        <p:nvSpPr>
          <p:cNvPr id="10" name="Tekstikehys 9"/>
          <p:cNvSpPr txBox="1"/>
          <p:nvPr/>
        </p:nvSpPr>
        <p:spPr>
          <a:xfrm>
            <a:off x="7164288" y="2535287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valitse yksi</a:t>
            </a:r>
            <a:endParaRPr lang="fi-FI" dirty="0"/>
          </a:p>
        </p:txBody>
      </p:sp>
      <p:sp>
        <p:nvSpPr>
          <p:cNvPr id="11" name="Tekstikehys 10"/>
          <p:cNvSpPr txBox="1"/>
          <p:nvPr/>
        </p:nvSpPr>
        <p:spPr>
          <a:xfrm>
            <a:off x="7164288" y="4437112"/>
            <a:ext cx="1872208" cy="461665"/>
          </a:xfrm>
          <a:prstGeom prst="rect">
            <a:avLst/>
          </a:prstGeom>
          <a:solidFill>
            <a:srgbClr val="C00000"/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valitse yksi</a:t>
            </a:r>
            <a:endParaRPr lang="fi-FI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9228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Reaalikokeen ohjeita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Tekstikehys 3"/>
          <p:cNvSpPr txBox="1"/>
          <p:nvPr/>
        </p:nvSpPr>
        <p:spPr>
          <a:xfrm>
            <a:off x="395536" y="1268760"/>
            <a:ext cx="8748464" cy="2308324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i-FI" sz="1800" dirty="0" smtClean="0"/>
              <a:t> osallistumisoikeus on aineen pakolliset kurssit opiskelleella</a:t>
            </a:r>
          </a:p>
          <a:p>
            <a:r>
              <a:rPr lang="fi-FI" sz="1800" dirty="0" smtClean="0"/>
              <a:t> tehtävät perustuvat lukion pakollisiin ja syventäviin kursseihin</a:t>
            </a:r>
          </a:p>
          <a:p>
            <a:r>
              <a:rPr lang="fi-FI" sz="1800" dirty="0" smtClean="0"/>
              <a:t> kunkin reaaliaineen kokeessa on </a:t>
            </a:r>
            <a:r>
              <a:rPr lang="fi-FI" sz="1800" dirty="0" smtClean="0">
                <a:solidFill>
                  <a:srgbClr val="C00000"/>
                </a:solidFill>
              </a:rPr>
              <a:t>1-4 oppiainerajat ylittävää tehtävää</a:t>
            </a:r>
          </a:p>
          <a:p>
            <a:r>
              <a:rPr lang="fi-FI" sz="1800" dirty="0" smtClean="0"/>
              <a:t> kokeessa annetaan </a:t>
            </a:r>
            <a:r>
              <a:rPr lang="fi-FI" sz="1800" dirty="0" smtClean="0">
                <a:solidFill>
                  <a:srgbClr val="C00000"/>
                </a:solidFill>
              </a:rPr>
              <a:t>kaksi erityisen vaativaa jokeritehtävää</a:t>
            </a:r>
            <a:r>
              <a:rPr lang="fi-FI" sz="1800" dirty="0" smtClean="0"/>
              <a:t>, jotka merkitään tehtävänumeron edessä olevalla +-merkillä ja sijoitetaan sarjan loppuun</a:t>
            </a:r>
          </a:p>
          <a:p>
            <a:r>
              <a:rPr lang="fi-FI" sz="1800" dirty="0" smtClean="0"/>
              <a:t> tehtävät arvioidaan pistein 0-6 ja jokeritehtävät pistein 0-9</a:t>
            </a:r>
            <a:endParaRPr lang="fi-FI" sz="1800" dirty="0"/>
          </a:p>
        </p:txBody>
      </p:sp>
      <p:grpSp>
        <p:nvGrpSpPr>
          <p:cNvPr id="16" name="Ryhmä 15"/>
          <p:cNvGrpSpPr/>
          <p:nvPr/>
        </p:nvGrpSpPr>
        <p:grpSpPr>
          <a:xfrm>
            <a:off x="144016" y="4005064"/>
            <a:ext cx="3707904" cy="2736304"/>
            <a:chOff x="144016" y="4005064"/>
            <a:chExt cx="3707904" cy="2736304"/>
          </a:xfrm>
        </p:grpSpPr>
        <p:sp>
          <p:nvSpPr>
            <p:cNvPr id="12" name="Vuokaaviosymboli: Peräkkäissaantimuisti 11"/>
            <p:cNvSpPr/>
            <p:nvPr/>
          </p:nvSpPr>
          <p:spPr bwMode="auto">
            <a:xfrm>
              <a:off x="144016" y="4005064"/>
              <a:ext cx="2520280" cy="2348880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611560" y="4293096"/>
              <a:ext cx="230425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uskonto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psykologia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filosofia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historia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yhteiskuntaoppi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maantiede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terveystieto</a:t>
              </a:r>
            </a:p>
            <a:p>
              <a:pPr>
                <a:buNone/>
              </a:pPr>
              <a:endParaRPr lang="fi-FI" sz="1600" dirty="0"/>
            </a:p>
          </p:txBody>
        </p:sp>
        <p:sp>
          <p:nvSpPr>
            <p:cNvPr id="8" name="Tekstikehys 7"/>
            <p:cNvSpPr txBox="1"/>
            <p:nvPr/>
          </p:nvSpPr>
          <p:spPr>
            <a:xfrm>
              <a:off x="1331640" y="6156593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10 tehtävää, enintään 6 vastausta</a:t>
              </a:r>
              <a:endParaRPr lang="fi-FI" sz="1600" dirty="0"/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3275856" y="3717032"/>
            <a:ext cx="5760640" cy="1872208"/>
            <a:chOff x="3275856" y="3717032"/>
            <a:chExt cx="5760640" cy="1872208"/>
          </a:xfrm>
        </p:grpSpPr>
        <p:sp>
          <p:nvSpPr>
            <p:cNvPr id="15" name="Vuokaaviosymboli: Peräkkäissaantimuisti 14"/>
            <p:cNvSpPr/>
            <p:nvPr/>
          </p:nvSpPr>
          <p:spPr bwMode="auto">
            <a:xfrm>
              <a:off x="3275856" y="4077072"/>
              <a:ext cx="1728192" cy="936104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Vuokaaviosymboli: Peräkkäissaantimuisti 12"/>
            <p:cNvSpPr/>
            <p:nvPr/>
          </p:nvSpPr>
          <p:spPr bwMode="auto">
            <a:xfrm>
              <a:off x="6372200" y="3717032"/>
              <a:ext cx="1656184" cy="649188"/>
            </a:xfrm>
            <a:prstGeom prst="flowChartMagneticTape">
              <a:avLst/>
            </a:prstGeom>
            <a:solidFill>
              <a:schemeClr val="bg1">
                <a:lumMod val="75000"/>
              </a:schemeClr>
            </a:solidFill>
            <a:ln w="38100" cap="flat" cmpd="sng" algn="ctr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Tekstikehys 5"/>
            <p:cNvSpPr txBox="1"/>
            <p:nvPr/>
          </p:nvSpPr>
          <p:spPr>
            <a:xfrm>
              <a:off x="3491880" y="4221088"/>
              <a:ext cx="2304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kemia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biologia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7" name="Tekstikehys 6"/>
            <p:cNvSpPr txBox="1"/>
            <p:nvPr/>
          </p:nvSpPr>
          <p:spPr>
            <a:xfrm>
              <a:off x="6588224" y="3861048"/>
              <a:ext cx="23042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r>
                <a:rPr lang="fi-FI" sz="1600" dirty="0" smtClean="0"/>
                <a:t> fysiikka</a:t>
              </a:r>
            </a:p>
            <a:p>
              <a:pPr defTabSz="1080000">
                <a:spcBef>
                  <a:spcPts val="0"/>
                </a:spcBef>
                <a:buClr>
                  <a:srgbClr val="C00000"/>
                </a:buClr>
                <a:buFont typeface="Arial" pitchFamily="34" charset="0"/>
                <a:buChar char="•"/>
              </a:pPr>
              <a:endParaRPr lang="fi-FI" sz="1600" dirty="0"/>
            </a:p>
          </p:txBody>
        </p:sp>
        <p:sp>
          <p:nvSpPr>
            <p:cNvPr id="9" name="Tekstikehys 8"/>
            <p:cNvSpPr txBox="1"/>
            <p:nvPr/>
          </p:nvSpPr>
          <p:spPr>
            <a:xfrm>
              <a:off x="3707904" y="5004465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12 tehtävää, enintään 8 vastausta</a:t>
              </a:r>
              <a:endParaRPr lang="fi-FI" sz="1600" dirty="0"/>
            </a:p>
          </p:txBody>
        </p:sp>
        <p:sp>
          <p:nvSpPr>
            <p:cNvPr id="10" name="Tekstikehys 9"/>
            <p:cNvSpPr txBox="1"/>
            <p:nvPr/>
          </p:nvSpPr>
          <p:spPr>
            <a:xfrm>
              <a:off x="6516216" y="4365104"/>
              <a:ext cx="2520280" cy="5847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glow rad="139700">
                <a:srgbClr val="C00000">
                  <a:alpha val="40000"/>
                </a:srgb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600" dirty="0" smtClean="0"/>
                <a:t>13 tehtävää, enintään 8 vastausta</a:t>
              </a:r>
              <a:endParaRPr lang="fi-FI" sz="1600" dirty="0"/>
            </a:p>
          </p:txBody>
        </p:sp>
      </p:grpSp>
      <p:grpSp>
        <p:nvGrpSpPr>
          <p:cNvPr id="20" name="Ryhmä 19"/>
          <p:cNvGrpSpPr/>
          <p:nvPr/>
        </p:nvGrpSpPr>
        <p:grpSpPr>
          <a:xfrm>
            <a:off x="7596336" y="5877272"/>
            <a:ext cx="1368152" cy="811833"/>
            <a:chOff x="7596336" y="5877272"/>
            <a:chExt cx="1368152" cy="811833"/>
          </a:xfrm>
        </p:grpSpPr>
        <p:sp>
          <p:nvSpPr>
            <p:cNvPr id="18" name="Toimintopainike: Tietoja 17">
              <a:hlinkClick r:id="rId2" highlightClick="1"/>
            </p:cNvPr>
            <p:cNvSpPr/>
            <p:nvPr/>
          </p:nvSpPr>
          <p:spPr bwMode="auto">
            <a:xfrm>
              <a:off x="7956376" y="5877272"/>
              <a:ext cx="432048" cy="461665"/>
            </a:xfrm>
            <a:prstGeom prst="actionButtonInformation">
              <a:avLst/>
            </a:prstGeom>
            <a:solidFill>
              <a:schemeClr val="accent1">
                <a:lumMod val="7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kstikehys 18"/>
            <p:cNvSpPr txBox="1"/>
            <p:nvPr/>
          </p:nvSpPr>
          <p:spPr>
            <a:xfrm>
              <a:off x="7596336" y="6381328"/>
              <a:ext cx="1368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400" dirty="0" smtClean="0"/>
                <a:t>Katso lisää</a:t>
              </a:r>
              <a:endParaRPr lang="fi-FI" sz="14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yöristetty suorakulmio 5"/>
          <p:cNvSpPr/>
          <p:nvPr/>
        </p:nvSpPr>
        <p:spPr bwMode="auto">
          <a:xfrm>
            <a:off x="395536" y="5085184"/>
            <a:ext cx="3528392" cy="36004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Pyöristetty suorakulmio 3"/>
          <p:cNvSpPr/>
          <p:nvPr/>
        </p:nvSpPr>
        <p:spPr bwMode="auto">
          <a:xfrm>
            <a:off x="323528" y="1196752"/>
            <a:ext cx="4968552" cy="360040"/>
          </a:xfrm>
          <a:prstGeom prst="roundRect">
            <a:avLst/>
          </a:prstGeom>
          <a:solidFill>
            <a:srgbClr val="99FF99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778098"/>
          </a:xfrm>
        </p:spPr>
        <p:txBody>
          <a:bodyPr/>
          <a:lstStyle/>
          <a:p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Kypsä/heikko reaalivastaus </a:t>
            </a:r>
            <a:endParaRPr lang="fi-F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6" y="1196752"/>
            <a:ext cx="8579296" cy="5257800"/>
          </a:xfrm>
        </p:spPr>
        <p:txBody>
          <a:bodyPr/>
          <a:lstStyle/>
          <a:p>
            <a:pPr>
              <a:buNone/>
            </a:pPr>
            <a:r>
              <a:rPr lang="fi-FI" sz="1600" b="1" u="sng" dirty="0" smtClean="0"/>
              <a:t>Kypsyyttä osoittavan vastauksen tunnusmerkit:</a:t>
            </a:r>
          </a:p>
          <a:p>
            <a:pPr>
              <a:buFont typeface="Arial" pitchFamily="34" charset="0"/>
              <a:buChar char="•"/>
            </a:pPr>
            <a:endParaRPr lang="fi-FI" sz="800" dirty="0" smtClean="0"/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kokonaisuus on jäsennelty ja asiasisällöltään johdonmukainen 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tehtävän kannalta olennaisia tietoja on riittävästi; vastauksen pituus ja detaljitietojen määrä eivät sinänsä ole ansioita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syitä ja seurauksia tarkastellaan asianmukaisesti eri näkökulmista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esitetyt väitteet perustellaan selkeästi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asioiden käsittely ilmentää tietojen ja taitojen itsenäistä hallintaa ja kykyä niiden soveltamiseen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tehtäviin liittyviä aineistoja käytetään tarkoituksenmukaisesti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esitetyt tiedot asetetaan laajempiin asiayhteyksiin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erityisesti pohdiskelua edellyttävissä tehtävissä erotetaan tosiasiat, perustellut kannanotot ja mielipiteet.</a:t>
            </a:r>
          </a:p>
          <a:p>
            <a:pPr>
              <a:buClr>
                <a:srgbClr val="007635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matemaattista käsittelyä edellyttävissä tehtävissä suureyhtälöt ja kaavat on perusteltava tavalla, joka osoittaa kokelaan hahmottaneen tilanteen oikein ja soveltaneen ratkaisussaan asianmukaista periaatetta tai lakia.</a:t>
            </a:r>
          </a:p>
          <a:p>
            <a:pPr>
              <a:buFont typeface="Arial" pitchFamily="34" charset="0"/>
              <a:buChar char="•"/>
            </a:pPr>
            <a:endParaRPr lang="fi-FI" sz="1400" dirty="0" smtClean="0"/>
          </a:p>
          <a:p>
            <a:pPr>
              <a:buNone/>
            </a:pPr>
            <a:r>
              <a:rPr lang="fi-FI" sz="1400" dirty="0" smtClean="0"/>
              <a:t> </a:t>
            </a:r>
            <a:r>
              <a:rPr lang="fi-FI" sz="1600" b="1" u="sng" dirty="0" smtClean="0"/>
              <a:t>Heikon vastauksen tunnusmerkit:</a:t>
            </a:r>
            <a:endParaRPr lang="fi-FI" sz="1600" b="1" dirty="0" smtClean="0"/>
          </a:p>
          <a:p>
            <a:pPr>
              <a:buFont typeface="Arial" pitchFamily="34" charset="0"/>
              <a:buChar char="•"/>
            </a:pPr>
            <a:endParaRPr lang="fi-FI" sz="800" dirty="0" smtClean="0"/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suorituksessa on selviä asiavirheitä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ajatukset on ilmaistu epäselvästi tai epätarkasti 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esitetyt tiedot osoittavat, että kokelas on käsittänyt tehtävän väärin tai tiedot ovat muuten selvästi epäolennaisia</a:t>
            </a:r>
          </a:p>
          <a:p>
            <a:pPr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fi-FI" sz="1400" b="1" dirty="0" smtClean="0"/>
              <a:t>vastaus rakentuu pelkästään mielipiteiden varaan</a:t>
            </a:r>
            <a:r>
              <a:rPr lang="fi-FI" sz="1200" dirty="0" smtClean="0"/>
              <a:t>.</a:t>
            </a:r>
          </a:p>
          <a:p>
            <a:endParaRPr lang="fi-FI" sz="1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 smtClean="0"/>
              <a:t>Äidinkielen koe on kaikille pakollinen </a:t>
            </a:r>
            <a:endParaRPr lang="fi-FI" sz="1800" dirty="0"/>
          </a:p>
        </p:txBody>
      </p:sp>
      <p:sp>
        <p:nvSpPr>
          <p:cNvPr id="7" name="Tekstikehys 6"/>
          <p:cNvSpPr txBox="1"/>
          <p:nvPr/>
        </p:nvSpPr>
        <p:spPr>
          <a:xfrm>
            <a:off x="251520" y="1052736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 smtClean="0">
                <a:solidFill>
                  <a:srgbClr val="CC3300"/>
                </a:solidFill>
              </a:rPr>
              <a:t>Tutkintoon kuuluu vähintään neljä pakollista koetta</a:t>
            </a:r>
            <a:endParaRPr lang="fi-FI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uokaaviosymboli: Reikänauha 6"/>
          <p:cNvSpPr/>
          <p:nvPr/>
        </p:nvSpPr>
        <p:spPr bwMode="auto">
          <a:xfrm>
            <a:off x="3347864" y="1412776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Luku- ja kirjoitushäiriö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491880" y="17728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keskivaikea</a:t>
            </a:r>
            <a:endParaRPr lang="fi-FI" dirty="0"/>
          </a:p>
        </p:txBody>
      </p:sp>
      <p:sp>
        <p:nvSpPr>
          <p:cNvPr id="8" name="Vuokaaviosymboli: Reikänauha 7"/>
          <p:cNvSpPr/>
          <p:nvPr/>
        </p:nvSpPr>
        <p:spPr bwMode="auto">
          <a:xfrm>
            <a:off x="17951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kstikehys 8"/>
          <p:cNvSpPr txBox="1"/>
          <p:nvPr/>
        </p:nvSpPr>
        <p:spPr>
          <a:xfrm>
            <a:off x="611560" y="178120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lievä</a:t>
            </a:r>
            <a:endParaRPr lang="fi-FI" dirty="0"/>
          </a:p>
        </p:txBody>
      </p:sp>
      <p:sp>
        <p:nvSpPr>
          <p:cNvPr id="10" name="Vuokaaviosymboli: Reikänauha 9"/>
          <p:cNvSpPr/>
          <p:nvPr/>
        </p:nvSpPr>
        <p:spPr bwMode="auto">
          <a:xfrm>
            <a:off x="6660232" y="1421160"/>
            <a:ext cx="2088232" cy="1224136"/>
          </a:xfrm>
          <a:prstGeom prst="flowChartPunchedTape">
            <a:avLst/>
          </a:prstGeom>
          <a:solidFill>
            <a:srgbClr val="00B0F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kstikehys 10"/>
          <p:cNvSpPr txBox="1"/>
          <p:nvPr/>
        </p:nvSpPr>
        <p:spPr>
          <a:xfrm>
            <a:off x="7020272" y="178120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/>
              <a:t>vaikea</a:t>
            </a:r>
            <a:endParaRPr lang="fi-FI" dirty="0"/>
          </a:p>
        </p:txBody>
      </p:sp>
      <p:sp>
        <p:nvSpPr>
          <p:cNvPr id="12" name="Tekstikehys 11"/>
          <p:cNvSpPr txBox="1"/>
          <p:nvPr/>
        </p:nvSpPr>
        <p:spPr>
          <a:xfrm>
            <a:off x="107504" y="3068960"/>
            <a:ext cx="273630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ei erityisjärjestelyjä</a:t>
            </a:r>
          </a:p>
          <a:p>
            <a:r>
              <a:rPr lang="fi-FI" sz="1600" dirty="0" smtClean="0"/>
              <a:t> lautakunnan päätöksellä </a:t>
            </a:r>
            <a:r>
              <a:rPr lang="fi-FI" sz="1600" u="sng" dirty="0" smtClean="0">
                <a:solidFill>
                  <a:srgbClr val="C00000"/>
                </a:solidFill>
              </a:rPr>
              <a:t>arvosanan nosto </a:t>
            </a:r>
            <a:r>
              <a:rPr lang="fi-FI" sz="1600" dirty="0" smtClean="0">
                <a:solidFill>
                  <a:srgbClr val="C00000"/>
                </a:solidFill>
              </a:rPr>
              <a:t>rajatapauksissa</a:t>
            </a:r>
          </a:p>
          <a:p>
            <a:r>
              <a:rPr lang="fi-FI" sz="1600" dirty="0" smtClean="0"/>
              <a:t> vain yhdessä kokeessa</a:t>
            </a:r>
            <a:endParaRPr lang="fi-FI" sz="1600" dirty="0"/>
          </a:p>
        </p:txBody>
      </p:sp>
      <p:sp>
        <p:nvSpPr>
          <p:cNvPr id="18" name="Tekstikehys 17"/>
          <p:cNvSpPr txBox="1"/>
          <p:nvPr/>
        </p:nvSpPr>
        <p:spPr>
          <a:xfrm>
            <a:off x="3491880" y="306896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ensisijaisesti koetilanteen </a:t>
            </a:r>
            <a:r>
              <a:rPr lang="fi-FI" sz="1600" u="sng" dirty="0" smtClean="0">
                <a:solidFill>
                  <a:srgbClr val="C00000"/>
                </a:solidFill>
              </a:rPr>
              <a:t>erityisjärjestelyt</a:t>
            </a:r>
          </a:p>
          <a:p>
            <a:r>
              <a:rPr lang="fi-FI" sz="1600" dirty="0" smtClean="0"/>
              <a:t> aina neuvoteltava rehtorin kanssa etukäteen</a:t>
            </a:r>
          </a:p>
          <a:p>
            <a:r>
              <a:rPr lang="fi-FI" sz="1600" dirty="0" smtClean="0"/>
              <a:t> haetaan, kun 1. kerran ilmoittaudutaan tutkintoon</a:t>
            </a:r>
          </a:p>
          <a:p>
            <a:r>
              <a:rPr lang="fi-FI" sz="1600" dirty="0" smtClean="0"/>
              <a:t> myös </a:t>
            </a:r>
            <a:r>
              <a:rPr lang="fi-FI" sz="1600" dirty="0" smtClean="0">
                <a:solidFill>
                  <a:srgbClr val="C00000"/>
                </a:solidFill>
              </a:rPr>
              <a:t>arvosanan nosto</a:t>
            </a:r>
            <a:r>
              <a:rPr lang="fi-FI" sz="1600" dirty="0" smtClean="0"/>
              <a:t>, jos ei ole erityisjärjestelyitä</a:t>
            </a:r>
            <a:endParaRPr lang="fi-FI" sz="1600" dirty="0"/>
          </a:p>
        </p:txBody>
      </p:sp>
      <p:sp>
        <p:nvSpPr>
          <p:cNvPr id="19" name="Tekstikehys 18"/>
          <p:cNvSpPr txBox="1"/>
          <p:nvPr/>
        </p:nvSpPr>
        <p:spPr>
          <a:xfrm>
            <a:off x="17951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20" name="Tekstikehys 19"/>
          <p:cNvSpPr txBox="1"/>
          <p:nvPr/>
        </p:nvSpPr>
        <p:spPr>
          <a:xfrm>
            <a:off x="3419872" y="5034662"/>
            <a:ext cx="1512168" cy="338554"/>
          </a:xfrm>
          <a:prstGeom prst="rect">
            <a:avLst/>
          </a:prstGeom>
          <a:solidFill>
            <a:srgbClr val="C00000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600" dirty="0" smtClean="0"/>
              <a:t>LAUSUNNOT:</a:t>
            </a:r>
            <a:endParaRPr lang="fi-FI" sz="1600" dirty="0"/>
          </a:p>
        </p:txBody>
      </p:sp>
      <p:sp>
        <p:nvSpPr>
          <p:cNvPr id="22" name="Tekstikehys 21"/>
          <p:cNvSpPr txBox="1"/>
          <p:nvPr/>
        </p:nvSpPr>
        <p:spPr>
          <a:xfrm>
            <a:off x="3707904" y="5445224"/>
            <a:ext cx="5436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huoltajan tai opiskelijan hakemus</a:t>
            </a:r>
          </a:p>
          <a:p>
            <a:r>
              <a:rPr lang="fi-FI" sz="1600" dirty="0" smtClean="0"/>
              <a:t> lukihäiriöön perehtynyt erityisopettaja, psykologi tai puheterapeutti</a:t>
            </a:r>
          </a:p>
          <a:p>
            <a:r>
              <a:rPr lang="fi-FI" sz="1600" dirty="0" smtClean="0"/>
              <a:t> erikoislääkäri (lastenneurologi, neurologi, foniatri)</a:t>
            </a:r>
            <a:endParaRPr lang="fi-FI" sz="1600" dirty="0"/>
          </a:p>
        </p:txBody>
      </p:sp>
      <p:sp>
        <p:nvSpPr>
          <p:cNvPr id="23" name="Tekstikehys 22"/>
          <p:cNvSpPr txBox="1"/>
          <p:nvPr/>
        </p:nvSpPr>
        <p:spPr>
          <a:xfrm>
            <a:off x="107504" y="5445224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 lukihäiriöön perehtynyt erityisopettaja, psykologi tai puheterapeutti</a:t>
            </a:r>
          </a:p>
          <a:p>
            <a:endParaRPr lang="fi-FI" sz="1600" dirty="0"/>
          </a:p>
        </p:txBody>
      </p:sp>
      <p:sp>
        <p:nvSpPr>
          <p:cNvPr id="24" name="Toimintopainike: Tietoja 23">
            <a:hlinkClick r:id="rId2" highlightClick="1"/>
          </p:cNvPr>
          <p:cNvSpPr/>
          <p:nvPr/>
        </p:nvSpPr>
        <p:spPr bwMode="auto">
          <a:xfrm>
            <a:off x="2699792" y="6165304"/>
            <a:ext cx="432048" cy="461665"/>
          </a:xfrm>
          <a:prstGeom prst="actionButtonInformation">
            <a:avLst/>
          </a:prstGeom>
          <a:solidFill>
            <a:schemeClr val="accent1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grpSp>
        <p:nvGrpSpPr>
          <p:cNvPr id="27" name="Ryhmä 26"/>
          <p:cNvGrpSpPr/>
          <p:nvPr/>
        </p:nvGrpSpPr>
        <p:grpSpPr>
          <a:xfrm>
            <a:off x="1979712" y="1340768"/>
            <a:ext cx="1944216" cy="5533583"/>
            <a:chOff x="1979712" y="1340768"/>
            <a:chExt cx="1944216" cy="5533583"/>
          </a:xfrm>
        </p:grpSpPr>
        <p:cxnSp>
          <p:nvCxnSpPr>
            <p:cNvPr id="14" name="Suora yhdysviiva 13"/>
            <p:cNvCxnSpPr/>
            <p:nvPr/>
          </p:nvCxnSpPr>
          <p:spPr bwMode="auto">
            <a:xfrm rot="5400000">
              <a:off x="683568" y="3573016"/>
              <a:ext cx="4464496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kstikehys 25"/>
            <p:cNvSpPr txBox="1"/>
            <p:nvPr/>
          </p:nvSpPr>
          <p:spPr>
            <a:xfrm>
              <a:off x="1979712" y="6597352"/>
              <a:ext cx="1944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fi-FI" sz="1200" dirty="0" smtClean="0"/>
                <a:t>Vain ytl:n lomakkeille</a:t>
              </a:r>
              <a:endParaRPr lang="fi-FI" sz="1200" dirty="0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9" grpId="0"/>
      <p:bldP spid="10" grpId="0" animBg="1"/>
      <p:bldP spid="11" grpId="0"/>
      <p:bldP spid="12" grpId="0"/>
      <p:bldP spid="18" grpId="0"/>
      <p:bldP spid="19" grpId="0" animBg="1"/>
      <p:bldP spid="20" grpId="0" animBg="1"/>
      <p:bldP spid="22" grpId="0"/>
      <p:bldP spid="23" grpId="0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7835" y="188640"/>
            <a:ext cx="69945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Erityisjärjestelyt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3356992"/>
            <a:ext cx="7859216" cy="3356992"/>
          </a:xfrm>
          <a:solidFill>
            <a:schemeClr val="accent5">
              <a:lumMod val="9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fi-FI" sz="2000" dirty="0" smtClean="0"/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pitkätaukoinen kuullunymmärtämiskokeen äänite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lisäaika kuullunymmärtämiskokeen lopussa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lisäaika kirjallisissa kokeissa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erillinen koetila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oikeus käyttää vastauksissa tietokonetta erillisessä tilassa 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vapautus esseekokeen puhtaaksi kirjoittamisesta kuulakynällä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isokirjaimiset tehtävät</a:t>
            </a:r>
          </a:p>
          <a:p>
            <a:pPr eaLnBrk="1" hangingPunct="1">
              <a:lnSpc>
                <a:spcPct val="90000"/>
              </a:lnSpc>
            </a:pPr>
            <a:r>
              <a:rPr lang="fi-FI" sz="2000" b="1" dirty="0" smtClean="0"/>
              <a:t>näkövammaisten erityisjärjestelyt</a:t>
            </a:r>
          </a:p>
          <a:p>
            <a:pPr eaLnBrk="1" hangingPunct="1">
              <a:lnSpc>
                <a:spcPct val="90000"/>
              </a:lnSpc>
            </a:pPr>
            <a:endParaRPr lang="fi-FI" sz="2000" dirty="0" smtClean="0"/>
          </a:p>
          <a:p>
            <a:pPr eaLnBrk="1" hangingPunct="1">
              <a:lnSpc>
                <a:spcPct val="90000"/>
              </a:lnSpc>
            </a:pPr>
            <a:endParaRPr lang="fi-FI" sz="2000" dirty="0" smtClean="0"/>
          </a:p>
        </p:txBody>
      </p:sp>
      <p:sp>
        <p:nvSpPr>
          <p:cNvPr id="18436" name="Rectangle 4">
            <a:hlinkClick r:id="rId2"/>
          </p:cNvPr>
          <p:cNvSpPr>
            <a:spLocks noChangeArrowheads="1"/>
          </p:cNvSpPr>
          <p:nvPr/>
        </p:nvSpPr>
        <p:spPr bwMode="auto">
          <a:xfrm>
            <a:off x="7524750" y="0"/>
            <a:ext cx="1619250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  <p:sp>
        <p:nvSpPr>
          <p:cNvPr id="5" name="Tekstikehys 4"/>
          <p:cNvSpPr txBox="1"/>
          <p:nvPr/>
        </p:nvSpPr>
        <p:spPr>
          <a:xfrm>
            <a:off x="323528" y="1052736"/>
            <a:ext cx="820891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dirty="0" smtClean="0"/>
              <a:t> syynä voivat olla </a:t>
            </a:r>
            <a:r>
              <a:rPr lang="fi-FI" dirty="0" smtClean="0">
                <a:solidFill>
                  <a:srgbClr val="C00000"/>
                </a:solidFill>
              </a:rPr>
              <a:t>esim. keskivaikea tai vaikea lukihäiriö, sairaudet, vammat, mielenterveyshäiriöt</a:t>
            </a:r>
          </a:p>
          <a:p>
            <a:r>
              <a:rPr lang="fi-FI" dirty="0" smtClean="0"/>
              <a:t> neuvoteltava aina etukäteen rehtorin kanssa</a:t>
            </a:r>
          </a:p>
          <a:p>
            <a:r>
              <a:rPr lang="fi-FI" dirty="0" smtClean="0"/>
              <a:t> haetaan kirjallisesti lautakunnalta etukäteen lomakkeella erikoislääkärin lausunnolla varustettuna 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323528" y="328498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u="sng" dirty="0" smtClean="0">
                <a:uFill>
                  <a:solidFill>
                    <a:schemeClr val="accent2">
                      <a:lumMod val="60000"/>
                      <a:lumOff val="40000"/>
                    </a:schemeClr>
                  </a:solidFill>
                </a:uFill>
              </a:rPr>
              <a:t>Esimerkkejä erityisjärjestelyistä:</a:t>
            </a:r>
            <a:endParaRPr lang="fi-FI" u="sng" dirty="0">
              <a:uFill>
                <a:solidFill>
                  <a:schemeClr val="accent2">
                    <a:lumMod val="60000"/>
                    <a:lumOff val="40000"/>
                  </a:schemeClr>
                </a:solidFill>
              </a:u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216024"/>
            <a:ext cx="6573540" cy="90872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Tutkintomaksut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412776"/>
            <a:ext cx="8229600" cy="1973263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b="1" dirty="0" smtClean="0"/>
              <a:t>Perusmaksu    14 </a:t>
            </a:r>
            <a:r>
              <a:rPr lang="fi-FI" b="1" dirty="0" smtClean="0"/>
              <a:t>€  HUOM! </a:t>
            </a:r>
            <a:r>
              <a:rPr lang="fi-FI" b="1" dirty="0" smtClean="0"/>
              <a:t>Maksut voivat muuttua eri vuosina.</a:t>
            </a:r>
            <a:endParaRPr lang="fi-FI" b="1" dirty="0" smtClean="0"/>
          </a:p>
          <a:p>
            <a:pPr eaLnBrk="1" hangingPunct="1"/>
            <a:r>
              <a:rPr lang="fi-FI" b="1" dirty="0" smtClean="0"/>
              <a:t>Koekohtainen maksu    28 €</a:t>
            </a:r>
          </a:p>
          <a:p>
            <a:pPr eaLnBrk="1" hangingPunct="1"/>
            <a:r>
              <a:rPr lang="fi-FI" b="1" dirty="0" smtClean="0"/>
              <a:t>Maksu tarkistusarvostelusta / koe  50 €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5536" y="4149080"/>
            <a:ext cx="8353425" cy="2246769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marL="269875" indent="-269875">
              <a:buFont typeface="Arial" pitchFamily="34" charset="0"/>
              <a:buChar char="•"/>
            </a:pPr>
            <a:r>
              <a:rPr lang="fi-FI" sz="2000" dirty="0" smtClean="0"/>
              <a:t>lukiokoulutuksen järjestäjä </a:t>
            </a:r>
            <a:r>
              <a:rPr lang="fi-FI" sz="2000" dirty="0"/>
              <a:t>perii maksut ja tilittää rahat </a:t>
            </a:r>
            <a:r>
              <a:rPr lang="fi-FI" sz="2000" dirty="0" smtClean="0"/>
              <a:t>ylioppilastutkintolautakunnalle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 smtClean="0"/>
              <a:t>todistuksen antaminen edellyttää maksujen suorittamista</a:t>
            </a:r>
            <a:endParaRPr lang="fi-FI" sz="2000" dirty="0"/>
          </a:p>
          <a:p>
            <a:pPr marL="269875" indent="-269875">
              <a:buFont typeface="Arial" pitchFamily="34" charset="0"/>
              <a:buChar char="•"/>
            </a:pPr>
            <a:r>
              <a:rPr lang="fi-FI" sz="2000" dirty="0" smtClean="0"/>
              <a:t>jos </a:t>
            </a:r>
            <a:r>
              <a:rPr lang="fi-FI" sz="2000" dirty="0"/>
              <a:t>ei ole osallistumisoikeutta tai ilmoittautuminen on mitätöity, voi pyytää tutkintomaksun </a:t>
            </a:r>
            <a:r>
              <a:rPr lang="fi-FI" sz="2000" dirty="0" smtClean="0"/>
              <a:t>palauttamista lautakunnalta vuoden loppuun mennessä</a:t>
            </a:r>
            <a:endParaRPr lang="fi-FI" sz="2000" dirty="0"/>
          </a:p>
        </p:txBody>
      </p:sp>
      <p:sp>
        <p:nvSpPr>
          <p:cNvPr id="24581" name="Rectangle 5">
            <a:hlinkClick r:id="rId2"/>
          </p:cNvPr>
          <p:cNvSpPr>
            <a:spLocks noChangeArrowheads="1"/>
          </p:cNvSpPr>
          <p:nvPr/>
        </p:nvSpPr>
        <p:spPr bwMode="auto">
          <a:xfrm>
            <a:off x="7596188" y="0"/>
            <a:ext cx="1547812" cy="13414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i-FI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uokaaviosymboli: Peräkkäissaantimuisti 3"/>
          <p:cNvSpPr/>
          <p:nvPr/>
        </p:nvSpPr>
        <p:spPr bwMode="auto">
          <a:xfrm rot="10800000">
            <a:off x="1115616" y="1628800"/>
            <a:ext cx="6552728" cy="4968552"/>
          </a:xfrm>
          <a:prstGeom prst="flowChartMagneticTape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7264" y="274290"/>
            <a:ext cx="6923088" cy="7064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Kirjoitussuunnitelma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352" y="1600201"/>
            <a:ext cx="5770984" cy="35569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fi-FI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MIETI:</a:t>
            </a:r>
          </a:p>
          <a:p>
            <a:pPr eaLnBrk="1" hangingPunct="1">
              <a:buNone/>
            </a:pPr>
            <a:endParaRPr lang="fi-FI" sz="2400" b="1" dirty="0" smtClean="0"/>
          </a:p>
          <a:p>
            <a:pPr eaLnBrk="1" hangingPunct="1"/>
            <a:r>
              <a:rPr lang="fi-FI" sz="2400" b="1" dirty="0" smtClean="0"/>
              <a:t>milloin aloitat kirjoitukset</a:t>
            </a:r>
          </a:p>
          <a:p>
            <a:pPr eaLnBrk="1" hangingPunct="1"/>
            <a:r>
              <a:rPr lang="fi-FI" sz="2400" b="1" dirty="0" smtClean="0"/>
              <a:t>montako ainetta kirjoitat syksyllä ja mitkä jäävät kevääseen</a:t>
            </a:r>
          </a:p>
          <a:p>
            <a:pPr eaLnBrk="1" hangingPunct="1"/>
            <a:r>
              <a:rPr lang="fi-FI" sz="2400" b="1" dirty="0" smtClean="0"/>
              <a:t>mitkä ovat pakollisia ja mitkä ylimääräisiä kokeita</a:t>
            </a:r>
          </a:p>
          <a:p>
            <a:pPr eaLnBrk="1" hangingPunct="1"/>
            <a:r>
              <a:rPr lang="fi-FI" sz="2400" b="1" dirty="0" smtClean="0"/>
              <a:t>oletko opiskellut riittävästi myös syventäviä kursseja </a:t>
            </a:r>
          </a:p>
          <a:p>
            <a:pPr eaLnBrk="1" hangingPunct="1"/>
            <a:r>
              <a:rPr lang="fi-FI" sz="2400" b="1" dirty="0" smtClean="0"/>
              <a:t>mitkä ovat tavoitearvosanasi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ikehys 3"/>
          <p:cNvSpPr txBox="1"/>
          <p:nvPr/>
        </p:nvSpPr>
        <p:spPr>
          <a:xfrm>
            <a:off x="3491880" y="242088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 smtClean="0"/>
              <a:t>Äidinkielen koe on kaikille pakollinen</a:t>
            </a:r>
            <a:endParaRPr lang="fi-FI" sz="1800" dirty="0"/>
          </a:p>
        </p:txBody>
      </p:sp>
      <p:grpSp>
        <p:nvGrpSpPr>
          <p:cNvPr id="8" name="Ryhmä 7"/>
          <p:cNvGrpSpPr/>
          <p:nvPr/>
        </p:nvGrpSpPr>
        <p:grpSpPr>
          <a:xfrm>
            <a:off x="3491880" y="4221088"/>
            <a:ext cx="2520280" cy="1289248"/>
            <a:chOff x="3491880" y="4221088"/>
            <a:chExt cx="2520280" cy="1289248"/>
          </a:xfrm>
        </p:grpSpPr>
        <p:sp>
          <p:nvSpPr>
            <p:cNvPr id="6" name="Kuvatekstinuoli vasemmalle ja oikealle 5"/>
            <p:cNvSpPr/>
            <p:nvPr/>
          </p:nvSpPr>
          <p:spPr bwMode="auto">
            <a:xfrm>
              <a:off x="3491880" y="4221088"/>
              <a:ext cx="2520280" cy="1289248"/>
            </a:xfrm>
            <a:prstGeom prst="leftRightArrowCallout">
              <a:avLst>
                <a:gd name="adj1" fmla="val 41792"/>
                <a:gd name="adj2" fmla="val 28256"/>
                <a:gd name="adj3" fmla="val 11811"/>
                <a:gd name="adj4" fmla="val 75488"/>
              </a:avLst>
            </a:prstGeom>
            <a:solidFill>
              <a:srgbClr val="CC33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269875" marR="0" indent="-269875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Pct val="150000"/>
                <a:buFontTx/>
                <a:buChar char="•"/>
                <a:tabLst/>
              </a:pPr>
              <a:endParaRPr kumimoji="0" lang="fi-FI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kstikehys 4"/>
            <p:cNvSpPr txBox="1"/>
            <p:nvPr/>
          </p:nvSpPr>
          <p:spPr>
            <a:xfrm>
              <a:off x="3995936" y="4293096"/>
              <a:ext cx="1512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fi-FI" sz="1800" dirty="0" smtClean="0"/>
                <a:t>Näistä on valittava kolme koetta</a:t>
              </a:r>
              <a:endParaRPr lang="fi-FI" sz="1800" dirty="0"/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251520" y="1124744"/>
            <a:ext cx="2664296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 smtClean="0">
                <a:solidFill>
                  <a:srgbClr val="CC3300"/>
                </a:solidFill>
              </a:rPr>
              <a:t>Tutkintoon kuuluu vähintään neljä pakollista koetta</a:t>
            </a:r>
            <a:endParaRPr lang="fi-FI" sz="20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9" name="Kaareva yhdysviiva 18"/>
          <p:cNvCxnSpPr/>
          <p:nvPr/>
        </p:nvCxnSpPr>
        <p:spPr bwMode="auto">
          <a:xfrm rot="10800000" flipV="1">
            <a:off x="3203848" y="4869160"/>
            <a:ext cx="1080120" cy="64807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none" w="med" len="med"/>
            <a:tailEnd type="stealth"/>
          </a:ln>
          <a:effectLst/>
        </p:spPr>
      </p:cxnSp>
      <p:cxnSp>
        <p:nvCxnSpPr>
          <p:cNvPr id="15" name="Kaareva yhdysviiva 14"/>
          <p:cNvCxnSpPr/>
          <p:nvPr/>
        </p:nvCxnSpPr>
        <p:spPr bwMode="auto">
          <a:xfrm>
            <a:off x="3275856" y="4149080"/>
            <a:ext cx="2808312" cy="1656184"/>
          </a:xfrm>
          <a:prstGeom prst="curvedConnector3">
            <a:avLst>
              <a:gd name="adj1" fmla="val 60751"/>
            </a:avLst>
          </a:prstGeom>
          <a:solidFill>
            <a:schemeClr val="accent1"/>
          </a:solidFill>
          <a:ln w="127000" cap="flat" cmpd="sng" algn="ctr">
            <a:solidFill>
              <a:srgbClr val="CC3300"/>
            </a:solidFill>
            <a:prstDash val="solid"/>
            <a:round/>
            <a:headEnd type="stealth"/>
            <a:tailEnd type="stealth"/>
          </a:ln>
          <a:effectLst/>
        </p:spPr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Tekstikehys 4"/>
          <p:cNvSpPr txBox="1"/>
          <p:nvPr/>
        </p:nvSpPr>
        <p:spPr>
          <a:xfrm>
            <a:off x="3995936" y="3789040"/>
            <a:ext cx="1728192" cy="1477328"/>
          </a:xfrm>
          <a:prstGeom prst="rect">
            <a:avLst/>
          </a:prstGeom>
          <a:solidFill>
            <a:srgbClr val="CC3300"/>
          </a:solidFill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1800" dirty="0" smtClean="0"/>
              <a:t>Tutkintoon on kuuluttava 1 pitkän oppimäärän koe</a:t>
            </a:r>
            <a:endParaRPr lang="fi-FI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Ryhmä 31"/>
          <p:cNvGrpSpPr/>
          <p:nvPr/>
        </p:nvGrpSpPr>
        <p:grpSpPr>
          <a:xfrm>
            <a:off x="7164289" y="2204865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3" name="Pyöristetty suorakulmio 32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36" name="Pyöristetty suorakulmio 35"/>
          <p:cNvSpPr/>
          <p:nvPr/>
        </p:nvSpPr>
        <p:spPr>
          <a:xfrm>
            <a:off x="0" y="2060848"/>
            <a:ext cx="1979711" cy="936103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grpSp>
        <p:nvGrpSpPr>
          <p:cNvPr id="14" name="Ryhmä 13"/>
          <p:cNvGrpSpPr/>
          <p:nvPr/>
        </p:nvGrpSpPr>
        <p:grpSpPr>
          <a:xfrm>
            <a:off x="72009" y="2276872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5" name="Pyöristetty suorakulmio 14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7" name="Ryhmä 16"/>
          <p:cNvGrpSpPr/>
          <p:nvPr/>
        </p:nvGrpSpPr>
        <p:grpSpPr>
          <a:xfrm>
            <a:off x="216025" y="2564904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18" name="Pyöristetty suorakulmio 17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Vieras kieli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936104"/>
          </a:xfrm>
        </p:spPr>
        <p:txBody>
          <a:bodyPr/>
          <a:lstStyle/>
          <a:p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Tutkinnon rakenne</a:t>
            </a:r>
            <a:endParaRPr lang="fi-FI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" name="Kaaviokuva 2"/>
          <p:cNvGraphicFramePr/>
          <p:nvPr/>
        </p:nvGraphicFramePr>
        <p:xfrm>
          <a:off x="899592" y="1124744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3" name="Ryhmä 22"/>
          <p:cNvGrpSpPr/>
          <p:nvPr/>
        </p:nvGrpSpPr>
        <p:grpSpPr>
          <a:xfrm>
            <a:off x="7020272" y="234888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4" name="Pyöristetty suorakulmio 23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7" name="Tekstikehys 6"/>
          <p:cNvSpPr txBox="1"/>
          <p:nvPr/>
        </p:nvSpPr>
        <p:spPr>
          <a:xfrm>
            <a:off x="3707904" y="3284984"/>
            <a:ext cx="2160240" cy="1938992"/>
          </a:xfrm>
          <a:prstGeom prst="rect">
            <a:avLst/>
          </a:prstGeom>
          <a:solidFill>
            <a:srgbClr val="CC33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i-FI" sz="2000" dirty="0" smtClean="0"/>
              <a:t>Pakollisten kokeiden lisäksi tutkintoon voi kuulua useita ylimääräisiä kokeita</a:t>
            </a:r>
            <a:endParaRPr lang="fi-FI" sz="2000" dirty="0"/>
          </a:p>
        </p:txBody>
      </p:sp>
      <p:grpSp>
        <p:nvGrpSpPr>
          <p:cNvPr id="20" name="Ryhmä 19"/>
          <p:cNvGrpSpPr/>
          <p:nvPr/>
        </p:nvGrpSpPr>
        <p:grpSpPr>
          <a:xfrm>
            <a:off x="323528" y="3068960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1" name="Pyöristetty suorakulmio 20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Vieras kieli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6948264" y="2492897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30" name="Pyöristetty suorakulmio 29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31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6" name="Ryhmä 25"/>
          <p:cNvGrpSpPr/>
          <p:nvPr/>
        </p:nvGrpSpPr>
        <p:grpSpPr>
          <a:xfrm>
            <a:off x="6804248" y="3068961"/>
            <a:ext cx="1979711" cy="936103"/>
            <a:chOff x="11" y="2448274"/>
            <a:chExt cx="2513107" cy="1256553"/>
          </a:xfrm>
          <a:solidFill>
            <a:srgbClr val="00B050"/>
          </a:solidFill>
        </p:grpSpPr>
        <p:sp>
          <p:nvSpPr>
            <p:cNvPr id="27" name="Pyöristetty suorakulmio 26"/>
            <p:cNvSpPr/>
            <p:nvPr/>
          </p:nvSpPr>
          <p:spPr>
            <a:xfrm>
              <a:off x="11" y="2448274"/>
              <a:ext cx="2513107" cy="1256553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Pyöristetty suorakulmio 4"/>
            <p:cNvSpPr/>
            <p:nvPr/>
          </p:nvSpPr>
          <p:spPr>
            <a:xfrm>
              <a:off x="61351" y="2509614"/>
              <a:ext cx="2390427" cy="11338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2800" b="1" kern="1200" baseline="0" dirty="0" smtClean="0">
                  <a:solidFill>
                    <a:schemeClr val="tx1"/>
                  </a:solidFill>
                  <a:latin typeface="+mj-lt"/>
                </a:rPr>
                <a:t>Reaali</a:t>
              </a:r>
              <a:endParaRPr lang="fi-FI" sz="2800" b="1" kern="1200" baseline="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94878" y="269776"/>
            <a:ext cx="7221538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Tutkinnon hajauttaminen</a:t>
            </a:r>
          </a:p>
        </p:txBody>
      </p:sp>
      <p:sp>
        <p:nvSpPr>
          <p:cNvPr id="10250" name="Text Box 17"/>
          <p:cNvSpPr txBox="1">
            <a:spLocks noChangeArrowheads="1"/>
          </p:cNvSpPr>
          <p:nvPr/>
        </p:nvSpPr>
        <p:spPr bwMode="auto">
          <a:xfrm>
            <a:off x="430212" y="4652963"/>
            <a:ext cx="8534275" cy="19005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>
                <a:solidFill>
                  <a:srgbClr val="990000"/>
                </a:solidFill>
              </a:rPr>
              <a:t>useimmat suorittavat tutkinnon kolmannen  </a:t>
            </a:r>
            <a:r>
              <a:rPr lang="fi-FI" sz="2000" dirty="0" smtClean="0">
                <a:solidFill>
                  <a:srgbClr val="990000"/>
                </a:solidFill>
              </a:rPr>
              <a:t>lukiovuoden </a:t>
            </a:r>
            <a:r>
              <a:rPr lang="fi-FI" sz="2000" dirty="0">
                <a:solidFill>
                  <a:srgbClr val="990000"/>
                </a:solidFill>
              </a:rPr>
              <a:t>aikana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tutkinnon suorittaminen alkaa, kun </a:t>
            </a:r>
            <a:r>
              <a:rPr lang="fi-FI" sz="2000" dirty="0" smtClean="0"/>
              <a:t>ilmoittaudut ensimmäisen kerran pakolliseen </a:t>
            </a:r>
            <a:r>
              <a:rPr lang="fi-FI" sz="2000" dirty="0"/>
              <a:t>tai ylimääräiseen kokeeseen </a:t>
            </a:r>
          </a:p>
          <a:p>
            <a:pPr marL="269875" indent="-269875">
              <a:lnSpc>
                <a:spcPts val="2500"/>
              </a:lnSpc>
              <a:spcBef>
                <a:spcPts val="800"/>
              </a:spcBef>
            </a:pPr>
            <a:r>
              <a:rPr lang="fi-FI" sz="2000" dirty="0"/>
              <a:t>mikäli </a:t>
            </a:r>
            <a:r>
              <a:rPr lang="fi-FI" sz="2000" dirty="0" smtClean="0"/>
              <a:t>lukio-opiskelusi </a:t>
            </a:r>
            <a:r>
              <a:rPr lang="fi-FI" sz="2000" dirty="0"/>
              <a:t>venyy </a:t>
            </a:r>
            <a:r>
              <a:rPr lang="fi-FI" sz="2000" dirty="0" smtClean="0"/>
              <a:t>neljään </a:t>
            </a:r>
            <a:r>
              <a:rPr lang="fi-FI" sz="2000" dirty="0"/>
              <a:t>vuoteen, kirjoitukset kannattaa aloittaa vasta </a:t>
            </a:r>
            <a:r>
              <a:rPr lang="fi-FI" sz="2000" dirty="0" smtClean="0"/>
              <a:t>kolmannen vuoden keväällä</a:t>
            </a:r>
            <a:endParaRPr lang="fi-FI" sz="2000" dirty="0"/>
          </a:p>
        </p:txBody>
      </p:sp>
      <p:sp>
        <p:nvSpPr>
          <p:cNvPr id="10245" name="Line 26"/>
          <p:cNvSpPr>
            <a:spLocks noChangeShapeType="1"/>
          </p:cNvSpPr>
          <p:nvPr/>
        </p:nvSpPr>
        <p:spPr bwMode="auto">
          <a:xfrm>
            <a:off x="2195736" y="1719214"/>
            <a:ext cx="0" cy="1728192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6" name="Line 27"/>
          <p:cNvSpPr>
            <a:spLocks noChangeShapeType="1"/>
          </p:cNvSpPr>
          <p:nvPr/>
        </p:nvSpPr>
        <p:spPr bwMode="auto">
          <a:xfrm>
            <a:off x="5508104" y="1718742"/>
            <a:ext cx="0" cy="16573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square" anchor="ctr">
            <a:spAutoFit/>
          </a:bodyPr>
          <a:lstStyle/>
          <a:p>
            <a:endParaRPr lang="fi-FI" dirty="0"/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395536" y="1719213"/>
            <a:ext cx="7633221" cy="276999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Tx/>
              <a:buNone/>
            </a:pPr>
            <a:r>
              <a:rPr lang="fi-FI" sz="1200" u="sng" dirty="0"/>
              <a:t>2. </a:t>
            </a:r>
            <a:r>
              <a:rPr lang="fi-FI" sz="1200" u="sng" dirty="0" smtClean="0"/>
              <a:t>lukuvuosi:</a:t>
            </a:r>
            <a:r>
              <a:rPr lang="fi-FI" sz="1200" dirty="0" smtClean="0"/>
              <a:t>               	</a:t>
            </a:r>
            <a:r>
              <a:rPr lang="fi-FI" sz="1200" u="sng" dirty="0" smtClean="0"/>
              <a:t>3</a:t>
            </a:r>
            <a:r>
              <a:rPr lang="fi-FI" sz="1200" u="sng" dirty="0"/>
              <a:t>. </a:t>
            </a:r>
            <a:r>
              <a:rPr lang="fi-FI" sz="1200" u="sng" dirty="0" smtClean="0"/>
              <a:t>lukuvuosi:</a:t>
            </a:r>
            <a:r>
              <a:rPr lang="fi-FI" sz="1200" dirty="0"/>
              <a:t>	           </a:t>
            </a:r>
            <a:r>
              <a:rPr lang="fi-FI" sz="1200" dirty="0" smtClean="0"/>
              <a:t>	            </a:t>
            </a:r>
            <a:r>
              <a:rPr lang="fi-FI" sz="1200" u="sng" dirty="0" smtClean="0"/>
              <a:t>4</a:t>
            </a:r>
            <a:r>
              <a:rPr lang="fi-FI" sz="1200" u="sng" dirty="0"/>
              <a:t>. </a:t>
            </a:r>
            <a:r>
              <a:rPr lang="fi-FI" sz="1200" u="sng" dirty="0" smtClean="0"/>
              <a:t>lukuvuosi:</a:t>
            </a:r>
            <a:endParaRPr lang="fi-FI" sz="1200" u="sng" dirty="0"/>
          </a:p>
        </p:txBody>
      </p:sp>
      <p:sp>
        <p:nvSpPr>
          <p:cNvPr id="10248" name="Text Box 31"/>
          <p:cNvSpPr txBox="1">
            <a:spLocks noChangeArrowheads="1"/>
          </p:cNvSpPr>
          <p:nvPr/>
        </p:nvSpPr>
        <p:spPr bwMode="auto">
          <a:xfrm>
            <a:off x="395288" y="3663429"/>
            <a:ext cx="8748712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/>
            <a:r>
              <a:rPr lang="fi-FI" sz="2000" dirty="0"/>
              <a:t>kolmannella kerralla on pakolliset kokeet </a:t>
            </a:r>
            <a:r>
              <a:rPr lang="fi-FI" sz="2000" dirty="0" smtClean="0"/>
              <a:t>suoritettava. Tällöin </a:t>
            </a:r>
            <a:r>
              <a:rPr lang="fi-FI" sz="2000" dirty="0"/>
              <a:t>hylätyn kokeen </a:t>
            </a:r>
            <a:r>
              <a:rPr lang="fi-FI" sz="2000" dirty="0" smtClean="0"/>
              <a:t>voit </a:t>
            </a:r>
            <a:r>
              <a:rPr lang="fi-FI" sz="2000" dirty="0"/>
              <a:t>uusia </a:t>
            </a:r>
            <a:r>
              <a:rPr lang="fi-FI" sz="2000" dirty="0" smtClean="0"/>
              <a:t>2 kertaa 3 seuraavan tutkintokerran aikana</a:t>
            </a:r>
            <a:endParaRPr lang="fi-FI" sz="2000" dirty="0"/>
          </a:p>
        </p:txBody>
      </p:sp>
      <p:graphicFrame>
        <p:nvGraphicFramePr>
          <p:cNvPr id="22" name="Kaaviokuva 21"/>
          <p:cNvGraphicFramePr/>
          <p:nvPr/>
        </p:nvGraphicFramePr>
        <p:xfrm>
          <a:off x="0" y="2007245"/>
          <a:ext cx="914400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Tekstikehys 22"/>
          <p:cNvSpPr txBox="1"/>
          <p:nvPr/>
        </p:nvSpPr>
        <p:spPr>
          <a:xfrm>
            <a:off x="251520" y="1115452"/>
            <a:ext cx="86409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i-FI" sz="1800" dirty="0" smtClean="0">
                <a:solidFill>
                  <a:srgbClr val="C00000"/>
                </a:solidFill>
              </a:rPr>
              <a:t>Tutkinto on suoritettava enintään kolmen perättäisen tutkintokerran aikana</a:t>
            </a:r>
          </a:p>
        </p:txBody>
      </p:sp>
      <p:sp>
        <p:nvSpPr>
          <p:cNvPr id="24" name="Ellipsi 23"/>
          <p:cNvSpPr/>
          <p:nvPr/>
        </p:nvSpPr>
        <p:spPr bwMode="auto">
          <a:xfrm>
            <a:off x="2267744" y="1863229"/>
            <a:ext cx="3168352" cy="1728192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9875" marR="0" indent="-26987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50000"/>
              <a:buFontTx/>
              <a:buChar char="•"/>
              <a:tabLst/>
            </a:pPr>
            <a:endParaRPr kumimoji="0" lang="fi-FI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6513" y="115888"/>
            <a:ext cx="8229601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     Osallistumisoikeus</a:t>
            </a:r>
          </a:p>
        </p:txBody>
      </p:sp>
      <p:sp>
        <p:nvSpPr>
          <p:cNvPr id="8" name="Puolivapaa piirto 7"/>
          <p:cNvSpPr/>
          <p:nvPr/>
        </p:nvSpPr>
        <p:spPr>
          <a:xfrm>
            <a:off x="2348582" y="1140526"/>
            <a:ext cx="6399329" cy="2407191"/>
          </a:xfrm>
          <a:custGeom>
            <a:avLst/>
            <a:gdLst>
              <a:gd name="connsiteX0" fmla="*/ 0 w 6399329"/>
              <a:gd name="connsiteY0" fmla="*/ 300899 h 2407191"/>
              <a:gd name="connsiteX1" fmla="*/ 5195734 w 6399329"/>
              <a:gd name="connsiteY1" fmla="*/ 300899 h 2407191"/>
              <a:gd name="connsiteX2" fmla="*/ 5195734 w 6399329"/>
              <a:gd name="connsiteY2" fmla="*/ 0 h 2407191"/>
              <a:gd name="connsiteX3" fmla="*/ 6399329 w 6399329"/>
              <a:gd name="connsiteY3" fmla="*/ 1203596 h 2407191"/>
              <a:gd name="connsiteX4" fmla="*/ 5195734 w 6399329"/>
              <a:gd name="connsiteY4" fmla="*/ 2407191 h 2407191"/>
              <a:gd name="connsiteX5" fmla="*/ 5195734 w 6399329"/>
              <a:gd name="connsiteY5" fmla="*/ 2106292 h 2407191"/>
              <a:gd name="connsiteX6" fmla="*/ 0 w 6399329"/>
              <a:gd name="connsiteY6" fmla="*/ 2106292 h 2407191"/>
              <a:gd name="connsiteX7" fmla="*/ 0 w 6399329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29" h="2407191">
                <a:moveTo>
                  <a:pt x="0" y="300899"/>
                </a:moveTo>
                <a:lnTo>
                  <a:pt x="5195734" y="300899"/>
                </a:lnTo>
                <a:lnTo>
                  <a:pt x="5195734" y="0"/>
                </a:lnTo>
                <a:lnTo>
                  <a:pt x="6399329" y="1203596"/>
                </a:lnTo>
                <a:lnTo>
                  <a:pt x="5195734" y="2407191"/>
                </a:lnTo>
                <a:lnTo>
                  <a:pt x="5195734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 smtClean="0"/>
              <a:t>kokeen pakolliset kurssit opiskeltu</a:t>
            </a:r>
            <a:endParaRPr lang="fi-FI" sz="24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 smtClean="0"/>
              <a:t>jos vieraassa kielessä ei ole pakollisia kursseja, riittää 3 kurssia</a:t>
            </a:r>
            <a:endParaRPr lang="fi-FI" sz="2400" b="1" kern="1200" dirty="0"/>
          </a:p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400" b="1" kern="1200" dirty="0" smtClean="0"/>
              <a:t>erityistapaukset rehtorin luvalla</a:t>
            </a:r>
            <a:endParaRPr lang="fi-FI" sz="2400" b="1" kern="1200" dirty="0"/>
          </a:p>
        </p:txBody>
      </p:sp>
      <p:sp>
        <p:nvSpPr>
          <p:cNvPr id="9" name="Puolivapaa piirto 8"/>
          <p:cNvSpPr/>
          <p:nvPr/>
        </p:nvSpPr>
        <p:spPr>
          <a:xfrm>
            <a:off x="395546" y="1124744"/>
            <a:ext cx="1952493" cy="2407191"/>
          </a:xfrm>
          <a:custGeom>
            <a:avLst/>
            <a:gdLst>
              <a:gd name="connsiteX0" fmla="*/ 0 w 1952493"/>
              <a:gd name="connsiteY0" fmla="*/ 325422 h 2407191"/>
              <a:gd name="connsiteX1" fmla="*/ 95314 w 1952493"/>
              <a:gd name="connsiteY1" fmla="*/ 95314 h 2407191"/>
              <a:gd name="connsiteX2" fmla="*/ 325422 w 1952493"/>
              <a:gd name="connsiteY2" fmla="*/ 0 h 2407191"/>
              <a:gd name="connsiteX3" fmla="*/ 1627071 w 1952493"/>
              <a:gd name="connsiteY3" fmla="*/ 0 h 2407191"/>
              <a:gd name="connsiteX4" fmla="*/ 1857179 w 1952493"/>
              <a:gd name="connsiteY4" fmla="*/ 95314 h 2407191"/>
              <a:gd name="connsiteX5" fmla="*/ 1952493 w 1952493"/>
              <a:gd name="connsiteY5" fmla="*/ 325422 h 2407191"/>
              <a:gd name="connsiteX6" fmla="*/ 1952493 w 1952493"/>
              <a:gd name="connsiteY6" fmla="*/ 2081769 h 2407191"/>
              <a:gd name="connsiteX7" fmla="*/ 1857179 w 1952493"/>
              <a:gd name="connsiteY7" fmla="*/ 2311877 h 2407191"/>
              <a:gd name="connsiteX8" fmla="*/ 1627071 w 1952493"/>
              <a:gd name="connsiteY8" fmla="*/ 2407191 h 2407191"/>
              <a:gd name="connsiteX9" fmla="*/ 325422 w 1952493"/>
              <a:gd name="connsiteY9" fmla="*/ 2407191 h 2407191"/>
              <a:gd name="connsiteX10" fmla="*/ 95314 w 1952493"/>
              <a:gd name="connsiteY10" fmla="*/ 2311877 h 2407191"/>
              <a:gd name="connsiteX11" fmla="*/ 0 w 1952493"/>
              <a:gd name="connsiteY11" fmla="*/ 2081769 h 2407191"/>
              <a:gd name="connsiteX12" fmla="*/ 0 w 1952493"/>
              <a:gd name="connsiteY12" fmla="*/ 325422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2493" h="2407191">
                <a:moveTo>
                  <a:pt x="0" y="325422"/>
                </a:moveTo>
                <a:cubicBezTo>
                  <a:pt x="0" y="239115"/>
                  <a:pt x="34286" y="156342"/>
                  <a:pt x="95314" y="95314"/>
                </a:cubicBezTo>
                <a:cubicBezTo>
                  <a:pt x="156343" y="34286"/>
                  <a:pt x="239115" y="0"/>
                  <a:pt x="325422" y="0"/>
                </a:cubicBezTo>
                <a:lnTo>
                  <a:pt x="1627071" y="0"/>
                </a:lnTo>
                <a:cubicBezTo>
                  <a:pt x="1713378" y="0"/>
                  <a:pt x="1796151" y="34286"/>
                  <a:pt x="1857179" y="95314"/>
                </a:cubicBezTo>
                <a:cubicBezTo>
                  <a:pt x="1918207" y="156343"/>
                  <a:pt x="1952493" y="239115"/>
                  <a:pt x="1952493" y="325422"/>
                </a:cubicBezTo>
                <a:lnTo>
                  <a:pt x="1952493" y="2081769"/>
                </a:lnTo>
                <a:cubicBezTo>
                  <a:pt x="1952493" y="2168076"/>
                  <a:pt x="1918208" y="2250849"/>
                  <a:pt x="1857179" y="2311877"/>
                </a:cubicBezTo>
                <a:cubicBezTo>
                  <a:pt x="1796150" y="2372905"/>
                  <a:pt x="1713378" y="2407191"/>
                  <a:pt x="1627071" y="2407191"/>
                </a:cubicBezTo>
                <a:lnTo>
                  <a:pt x="325422" y="2407191"/>
                </a:lnTo>
                <a:cubicBezTo>
                  <a:pt x="239115" y="2407191"/>
                  <a:pt x="156342" y="2372905"/>
                  <a:pt x="95314" y="2311877"/>
                </a:cubicBezTo>
                <a:cubicBezTo>
                  <a:pt x="34286" y="2250848"/>
                  <a:pt x="0" y="2168076"/>
                  <a:pt x="0" y="2081769"/>
                </a:cubicBezTo>
                <a:lnTo>
                  <a:pt x="0" y="325422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513" tIns="133413" rIns="171513" bIns="13341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 smtClean="0">
                <a:solidFill>
                  <a:schemeClr val="tx1"/>
                </a:solidFill>
              </a:rPr>
              <a:t>Lukion opiskelija</a:t>
            </a:r>
            <a:endParaRPr lang="fi-FI" sz="2000" b="1" kern="1200" dirty="0">
              <a:solidFill>
                <a:schemeClr val="tx1"/>
              </a:solidFill>
            </a:endParaRPr>
          </a:p>
        </p:txBody>
      </p:sp>
      <p:sp>
        <p:nvSpPr>
          <p:cNvPr id="10" name="Puolivapaa piirto 9"/>
          <p:cNvSpPr/>
          <p:nvPr/>
        </p:nvSpPr>
        <p:spPr>
          <a:xfrm>
            <a:off x="2355482" y="3773888"/>
            <a:ext cx="6391350" cy="2407191"/>
          </a:xfrm>
          <a:custGeom>
            <a:avLst/>
            <a:gdLst>
              <a:gd name="connsiteX0" fmla="*/ 0 w 6391350"/>
              <a:gd name="connsiteY0" fmla="*/ 300899 h 2407191"/>
              <a:gd name="connsiteX1" fmla="*/ 5187755 w 6391350"/>
              <a:gd name="connsiteY1" fmla="*/ 300899 h 2407191"/>
              <a:gd name="connsiteX2" fmla="*/ 5187755 w 6391350"/>
              <a:gd name="connsiteY2" fmla="*/ 0 h 2407191"/>
              <a:gd name="connsiteX3" fmla="*/ 6391350 w 6391350"/>
              <a:gd name="connsiteY3" fmla="*/ 1203596 h 2407191"/>
              <a:gd name="connsiteX4" fmla="*/ 5187755 w 6391350"/>
              <a:gd name="connsiteY4" fmla="*/ 2407191 h 2407191"/>
              <a:gd name="connsiteX5" fmla="*/ 5187755 w 6391350"/>
              <a:gd name="connsiteY5" fmla="*/ 2106292 h 2407191"/>
              <a:gd name="connsiteX6" fmla="*/ 0 w 6391350"/>
              <a:gd name="connsiteY6" fmla="*/ 2106292 h 2407191"/>
              <a:gd name="connsiteX7" fmla="*/ 0 w 6391350"/>
              <a:gd name="connsiteY7" fmla="*/ 300899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1350" h="2407191">
                <a:moveTo>
                  <a:pt x="0" y="300899"/>
                </a:moveTo>
                <a:lnTo>
                  <a:pt x="5187755" y="300899"/>
                </a:lnTo>
                <a:lnTo>
                  <a:pt x="5187755" y="0"/>
                </a:lnTo>
                <a:lnTo>
                  <a:pt x="6391350" y="1203596"/>
                </a:lnTo>
                <a:lnTo>
                  <a:pt x="5187755" y="2407191"/>
                </a:lnTo>
                <a:lnTo>
                  <a:pt x="5187755" y="2106292"/>
                </a:lnTo>
                <a:lnTo>
                  <a:pt x="0" y="2106292"/>
                </a:lnTo>
                <a:lnTo>
                  <a:pt x="0" y="30089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rgbClr val="3399FF">
                <a:alpha val="90000"/>
              </a:srgb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0" tIns="307249" rIns="909047" bIns="307249" numCol="1" spcCol="1270" anchor="t" anchorCtr="0">
            <a:noAutofit/>
          </a:bodyPr>
          <a:lstStyle/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fi-FI" sz="10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 smtClean="0"/>
              <a:t>2,5 vuoden ammatillisen tutkinnon suorittanut</a:t>
            </a:r>
            <a:endParaRPr lang="fi-FI" sz="2500" b="1" kern="1200" dirty="0"/>
          </a:p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i-FI" sz="2500" b="1" kern="1200" dirty="0" smtClean="0"/>
              <a:t>tutkintoa suorittavalta edellytetään 1,5 vuoden opintoja  </a:t>
            </a:r>
            <a:endParaRPr lang="fi-FI" sz="2500" b="1" kern="1200" dirty="0"/>
          </a:p>
        </p:txBody>
      </p:sp>
      <p:sp>
        <p:nvSpPr>
          <p:cNvPr id="11" name="Puolivapaa piirto 10"/>
          <p:cNvSpPr/>
          <p:nvPr/>
        </p:nvSpPr>
        <p:spPr>
          <a:xfrm>
            <a:off x="395536" y="3773888"/>
            <a:ext cx="1958316" cy="2407191"/>
          </a:xfrm>
          <a:custGeom>
            <a:avLst/>
            <a:gdLst>
              <a:gd name="connsiteX0" fmla="*/ 0 w 1958316"/>
              <a:gd name="connsiteY0" fmla="*/ 326393 h 2407191"/>
              <a:gd name="connsiteX1" fmla="*/ 95599 w 1958316"/>
              <a:gd name="connsiteY1" fmla="*/ 95598 h 2407191"/>
              <a:gd name="connsiteX2" fmla="*/ 326394 w 1958316"/>
              <a:gd name="connsiteY2" fmla="*/ 0 h 2407191"/>
              <a:gd name="connsiteX3" fmla="*/ 1631923 w 1958316"/>
              <a:gd name="connsiteY3" fmla="*/ 0 h 2407191"/>
              <a:gd name="connsiteX4" fmla="*/ 1862718 w 1958316"/>
              <a:gd name="connsiteY4" fmla="*/ 95599 h 2407191"/>
              <a:gd name="connsiteX5" fmla="*/ 1958316 w 1958316"/>
              <a:gd name="connsiteY5" fmla="*/ 326394 h 2407191"/>
              <a:gd name="connsiteX6" fmla="*/ 1958316 w 1958316"/>
              <a:gd name="connsiteY6" fmla="*/ 2080798 h 2407191"/>
              <a:gd name="connsiteX7" fmla="*/ 1862718 w 1958316"/>
              <a:gd name="connsiteY7" fmla="*/ 2311593 h 2407191"/>
              <a:gd name="connsiteX8" fmla="*/ 1631923 w 1958316"/>
              <a:gd name="connsiteY8" fmla="*/ 2407191 h 2407191"/>
              <a:gd name="connsiteX9" fmla="*/ 326393 w 1958316"/>
              <a:gd name="connsiteY9" fmla="*/ 2407191 h 2407191"/>
              <a:gd name="connsiteX10" fmla="*/ 95598 w 1958316"/>
              <a:gd name="connsiteY10" fmla="*/ 2311593 h 2407191"/>
              <a:gd name="connsiteX11" fmla="*/ 0 w 1958316"/>
              <a:gd name="connsiteY11" fmla="*/ 2080798 h 2407191"/>
              <a:gd name="connsiteX12" fmla="*/ 0 w 1958316"/>
              <a:gd name="connsiteY12" fmla="*/ 326393 h 240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58316" h="2407191">
                <a:moveTo>
                  <a:pt x="0" y="326393"/>
                </a:moveTo>
                <a:cubicBezTo>
                  <a:pt x="0" y="239828"/>
                  <a:pt x="34388" y="156809"/>
                  <a:pt x="95599" y="95598"/>
                </a:cubicBezTo>
                <a:cubicBezTo>
                  <a:pt x="156810" y="34388"/>
                  <a:pt x="239829" y="0"/>
                  <a:pt x="326394" y="0"/>
                </a:cubicBezTo>
                <a:lnTo>
                  <a:pt x="1631923" y="0"/>
                </a:lnTo>
                <a:cubicBezTo>
                  <a:pt x="1718488" y="0"/>
                  <a:pt x="1801507" y="34388"/>
                  <a:pt x="1862718" y="95599"/>
                </a:cubicBezTo>
                <a:cubicBezTo>
                  <a:pt x="1923928" y="156810"/>
                  <a:pt x="1958316" y="239829"/>
                  <a:pt x="1958316" y="326394"/>
                </a:cubicBezTo>
                <a:lnTo>
                  <a:pt x="1958316" y="2080798"/>
                </a:lnTo>
                <a:cubicBezTo>
                  <a:pt x="1958316" y="2167363"/>
                  <a:pt x="1923928" y="2250382"/>
                  <a:pt x="1862718" y="2311593"/>
                </a:cubicBezTo>
                <a:cubicBezTo>
                  <a:pt x="1801507" y="2372804"/>
                  <a:pt x="1718488" y="2407191"/>
                  <a:pt x="1631923" y="2407191"/>
                </a:cubicBezTo>
                <a:lnTo>
                  <a:pt x="326393" y="2407191"/>
                </a:lnTo>
                <a:cubicBezTo>
                  <a:pt x="239828" y="2407191"/>
                  <a:pt x="156809" y="2372803"/>
                  <a:pt x="95598" y="2311593"/>
                </a:cubicBezTo>
                <a:cubicBezTo>
                  <a:pt x="34387" y="2250382"/>
                  <a:pt x="0" y="2167363"/>
                  <a:pt x="0" y="2080798"/>
                </a:cubicBezTo>
                <a:lnTo>
                  <a:pt x="0" y="326393"/>
                </a:lnTo>
                <a:close/>
              </a:path>
            </a:pathLst>
          </a:custGeom>
          <a:solidFill>
            <a:srgbClr val="3399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71797" tIns="133697" rIns="171797" bIns="133697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2000" b="1" kern="1200" dirty="0" smtClean="0">
                <a:solidFill>
                  <a:schemeClr val="tx1"/>
                </a:solidFill>
              </a:rPr>
              <a:t>Ammatillinen tutkinto</a:t>
            </a:r>
            <a:endParaRPr lang="fi-FI" sz="2000" b="1" kern="1200" dirty="0">
              <a:solidFill>
                <a:schemeClr val="tx1"/>
              </a:solidFill>
            </a:endParaRPr>
          </a:p>
        </p:txBody>
      </p:sp>
      <p:sp>
        <p:nvSpPr>
          <p:cNvPr id="6" name="Tekstikehys 5"/>
          <p:cNvSpPr txBox="1"/>
          <p:nvPr/>
        </p:nvSpPr>
        <p:spPr>
          <a:xfrm>
            <a:off x="467544" y="6309320"/>
            <a:ext cx="788436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sz="2000" dirty="0" smtClean="0"/>
              <a:t>Tehtävät perustuvat lukion pakollisiin ja syventäviin kursseihin</a:t>
            </a:r>
            <a:endParaRPr lang="fi-FI" sz="20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yöristetty suorakulmio 3"/>
          <p:cNvSpPr/>
          <p:nvPr/>
        </p:nvSpPr>
        <p:spPr bwMode="auto">
          <a:xfrm>
            <a:off x="539552" y="2780928"/>
            <a:ext cx="8280920" cy="1080120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ctr">
            <a:spAutoFit/>
          </a:bodyPr>
          <a:lstStyle/>
          <a:p>
            <a:pPr marL="269875" indent="-269875">
              <a:defRPr/>
            </a:pPr>
            <a:endParaRPr lang="fi-FI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95" y="115888"/>
            <a:ext cx="6562725" cy="77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sz="3600" dirty="0" smtClean="0">
                <a:solidFill>
                  <a:schemeClr val="bg1"/>
                </a:solidFill>
                <a:latin typeface="Arial Rounded MT Bold" pitchFamily="34" charset="0"/>
              </a:rPr>
              <a:t>Ilmoittautuminen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57929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syksyn tutkintoon kesäkuun alkupäivinä</a:t>
            </a:r>
          </a:p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kevään tutkintoon marraskuun loppupäivinä</a:t>
            </a:r>
          </a:p>
          <a:p>
            <a:pPr eaLnBrk="1" hangingPunct="1"/>
            <a:r>
              <a:rPr lang="fi-FI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ilmoittautuminen on sitova: valintoja et voi jälkikäteen muuttaa</a:t>
            </a:r>
          </a:p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ilmoittautumishakemus on palautettava koulun antamien ohjeiden mukaisesti</a:t>
            </a:r>
          </a:p>
          <a:p>
            <a:pPr eaLnBrk="1" hangingPunct="1"/>
            <a:r>
              <a:rPr lang="fi-FI" dirty="0" smtClean="0">
                <a:latin typeface="Arial" pitchFamily="34" charset="0"/>
                <a:cs typeface="Arial" pitchFamily="34" charset="0"/>
              </a:rPr>
              <a:t>poikkeuksiin, muutoksiin ja mitätöintiin on oltava erityisen painavat syyt</a:t>
            </a:r>
          </a:p>
        </p:txBody>
      </p:sp>
      <p:sp>
        <p:nvSpPr>
          <p:cNvPr id="8" name="Tekstikehys 7"/>
          <p:cNvSpPr txBox="1"/>
          <p:nvPr/>
        </p:nvSpPr>
        <p:spPr>
          <a:xfrm>
            <a:off x="6300192" y="5661248"/>
            <a:ext cx="2304256" cy="830997"/>
          </a:xfrm>
          <a:prstGeom prst="rect">
            <a:avLst/>
          </a:prstGeom>
          <a:solidFill>
            <a:srgbClr val="C00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fi-FI" dirty="0" smtClean="0">
                <a:solidFill>
                  <a:schemeClr val="tx1"/>
                </a:solidFill>
              </a:rPr>
              <a:t>tarkista oman koulusi ohjeet</a:t>
            </a:r>
            <a:endParaRPr lang="fi-F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i-FI" sz="3200" dirty="0" smtClean="0">
                <a:solidFill>
                  <a:schemeClr val="bg1"/>
                </a:solidFill>
                <a:latin typeface="Arial Rounded MT Bold" pitchFamily="34" charset="0"/>
              </a:rPr>
              <a:t>Hylätyn kokeen uusiminen</a:t>
            </a:r>
            <a:endParaRPr lang="fi-FI" sz="3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808288" y="1052513"/>
            <a:ext cx="3132137" cy="1511300"/>
          </a:xfrm>
          <a:prstGeom prst="ellipse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endParaRPr lang="fi-FI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221163"/>
            <a:ext cx="4464050" cy="1657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i-FI" sz="2400" b="1" i="0" u="none" strike="noStrike" kern="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kaksi</a:t>
            </a:r>
            <a:r>
              <a:rPr kumimoji="0" lang="fi-FI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kertaa koetta välittömästi </a:t>
            </a:r>
            <a:r>
              <a:rPr kumimoji="0" lang="fi-FI" sz="24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seuraavien kolmen tutkintokerran aikana</a:t>
            </a:r>
          </a:p>
          <a:p>
            <a:pPr marL="533400" marR="0" lvl="0" indent="-5334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1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1339850"/>
            <a:ext cx="23764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SzTx/>
              <a:buFontTx/>
              <a:buNone/>
            </a:pPr>
            <a:r>
              <a:rPr lang="fi-FI" sz="2800" dirty="0">
                <a:solidFill>
                  <a:schemeClr val="bg1"/>
                </a:solidFill>
              </a:rPr>
              <a:t>Hylätty koe</a:t>
            </a:r>
          </a:p>
          <a:p>
            <a:pPr algn="ctr">
              <a:spcBef>
                <a:spcPct val="15000"/>
              </a:spcBef>
              <a:buSzTx/>
              <a:buFontTx/>
              <a:buNone/>
            </a:pPr>
            <a:r>
              <a:rPr lang="fi-FI" sz="2800" dirty="0" smtClean="0">
                <a:solidFill>
                  <a:schemeClr val="bg1"/>
                </a:solidFill>
              </a:rPr>
              <a:t>(i)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51500" y="4365625"/>
            <a:ext cx="3240088" cy="83099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9875" indent="-269875">
              <a:spcBef>
                <a:spcPct val="20000"/>
              </a:spcBef>
              <a:buSzTx/>
              <a:defRPr/>
            </a:pPr>
            <a:r>
              <a:rPr lang="fi-FI" dirty="0">
                <a:solidFill>
                  <a:srgbClr val="CC3300"/>
                </a:solidFill>
              </a:rPr>
              <a:t>kaksi</a:t>
            </a:r>
            <a:r>
              <a:rPr lang="fi-FI" dirty="0"/>
              <a:t> kertaa </a:t>
            </a:r>
            <a:r>
              <a:rPr lang="fi-FI" u="sng" dirty="0"/>
              <a:t>ilman aikarajoitusta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6907669">
            <a:off x="2476501" y="3027362"/>
            <a:ext cx="1655762" cy="792163"/>
          </a:xfrm>
          <a:custGeom>
            <a:avLst/>
            <a:gdLst>
              <a:gd name="T0" fmla="*/ 95192598 w 21600"/>
              <a:gd name="T1" fmla="*/ 0 h 21600"/>
              <a:gd name="T2" fmla="*/ 0 w 21600"/>
              <a:gd name="T3" fmla="*/ 14525995 h 21600"/>
              <a:gd name="T4" fmla="*/ 95192598 w 21600"/>
              <a:gd name="T5" fmla="*/ 29051953 h 21600"/>
              <a:gd name="T6" fmla="*/ 126923502 w 21600"/>
              <a:gd name="T7" fmla="*/ 145259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4009585">
            <a:off x="4932362" y="2997201"/>
            <a:ext cx="1655763" cy="792162"/>
          </a:xfrm>
          <a:custGeom>
            <a:avLst/>
            <a:gdLst>
              <a:gd name="T0" fmla="*/ 95192732 w 21600"/>
              <a:gd name="T1" fmla="*/ 0 h 21600"/>
              <a:gd name="T2" fmla="*/ 0 w 21600"/>
              <a:gd name="T3" fmla="*/ 14525940 h 21600"/>
              <a:gd name="T4" fmla="*/ 95192732 w 21600"/>
              <a:gd name="T5" fmla="*/ 29051880 h 21600"/>
              <a:gd name="T6" fmla="*/ 126923655 w 21600"/>
              <a:gd name="T7" fmla="*/ 1452594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endParaRPr lang="fi-FI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54063" y="2492375"/>
            <a:ext cx="2449512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pakollinen koe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95963" y="2492375"/>
            <a:ext cx="2736850" cy="457200"/>
          </a:xfrm>
          <a:prstGeom prst="rect">
            <a:avLst/>
          </a:prstGeom>
          <a:solidFill>
            <a:srgbClr val="EAEAEA"/>
          </a:solidFill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Tx/>
              <a:buNone/>
            </a:pPr>
            <a:r>
              <a:rPr lang="fi-FI" u="sng" dirty="0"/>
              <a:t>ylimääräinen koe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66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269875" marR="0" indent="-26987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50000"/>
          <a:buFontTx/>
          <a:buChar char="•"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1147</Words>
  <Application>Microsoft Office PowerPoint</Application>
  <PresentationFormat>Näytössä katseltava diaesitys (4:3)</PresentationFormat>
  <Paragraphs>283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Courier New</vt:lpstr>
      <vt:lpstr>Wingdings</vt:lpstr>
      <vt:lpstr>Oletusrakenne</vt:lpstr>
      <vt:lpstr>Ylioppilastutkinto</vt:lpstr>
      <vt:lpstr>Tutkinnon rakenne</vt:lpstr>
      <vt:lpstr>Tutkinnon rakenne</vt:lpstr>
      <vt:lpstr>Tutkinnon rakenne</vt:lpstr>
      <vt:lpstr>Tutkinnon rakenne</vt:lpstr>
      <vt:lpstr>Tutkinnon hajauttaminen</vt:lpstr>
      <vt:lpstr>     Osallistumisoikeus</vt:lpstr>
      <vt:lpstr>Ilmoittautuminen</vt:lpstr>
      <vt:lpstr>Hylätyn kokeen uusiminen</vt:lpstr>
      <vt:lpstr>Hyväksytyn uusiminen</vt:lpstr>
      <vt:lpstr>Arvostelu</vt:lpstr>
      <vt:lpstr>Kompensaatio</vt:lpstr>
      <vt:lpstr>Äidinkielen koe</vt:lpstr>
      <vt:lpstr>Matematiikan koe</vt:lpstr>
      <vt:lpstr>Kielikokeet</vt:lpstr>
      <vt:lpstr>Vieraskieliset</vt:lpstr>
      <vt:lpstr>Reaalikokeen rakenne</vt:lpstr>
      <vt:lpstr>Reaalikokeen ohjeita</vt:lpstr>
      <vt:lpstr>Kypsä/heikko reaalivastaus </vt:lpstr>
      <vt:lpstr>Luku- ja kirjoitushäiriö</vt:lpstr>
      <vt:lpstr>Erityisjärjestelyt</vt:lpstr>
      <vt:lpstr>Tutkintomaksut</vt:lpstr>
      <vt:lpstr>Kirjoitussuunnitelma </vt:lpstr>
    </vt:vector>
  </TitlesOfParts>
  <Company>present-ässä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Lukion kurssit</dc:title>
  <dc:creator>Your User Name</dc:creator>
  <cp:lastModifiedBy>Lamminsivu-Risku Liisa</cp:lastModifiedBy>
  <cp:revision>161</cp:revision>
  <dcterms:created xsi:type="dcterms:W3CDTF">2008-07-02T10:08:47Z</dcterms:created>
  <dcterms:modified xsi:type="dcterms:W3CDTF">2016-01-18T07:13:38Z</dcterms:modified>
</cp:coreProperties>
</file>