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B6E31C13-72FF-4540-90A7-9E961A89EE7A}" type="datetimeFigureOut">
              <a:rPr lang="fi-FI" smtClean="0"/>
              <a:t>15.9.2020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C545D74-4953-43F1-A9C8-56A4B38580F3}" type="slidenum">
              <a:rPr lang="fi-FI" smtClean="0"/>
              <a:t>‹#›</a:t>
            </a:fld>
            <a:endParaRPr lang="fi-FI"/>
          </a:p>
        </p:txBody>
      </p:sp>
    </p:spTree>
    <p:extLst>
      <p:ext uri="{BB962C8B-B14F-4D97-AF65-F5344CB8AC3E}">
        <p14:creationId xmlns:p14="http://schemas.microsoft.com/office/powerpoint/2010/main" val="1273162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B6E31C13-72FF-4540-90A7-9E961A89EE7A}" type="datetimeFigureOut">
              <a:rPr lang="fi-FI" smtClean="0"/>
              <a:t>15.9.2020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C545D74-4953-43F1-A9C8-56A4B38580F3}" type="slidenum">
              <a:rPr lang="fi-FI" smtClean="0"/>
              <a:t>‹#›</a:t>
            </a:fld>
            <a:endParaRPr lang="fi-FI"/>
          </a:p>
        </p:txBody>
      </p:sp>
    </p:spTree>
    <p:extLst>
      <p:ext uri="{BB962C8B-B14F-4D97-AF65-F5344CB8AC3E}">
        <p14:creationId xmlns:p14="http://schemas.microsoft.com/office/powerpoint/2010/main" val="197552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B6E31C13-72FF-4540-90A7-9E961A89EE7A}" type="datetimeFigureOut">
              <a:rPr lang="fi-FI" smtClean="0"/>
              <a:t>15.9.2020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C545D74-4953-43F1-A9C8-56A4B38580F3}" type="slidenum">
              <a:rPr lang="fi-FI" smtClean="0"/>
              <a:t>‹#›</a:t>
            </a:fld>
            <a:endParaRPr lang="fi-FI"/>
          </a:p>
        </p:txBody>
      </p:sp>
    </p:spTree>
    <p:extLst>
      <p:ext uri="{BB962C8B-B14F-4D97-AF65-F5344CB8AC3E}">
        <p14:creationId xmlns:p14="http://schemas.microsoft.com/office/powerpoint/2010/main" val="3219420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B6E31C13-72FF-4540-90A7-9E961A89EE7A}" type="datetimeFigureOut">
              <a:rPr lang="fi-FI" smtClean="0"/>
              <a:t>15.9.2020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C545D74-4953-43F1-A9C8-56A4B38580F3}" type="slidenum">
              <a:rPr lang="fi-FI" smtClean="0"/>
              <a:t>‹#›</a:t>
            </a:fld>
            <a:endParaRPr lang="fi-FI"/>
          </a:p>
        </p:txBody>
      </p:sp>
    </p:spTree>
    <p:extLst>
      <p:ext uri="{BB962C8B-B14F-4D97-AF65-F5344CB8AC3E}">
        <p14:creationId xmlns:p14="http://schemas.microsoft.com/office/powerpoint/2010/main" val="2079669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Päivämäärän paikkamerkki 3"/>
          <p:cNvSpPr>
            <a:spLocks noGrp="1"/>
          </p:cNvSpPr>
          <p:nvPr>
            <p:ph type="dt" sz="half" idx="10"/>
          </p:nvPr>
        </p:nvSpPr>
        <p:spPr/>
        <p:txBody>
          <a:bodyPr/>
          <a:lstStyle/>
          <a:p>
            <a:fld id="{B6E31C13-72FF-4540-90A7-9E961A89EE7A}" type="datetimeFigureOut">
              <a:rPr lang="fi-FI" smtClean="0"/>
              <a:t>15.9.2020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C545D74-4953-43F1-A9C8-56A4B38580F3}" type="slidenum">
              <a:rPr lang="fi-FI" smtClean="0"/>
              <a:t>‹#›</a:t>
            </a:fld>
            <a:endParaRPr lang="fi-FI"/>
          </a:p>
        </p:txBody>
      </p:sp>
    </p:spTree>
    <p:extLst>
      <p:ext uri="{BB962C8B-B14F-4D97-AF65-F5344CB8AC3E}">
        <p14:creationId xmlns:p14="http://schemas.microsoft.com/office/powerpoint/2010/main" val="1822550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B6E31C13-72FF-4540-90A7-9E961A89EE7A}" type="datetimeFigureOut">
              <a:rPr lang="fi-FI" smtClean="0"/>
              <a:t>15.9.2020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C545D74-4953-43F1-A9C8-56A4B38580F3}" type="slidenum">
              <a:rPr lang="fi-FI" smtClean="0"/>
              <a:t>‹#›</a:t>
            </a:fld>
            <a:endParaRPr lang="fi-FI"/>
          </a:p>
        </p:txBody>
      </p:sp>
    </p:spTree>
    <p:extLst>
      <p:ext uri="{BB962C8B-B14F-4D97-AF65-F5344CB8AC3E}">
        <p14:creationId xmlns:p14="http://schemas.microsoft.com/office/powerpoint/2010/main" val="392763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B6E31C13-72FF-4540-90A7-9E961A89EE7A}" type="datetimeFigureOut">
              <a:rPr lang="fi-FI" smtClean="0"/>
              <a:t>15.9.2020</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7C545D74-4953-43F1-A9C8-56A4B38580F3}" type="slidenum">
              <a:rPr lang="fi-FI" smtClean="0"/>
              <a:t>‹#›</a:t>
            </a:fld>
            <a:endParaRPr lang="fi-FI"/>
          </a:p>
        </p:txBody>
      </p:sp>
    </p:spTree>
    <p:extLst>
      <p:ext uri="{BB962C8B-B14F-4D97-AF65-F5344CB8AC3E}">
        <p14:creationId xmlns:p14="http://schemas.microsoft.com/office/powerpoint/2010/main" val="2307447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B6E31C13-72FF-4540-90A7-9E961A89EE7A}" type="datetimeFigureOut">
              <a:rPr lang="fi-FI" smtClean="0"/>
              <a:t>15.9.2020</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7C545D74-4953-43F1-A9C8-56A4B38580F3}" type="slidenum">
              <a:rPr lang="fi-FI" smtClean="0"/>
              <a:t>‹#›</a:t>
            </a:fld>
            <a:endParaRPr lang="fi-FI"/>
          </a:p>
        </p:txBody>
      </p:sp>
    </p:spTree>
    <p:extLst>
      <p:ext uri="{BB962C8B-B14F-4D97-AF65-F5344CB8AC3E}">
        <p14:creationId xmlns:p14="http://schemas.microsoft.com/office/powerpoint/2010/main" val="1695121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B6E31C13-72FF-4540-90A7-9E961A89EE7A}" type="datetimeFigureOut">
              <a:rPr lang="fi-FI" smtClean="0"/>
              <a:t>15.9.2020</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7C545D74-4953-43F1-A9C8-56A4B38580F3}" type="slidenum">
              <a:rPr lang="fi-FI" smtClean="0"/>
              <a:t>‹#›</a:t>
            </a:fld>
            <a:endParaRPr lang="fi-FI"/>
          </a:p>
        </p:txBody>
      </p:sp>
    </p:spTree>
    <p:extLst>
      <p:ext uri="{BB962C8B-B14F-4D97-AF65-F5344CB8AC3E}">
        <p14:creationId xmlns:p14="http://schemas.microsoft.com/office/powerpoint/2010/main" val="3334034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B6E31C13-72FF-4540-90A7-9E961A89EE7A}" type="datetimeFigureOut">
              <a:rPr lang="fi-FI" smtClean="0"/>
              <a:t>15.9.2020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C545D74-4953-43F1-A9C8-56A4B38580F3}" type="slidenum">
              <a:rPr lang="fi-FI" smtClean="0"/>
              <a:t>‹#›</a:t>
            </a:fld>
            <a:endParaRPr lang="fi-FI"/>
          </a:p>
        </p:txBody>
      </p:sp>
    </p:spTree>
    <p:extLst>
      <p:ext uri="{BB962C8B-B14F-4D97-AF65-F5344CB8AC3E}">
        <p14:creationId xmlns:p14="http://schemas.microsoft.com/office/powerpoint/2010/main" val="1009055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B6E31C13-72FF-4540-90A7-9E961A89EE7A}" type="datetimeFigureOut">
              <a:rPr lang="fi-FI" smtClean="0"/>
              <a:t>15.9.2020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C545D74-4953-43F1-A9C8-56A4B38580F3}" type="slidenum">
              <a:rPr lang="fi-FI" smtClean="0"/>
              <a:t>‹#›</a:t>
            </a:fld>
            <a:endParaRPr lang="fi-FI"/>
          </a:p>
        </p:txBody>
      </p:sp>
    </p:spTree>
    <p:extLst>
      <p:ext uri="{BB962C8B-B14F-4D97-AF65-F5344CB8AC3E}">
        <p14:creationId xmlns:p14="http://schemas.microsoft.com/office/powerpoint/2010/main" val="2386204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31C13-72FF-4540-90A7-9E961A89EE7A}" type="datetimeFigureOut">
              <a:rPr lang="fi-FI" smtClean="0"/>
              <a:t>15.9.2020</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45D74-4953-43F1-A9C8-56A4B38580F3}" type="slidenum">
              <a:rPr lang="fi-FI" smtClean="0"/>
              <a:t>‹#›</a:t>
            </a:fld>
            <a:endParaRPr lang="fi-FI"/>
          </a:p>
        </p:txBody>
      </p:sp>
    </p:spTree>
    <p:extLst>
      <p:ext uri="{BB962C8B-B14F-4D97-AF65-F5344CB8AC3E}">
        <p14:creationId xmlns:p14="http://schemas.microsoft.com/office/powerpoint/2010/main" val="3876549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
            <a:ext cx="8795657" cy="2521130"/>
          </a:xfrm>
        </p:spPr>
        <p:txBody>
          <a:bodyPr/>
          <a:lstStyle/>
          <a:p>
            <a:r>
              <a:rPr lang="fi-FI" dirty="0" smtClean="0"/>
              <a:t>Latvia</a:t>
            </a:r>
            <a:endParaRPr lang="fi-FI" dirty="0"/>
          </a:p>
        </p:txBody>
      </p:sp>
      <p:sp>
        <p:nvSpPr>
          <p:cNvPr id="3" name="Alaotsikko 2"/>
          <p:cNvSpPr>
            <a:spLocks noGrp="1"/>
          </p:cNvSpPr>
          <p:nvPr>
            <p:ph type="subTitle" idx="1"/>
          </p:nvPr>
        </p:nvSpPr>
        <p:spPr>
          <a:xfrm flipH="1">
            <a:off x="6466114" y="3602038"/>
            <a:ext cx="3226526" cy="1218156"/>
          </a:xfrm>
        </p:spPr>
        <p:txBody>
          <a:bodyPr/>
          <a:lstStyle/>
          <a:p>
            <a:endParaRPr lang="fi-FI" dirty="0"/>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8986" y="3069769"/>
            <a:ext cx="4651232" cy="2873830"/>
          </a:xfrm>
          <a:prstGeom prst="rect">
            <a:avLst/>
          </a:prstGeom>
        </p:spPr>
      </p:pic>
      <p:pic>
        <p:nvPicPr>
          <p:cNvPr id="7" name="Kuva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0423" y="3069769"/>
            <a:ext cx="3644537" cy="2840985"/>
          </a:xfrm>
          <a:prstGeom prst="rect">
            <a:avLst/>
          </a:prstGeom>
        </p:spPr>
      </p:pic>
    </p:spTree>
    <p:extLst>
      <p:ext uri="{BB962C8B-B14F-4D97-AF65-F5344CB8AC3E}">
        <p14:creationId xmlns:p14="http://schemas.microsoft.com/office/powerpoint/2010/main" val="3660925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Lähteet</a:t>
            </a:r>
            <a:endParaRPr lang="fi-FI" dirty="0"/>
          </a:p>
        </p:txBody>
      </p:sp>
      <p:sp>
        <p:nvSpPr>
          <p:cNvPr id="3" name="Sisällön paikkamerkki 2"/>
          <p:cNvSpPr>
            <a:spLocks noGrp="1"/>
          </p:cNvSpPr>
          <p:nvPr>
            <p:ph idx="1"/>
          </p:nvPr>
        </p:nvSpPr>
        <p:spPr/>
        <p:txBody>
          <a:bodyPr/>
          <a:lstStyle/>
          <a:p>
            <a:r>
              <a:rPr lang="fi-FI" dirty="0" smtClean="0"/>
              <a:t>Wikipedia</a:t>
            </a:r>
          </a:p>
          <a:p>
            <a:r>
              <a:rPr lang="fi-FI" dirty="0" smtClean="0"/>
              <a:t>Globalis</a:t>
            </a:r>
          </a:p>
          <a:p>
            <a:r>
              <a:rPr lang="fi-FI" dirty="0" smtClean="0"/>
              <a:t>europa.eu</a:t>
            </a:r>
          </a:p>
          <a:p>
            <a:endParaRPr lang="fi-FI" dirty="0"/>
          </a:p>
        </p:txBody>
      </p:sp>
    </p:spTree>
    <p:extLst>
      <p:ext uri="{BB962C8B-B14F-4D97-AF65-F5344CB8AC3E}">
        <p14:creationId xmlns:p14="http://schemas.microsoft.com/office/powerpoint/2010/main" val="454149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Perustietoa</a:t>
            </a:r>
            <a:endParaRPr lang="fi-FI" dirty="0"/>
          </a:p>
        </p:txBody>
      </p:sp>
      <p:sp>
        <p:nvSpPr>
          <p:cNvPr id="3" name="Sisällön paikkamerkki 2"/>
          <p:cNvSpPr>
            <a:spLocks noGrp="1"/>
          </p:cNvSpPr>
          <p:nvPr>
            <p:ph idx="1"/>
          </p:nvPr>
        </p:nvSpPr>
        <p:spPr/>
        <p:txBody>
          <a:bodyPr>
            <a:normAutofit/>
          </a:bodyPr>
          <a:lstStyle/>
          <a:p>
            <a:r>
              <a:rPr lang="fi-FI" sz="2000" dirty="0" smtClean="0"/>
              <a:t>Latvian tasavalta on yksi </a:t>
            </a:r>
            <a:r>
              <a:rPr lang="fi-FI" sz="2000" dirty="0"/>
              <a:t>B</a:t>
            </a:r>
            <a:r>
              <a:rPr lang="fi-FI" sz="2000" dirty="0" smtClean="0"/>
              <a:t>altian maista. Se </a:t>
            </a:r>
            <a:r>
              <a:rPr lang="fi-FI" sz="2000" dirty="0"/>
              <a:t>rajautuu pohjoisessa </a:t>
            </a:r>
            <a:r>
              <a:rPr lang="fi-FI" sz="2000" dirty="0" smtClean="0"/>
              <a:t>Viroon, </a:t>
            </a:r>
            <a:r>
              <a:rPr lang="fi-FI" sz="2000" dirty="0"/>
              <a:t>idässä Venäjään sekä </a:t>
            </a:r>
            <a:r>
              <a:rPr lang="fi-FI" sz="2000" dirty="0" smtClean="0"/>
              <a:t>Valko-Venäjään ja </a:t>
            </a:r>
            <a:r>
              <a:rPr lang="fi-FI" sz="2000" dirty="0"/>
              <a:t>etelässä </a:t>
            </a:r>
            <a:r>
              <a:rPr lang="fi-FI" sz="2000" dirty="0" smtClean="0"/>
              <a:t>Liettuaan. Sen pääkaupunki on Riika. Se on </a:t>
            </a:r>
            <a:r>
              <a:rPr lang="fi-FI" sz="2000" dirty="0"/>
              <a:t>B</a:t>
            </a:r>
            <a:r>
              <a:rPr lang="fi-FI" sz="2000" dirty="0" smtClean="0"/>
              <a:t>altian maiden isoin kaupunki. Siellä asuu noin 695 000 asukasta. Presidenttinä toimii Egils Levits, joka valittiin presidentiksi toukokuussa 2019.</a:t>
            </a:r>
            <a:r>
              <a:rPr lang="fi-FI" sz="1800" i="0" dirty="0" smtClean="0">
                <a:solidFill>
                  <a:srgbClr val="000000"/>
                </a:solidFill>
                <a:effectLst/>
                <a:latin typeface="Arial" panose="020B0604020202020204" pitchFamily="34" charset="0"/>
              </a:rPr>
              <a:t> </a:t>
            </a:r>
            <a:r>
              <a:rPr lang="fi-FI" sz="1800" b="0" i="0" dirty="0" smtClean="0">
                <a:solidFill>
                  <a:srgbClr val="202122"/>
                </a:solidFill>
                <a:effectLst/>
                <a:latin typeface="Arial" panose="020B0604020202020204" pitchFamily="34" charset="0"/>
              </a:rPr>
              <a:t>Latvia itsenäistyi Viron ja Liettuan kanssa samaan aikaan Neuvostoliiton vallankaappauksen kaaduttua 21. elokuuta 1991.</a:t>
            </a:r>
            <a:r>
              <a:rPr lang="fi-FI" sz="1800" baseline="30000" dirty="0">
                <a:solidFill>
                  <a:srgbClr val="0B0080"/>
                </a:solidFill>
                <a:latin typeface="Arial" panose="020B0604020202020204" pitchFamily="34" charset="0"/>
              </a:rPr>
              <a:t> </a:t>
            </a:r>
            <a:r>
              <a:rPr lang="fi-FI" sz="1800" b="0" i="0" dirty="0" smtClean="0">
                <a:solidFill>
                  <a:srgbClr val="202122"/>
                </a:solidFill>
                <a:effectLst/>
                <a:latin typeface="Arial" panose="020B0604020202020204" pitchFamily="34" charset="0"/>
              </a:rPr>
              <a:t>Huhtikuussa 2004 Latvia tuli puolustusliitto</a:t>
            </a:r>
            <a:r>
              <a:rPr lang="fi-FI" sz="1800" dirty="0">
                <a:solidFill>
                  <a:srgbClr val="202122"/>
                </a:solidFill>
                <a:latin typeface="Arial" panose="020B0604020202020204" pitchFamily="34" charset="0"/>
              </a:rPr>
              <a:t> </a:t>
            </a:r>
            <a:r>
              <a:rPr lang="fi-FI" sz="1800" dirty="0" smtClean="0">
                <a:solidFill>
                  <a:srgbClr val="202122"/>
                </a:solidFill>
                <a:latin typeface="Arial" panose="020B0604020202020204" pitchFamily="34" charset="0"/>
              </a:rPr>
              <a:t>Naton</a:t>
            </a:r>
            <a:r>
              <a:rPr lang="fi-FI" sz="1800" b="0" i="0" dirty="0" smtClean="0">
                <a:solidFill>
                  <a:srgbClr val="202122"/>
                </a:solidFill>
                <a:effectLst/>
                <a:latin typeface="Arial" panose="020B0604020202020204" pitchFamily="34" charset="0"/>
              </a:rPr>
              <a:t> jäseneksi.</a:t>
            </a:r>
            <a:endParaRPr lang="fi-FI" sz="1800" dirty="0" smtClean="0"/>
          </a:p>
          <a:p>
            <a:r>
              <a:rPr lang="fi-FI" sz="2000" dirty="0" smtClean="0"/>
              <a:t>Väkiluku: 1,9milj (2019)</a:t>
            </a:r>
          </a:p>
          <a:p>
            <a:r>
              <a:rPr lang="fi-FI" sz="2000" dirty="0" smtClean="0"/>
              <a:t>Valuutta: euro</a:t>
            </a:r>
          </a:p>
          <a:p>
            <a:r>
              <a:rPr lang="fi-FI" sz="2000" dirty="0" smtClean="0"/>
              <a:t>Pinta-ala: </a:t>
            </a:r>
            <a:r>
              <a:rPr lang="fi-FI" sz="1600" b="0" i="0" dirty="0" smtClean="0">
                <a:solidFill>
                  <a:srgbClr val="000000"/>
                </a:solidFill>
                <a:effectLst/>
                <a:latin typeface="Arial" panose="020B0604020202020204" pitchFamily="34" charset="0"/>
              </a:rPr>
              <a:t>64 589km² </a:t>
            </a:r>
            <a:endParaRPr lang="fi-FI" sz="1600" dirty="0"/>
          </a:p>
          <a:p>
            <a:r>
              <a:rPr lang="fi-FI" sz="1800" dirty="0" smtClean="0">
                <a:solidFill>
                  <a:srgbClr val="000000"/>
                </a:solidFill>
                <a:latin typeface="Arial" panose="020B0604020202020204" pitchFamily="34" charset="0"/>
              </a:rPr>
              <a:t>Pääministeri: </a:t>
            </a:r>
            <a:r>
              <a:rPr lang="lv-LV" sz="1800" i="0" dirty="0" smtClean="0">
                <a:solidFill>
                  <a:srgbClr val="202122"/>
                </a:solidFill>
                <a:effectLst/>
                <a:latin typeface="Arial" panose="020B0604020202020204" pitchFamily="34" charset="0"/>
              </a:rPr>
              <a:t>Krišjānis Kariņš</a:t>
            </a:r>
            <a:r>
              <a:rPr lang="fi-FI" sz="1800" i="0" dirty="0" smtClean="0">
                <a:solidFill>
                  <a:srgbClr val="202122"/>
                </a:solidFill>
                <a:effectLst/>
                <a:latin typeface="Arial" panose="020B0604020202020204" pitchFamily="34" charset="0"/>
              </a:rPr>
              <a:t> </a:t>
            </a:r>
            <a:endParaRPr lang="fi-FI" sz="1800" i="0" dirty="0" smtClean="0">
              <a:solidFill>
                <a:srgbClr val="000000"/>
              </a:solidFill>
              <a:effectLst/>
              <a:latin typeface="Arial" panose="020B0604020202020204" pitchFamily="34" charset="0"/>
            </a:endParaRP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4915" y="156583"/>
            <a:ext cx="2418805" cy="1742646"/>
          </a:xfrm>
          <a:prstGeom prst="rect">
            <a:avLst/>
          </a:prstGeom>
        </p:spPr>
      </p:pic>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6384" y="3265714"/>
            <a:ext cx="6677569" cy="3592286"/>
          </a:xfrm>
          <a:prstGeom prst="rect">
            <a:avLst/>
          </a:prstGeom>
        </p:spPr>
      </p:pic>
    </p:spTree>
    <p:extLst>
      <p:ext uri="{BB962C8B-B14F-4D97-AF65-F5344CB8AC3E}">
        <p14:creationId xmlns:p14="http://schemas.microsoft.com/office/powerpoint/2010/main" val="3931636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Ilmasto ja luonto</a:t>
            </a:r>
            <a:endParaRPr lang="fi-FI" dirty="0"/>
          </a:p>
        </p:txBody>
      </p:sp>
      <p:sp>
        <p:nvSpPr>
          <p:cNvPr id="3" name="Sisällön paikkamerkki 2"/>
          <p:cNvSpPr>
            <a:spLocks noGrp="1"/>
          </p:cNvSpPr>
          <p:nvPr>
            <p:ph idx="1"/>
          </p:nvPr>
        </p:nvSpPr>
        <p:spPr>
          <a:xfrm>
            <a:off x="838200" y="1825625"/>
            <a:ext cx="10515600" cy="3843655"/>
          </a:xfrm>
        </p:spPr>
        <p:txBody>
          <a:bodyPr>
            <a:normAutofit/>
          </a:bodyPr>
          <a:lstStyle/>
          <a:p>
            <a:r>
              <a:rPr lang="fi-FI" sz="1800" b="0" i="0" dirty="0" smtClean="0">
                <a:solidFill>
                  <a:srgbClr val="202122"/>
                </a:solidFill>
                <a:effectLst/>
                <a:latin typeface="Arial" panose="020B0604020202020204" pitchFamily="34" charset="0"/>
              </a:rPr>
              <a:t>Latviassa vallitsee leuto</a:t>
            </a:r>
            <a:r>
              <a:rPr lang="fi-FI" sz="1800" dirty="0">
                <a:solidFill>
                  <a:srgbClr val="202122"/>
                </a:solidFill>
                <a:latin typeface="Arial" panose="020B0604020202020204" pitchFamily="34" charset="0"/>
              </a:rPr>
              <a:t> </a:t>
            </a:r>
            <a:r>
              <a:rPr lang="fi-FI" sz="1800" dirty="0" smtClean="0">
                <a:solidFill>
                  <a:srgbClr val="202122"/>
                </a:solidFill>
                <a:latin typeface="Arial" panose="020B0604020202020204" pitchFamily="34" charset="0"/>
              </a:rPr>
              <a:t>mannerilmasto </a:t>
            </a:r>
            <a:r>
              <a:rPr lang="fi-FI" sz="1800" b="0" i="0" dirty="0" smtClean="0">
                <a:solidFill>
                  <a:srgbClr val="202122"/>
                </a:solidFill>
                <a:effectLst/>
                <a:latin typeface="Arial" panose="020B0604020202020204" pitchFamily="34" charset="0"/>
              </a:rPr>
              <a:t>Kesä on lämmin, kevät ja syksy ovat leutoja. Joskus talvella voi olla todella kylmää, kun kylmä ilmavirtaus Venäjältä saavuttaa Latvian. Riiassa lämpimimmän kuukauden eli heinäkuun keskimääräinen ylin lämpötila on 22  astetta</a:t>
            </a:r>
            <a:r>
              <a:rPr lang="fi-FI" sz="1800" dirty="0" smtClean="0"/>
              <a:t> </a:t>
            </a:r>
            <a:r>
              <a:rPr lang="fi-FI" sz="2000" dirty="0" smtClean="0"/>
              <a:t>ja kylmimmän eli tammikuun keskimääräinen -7,8 astetta</a:t>
            </a:r>
          </a:p>
          <a:p>
            <a:r>
              <a:rPr lang="fi-FI" sz="2000" dirty="0" smtClean="0"/>
              <a:t>Latvian metsät ovat hemiboreaalista sekametsää. Noin 90 prosenttia puista on havupuita, kuusta ja mäntyä.</a:t>
            </a:r>
          </a:p>
          <a:p>
            <a:r>
              <a:rPr lang="fi-FI" sz="2000" dirty="0" smtClean="0"/>
              <a:t>Latviassa on tavattu 27 700 eliölajia. Suuriin nisäkkäisiin kuuluvat susi, ilves, saksanhirvi, metsäkauris, villisika ja saukko.</a:t>
            </a: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6697" y="4023360"/>
            <a:ext cx="2547257" cy="2834640"/>
          </a:xfrm>
          <a:prstGeom prst="rect">
            <a:avLst/>
          </a:prstGeom>
        </p:spPr>
      </p:pic>
      <p:pic>
        <p:nvPicPr>
          <p:cNvPr id="5" name="Kuva 4"/>
          <p:cNvPicPr>
            <a:picLocks noChangeAspect="1"/>
          </p:cNvPicPr>
          <p:nvPr/>
        </p:nvPicPr>
        <p:blipFill>
          <a:blip r:embed="rId3"/>
          <a:stretch>
            <a:fillRect/>
          </a:stretch>
        </p:blipFill>
        <p:spPr>
          <a:xfrm>
            <a:off x="0" y="4322037"/>
            <a:ext cx="4271554" cy="2535963"/>
          </a:xfrm>
          <a:prstGeom prst="rect">
            <a:avLst/>
          </a:prstGeom>
        </p:spPr>
      </p:pic>
    </p:spTree>
    <p:extLst>
      <p:ext uri="{BB962C8B-B14F-4D97-AF65-F5344CB8AC3E}">
        <p14:creationId xmlns:p14="http://schemas.microsoft.com/office/powerpoint/2010/main" val="3818505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a:t>
            </a:r>
            <a:r>
              <a:rPr lang="fi-FI" dirty="0" smtClean="0"/>
              <a:t>iikenne</a:t>
            </a:r>
            <a:endParaRPr lang="fi-FI" dirty="0"/>
          </a:p>
        </p:txBody>
      </p:sp>
      <p:sp>
        <p:nvSpPr>
          <p:cNvPr id="3" name="Sisällön paikkamerkki 2"/>
          <p:cNvSpPr>
            <a:spLocks noGrp="1"/>
          </p:cNvSpPr>
          <p:nvPr>
            <p:ph idx="1"/>
          </p:nvPr>
        </p:nvSpPr>
        <p:spPr/>
        <p:txBody>
          <a:bodyPr>
            <a:normAutofit/>
          </a:bodyPr>
          <a:lstStyle/>
          <a:p>
            <a:r>
              <a:rPr lang="fi-FI" sz="2000" dirty="0" smtClean="0"/>
              <a:t>Latviassa on 42 lentokenttää. Rautateitä on 2 239 kilometriä ja maantietä 14 459 kilometriä. Riiasta on lauttayhteyksiä Tukholmaan ja Lyypekkiin. Myös Ventspilsistä pääsee Ruotsiin ja Saksaan ja lisäksi neljä kertaa viikossa Viroon. </a:t>
            </a:r>
          </a:p>
          <a:p>
            <a:r>
              <a:rPr lang="fi-FI" sz="2000" dirty="0" smtClean="0"/>
              <a:t>Riian kansainvälinen lentokenttä rakennettiin </a:t>
            </a:r>
            <a:r>
              <a:rPr lang="fi-FI" sz="2000" dirty="0"/>
              <a:t>S</a:t>
            </a:r>
            <a:r>
              <a:rPr lang="fi-FI" sz="2000" dirty="0" smtClean="0"/>
              <a:t>kulteen vuonna  1973, se on Baltian maiden suurin lentoasema. Lentoasema toimii airBalticin kotikenttänä. Sijaitsee noin 13 kilometriä Riian keskustasta lounaaseen.</a:t>
            </a:r>
            <a:endParaRPr lang="fi-FI" sz="2000" dirty="0"/>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2524" y="3601289"/>
            <a:ext cx="5586549" cy="3256711"/>
          </a:xfrm>
          <a:prstGeom prst="rect">
            <a:avLst/>
          </a:prstGeom>
        </p:spPr>
      </p:pic>
    </p:spTree>
    <p:extLst>
      <p:ext uri="{BB962C8B-B14F-4D97-AF65-F5344CB8AC3E}">
        <p14:creationId xmlns:p14="http://schemas.microsoft.com/office/powerpoint/2010/main" val="1140978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Riika</a:t>
            </a:r>
            <a:endParaRPr lang="fi-FI" dirty="0"/>
          </a:p>
        </p:txBody>
      </p:sp>
      <p:sp>
        <p:nvSpPr>
          <p:cNvPr id="3" name="Sisällön paikkamerkki 2"/>
          <p:cNvSpPr>
            <a:spLocks noGrp="1"/>
          </p:cNvSpPr>
          <p:nvPr>
            <p:ph idx="1"/>
          </p:nvPr>
        </p:nvSpPr>
        <p:spPr/>
        <p:txBody>
          <a:bodyPr>
            <a:normAutofit/>
          </a:bodyPr>
          <a:lstStyle/>
          <a:p>
            <a:pPr marL="0" indent="0">
              <a:buNone/>
            </a:pPr>
            <a:r>
              <a:rPr lang="fi-FI" sz="2000" dirty="0" smtClean="0"/>
              <a:t>Riika on Latvian pääkaupunki. Se sijaitsee Itämeren rannalla Väinäjoen suulla. Noin 42,6 prosenttia Riian asukkaista on kansallisuudeltaan latvialaisia, venäläisiä on 39,8 prosenttia, valkovenäläisiä 4,1 prosenttia, ukrainalaisia 3,7 prosenttia, puolalaisia 1,9 prosenttia ja loput (7,9 .%) muita </a:t>
            </a:r>
            <a:r>
              <a:rPr lang="fi-FI" sz="2000" dirty="0" smtClean="0"/>
              <a:t>kansallisuuksia.</a:t>
            </a:r>
            <a:endParaRPr lang="fi-FI" sz="2000" dirty="0"/>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381" y="3762103"/>
            <a:ext cx="2321923" cy="3095897"/>
          </a:xfrm>
          <a:prstGeom prst="rect">
            <a:avLst/>
          </a:prstGeom>
        </p:spPr>
      </p:pic>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222" y="3997116"/>
            <a:ext cx="4275778" cy="2860884"/>
          </a:xfrm>
          <a:prstGeom prst="rect">
            <a:avLst/>
          </a:prstGeom>
        </p:spPr>
      </p:pic>
    </p:spTree>
    <p:extLst>
      <p:ext uri="{BB962C8B-B14F-4D97-AF65-F5344CB8AC3E}">
        <p14:creationId xmlns:p14="http://schemas.microsoft.com/office/powerpoint/2010/main" val="2575563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pic>
        <p:nvPicPr>
          <p:cNvPr id="4" name="Sisällön paikkamerkk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24914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a:t>
            </a:r>
            <a:r>
              <a:rPr lang="fi-FI" dirty="0" smtClean="0"/>
              <a:t>alous</a:t>
            </a:r>
            <a:endParaRPr lang="fi-FI" dirty="0"/>
          </a:p>
        </p:txBody>
      </p:sp>
      <p:sp>
        <p:nvSpPr>
          <p:cNvPr id="3" name="Sisällön paikkamerkki 2"/>
          <p:cNvSpPr>
            <a:spLocks noGrp="1"/>
          </p:cNvSpPr>
          <p:nvPr>
            <p:ph idx="1"/>
          </p:nvPr>
        </p:nvSpPr>
        <p:spPr/>
        <p:txBody>
          <a:bodyPr>
            <a:normAutofit/>
          </a:bodyPr>
          <a:lstStyle/>
          <a:p>
            <a:r>
              <a:rPr lang="fi-FI" sz="2000" dirty="0" smtClean="0"/>
              <a:t>Latvian Bruttokansantuote oli vuonna 2019 noin 36 </a:t>
            </a:r>
            <a:r>
              <a:rPr lang="fi-FI" sz="2000" dirty="0"/>
              <a:t>miljardia dollaria ja ostovoimakorjattuna noin 61 miljardia. </a:t>
            </a:r>
            <a:endParaRPr lang="fi-FI" sz="2000" dirty="0" smtClean="0"/>
          </a:p>
          <a:p>
            <a:r>
              <a:rPr lang="fi-FI" sz="2000" dirty="0"/>
              <a:t>Latvian talous oli 2000-luvun alkupuolella yksi Euroopan nopeimmin kasvavia.</a:t>
            </a:r>
          </a:p>
          <a:p>
            <a:r>
              <a:rPr lang="fi-FI" sz="2000" dirty="0" smtClean="0"/>
              <a:t>Maailmalla </a:t>
            </a:r>
            <a:r>
              <a:rPr lang="fi-FI" sz="2000" dirty="0"/>
              <a:t>levinnyt taantuma syksyllä 2008 tuntui Latviassa poikkeuksellisen rajusti. Tätä ennen Latvian talous kasvoi erittäin voimakkaasti, kunnes syksyllä 2008 talous ajautui vakavaan laskuun. Maassa mellakoitiin </a:t>
            </a:r>
            <a:r>
              <a:rPr lang="fi-FI" sz="2000" dirty="0" smtClean="0"/>
              <a:t>rajuimmin kun </a:t>
            </a:r>
            <a:r>
              <a:rPr lang="fi-FI" sz="2000" dirty="0"/>
              <a:t>N</a:t>
            </a:r>
            <a:r>
              <a:rPr lang="fi-FI" sz="2000" dirty="0" smtClean="0"/>
              <a:t>euvostoliitto kaatui.</a:t>
            </a:r>
            <a:endParaRPr lang="fi-FI" sz="2000" dirty="0"/>
          </a:p>
        </p:txBody>
      </p:sp>
    </p:spTree>
    <p:extLst>
      <p:ext uri="{BB962C8B-B14F-4D97-AF65-F5344CB8AC3E}">
        <p14:creationId xmlns:p14="http://schemas.microsoft.com/office/powerpoint/2010/main" val="2840131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Vuoden 2018 pankkiskandaali</a:t>
            </a:r>
            <a:endParaRPr lang="fi-FI" dirty="0"/>
          </a:p>
        </p:txBody>
      </p:sp>
      <p:sp>
        <p:nvSpPr>
          <p:cNvPr id="3" name="Sisällön paikkamerkki 2"/>
          <p:cNvSpPr>
            <a:spLocks noGrp="1"/>
          </p:cNvSpPr>
          <p:nvPr>
            <p:ph idx="1"/>
          </p:nvPr>
        </p:nvSpPr>
        <p:spPr/>
        <p:txBody>
          <a:bodyPr>
            <a:normAutofit/>
          </a:bodyPr>
          <a:lstStyle/>
          <a:p>
            <a:r>
              <a:rPr lang="fi-FI" sz="2000" dirty="0"/>
              <a:t>Latvian pankkisektoria on pitkään epäilty rikollisen pääoman välittämisestä ja rahanpesusta. Vuodesta 2001 Latvian keskuspankkia johtanut Ilmārs Rimšēvičs joutui </a:t>
            </a:r>
            <a:r>
              <a:rPr lang="fi-FI" sz="2000" dirty="0" smtClean="0"/>
              <a:t>keskipisteeksi</a:t>
            </a:r>
            <a:r>
              <a:rPr lang="fi-FI" sz="2000" dirty="0"/>
              <a:t>, kun hänet pidätettiin helmikuussa 2018 epäiltynä korruptiosta. On esimerkiksi paljastunut, että Venäjältä vuosina 2010–2015 tuli Latvian kautta lähes 20 </a:t>
            </a:r>
            <a:r>
              <a:rPr lang="fi-FI" sz="2000" dirty="0" smtClean="0"/>
              <a:t>miljardia euroa </a:t>
            </a:r>
            <a:r>
              <a:rPr lang="fi-FI" sz="2000" dirty="0"/>
              <a:t>rikollista rahaa länteen. </a:t>
            </a:r>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9508" y="3618412"/>
            <a:ext cx="6544491" cy="2967921"/>
          </a:xfrm>
          <a:prstGeom prst="rect">
            <a:avLst/>
          </a:prstGeom>
        </p:spPr>
      </p:pic>
    </p:spTree>
    <p:extLst>
      <p:ext uri="{BB962C8B-B14F-4D97-AF65-F5344CB8AC3E}">
        <p14:creationId xmlns:p14="http://schemas.microsoft.com/office/powerpoint/2010/main" val="2576806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Urheilu</a:t>
            </a:r>
            <a:endParaRPr lang="fi-FI" dirty="0"/>
          </a:p>
        </p:txBody>
      </p:sp>
      <p:sp>
        <p:nvSpPr>
          <p:cNvPr id="3" name="Sisällön paikkamerkki 2"/>
          <p:cNvSpPr>
            <a:spLocks noGrp="1"/>
          </p:cNvSpPr>
          <p:nvPr>
            <p:ph idx="1"/>
          </p:nvPr>
        </p:nvSpPr>
        <p:spPr/>
        <p:txBody>
          <a:bodyPr>
            <a:normAutofit/>
          </a:bodyPr>
          <a:lstStyle/>
          <a:p>
            <a:r>
              <a:rPr lang="fi-FI" sz="2000" dirty="0"/>
              <a:t>Latvian jääkiekkomaajoukkue sijoittui vuosien 2004 ja 2009 maailmanmestaruuskisoissa seitsemänneksi. Jääkiekkoa on pelattu maassa 1930-luvulta asti, ja joukkue osallistui olympialaisiin jo vuonna 1936, ennen kuin maa liitettiin osaksi Neuvostoliittoa. Dinamo Riga oli Neuvostoliiton menestyksekkäimpiä </a:t>
            </a:r>
            <a:r>
              <a:rPr lang="fi-FI" sz="2000" dirty="0" smtClean="0"/>
              <a:t>seurajoukkueita ja </a:t>
            </a:r>
            <a:r>
              <a:rPr lang="fi-FI" sz="2000" dirty="0"/>
              <a:t>osallistuu nykyään KHL-ammattilaisliigaan</a:t>
            </a:r>
            <a:r>
              <a:rPr lang="fi-FI" sz="2000" dirty="0" smtClean="0"/>
              <a:t>.</a:t>
            </a:r>
            <a:endParaRPr lang="fi-FI" sz="2000" dirty="0"/>
          </a:p>
          <a:p>
            <a:r>
              <a:rPr lang="fi-FI" sz="2000" dirty="0"/>
              <a:t>Latvian koripallomaajoukkue voitti Euroopan mestaruuden 1936</a:t>
            </a:r>
            <a:r>
              <a:rPr lang="fi-FI" sz="2000" dirty="0" smtClean="0"/>
              <a:t>. Latvian </a:t>
            </a:r>
            <a:r>
              <a:rPr lang="fi-FI" sz="2000" dirty="0"/>
              <a:t>jalkapallomaajoukkue pelasi Euroopan-mestaruuskilpailuissa vuonna 2004. Maaliskuussa 2011 se oli Fifan rankingissa sijalla 75</a:t>
            </a:r>
            <a:r>
              <a:rPr lang="fi-FI" sz="2000" dirty="0" smtClean="0"/>
              <a:t>.</a:t>
            </a:r>
            <a:endParaRPr lang="fi-FI" sz="2000" dirty="0"/>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9052" y="0"/>
            <a:ext cx="2834639" cy="1828799"/>
          </a:xfrm>
          <a:prstGeom prst="rect">
            <a:avLst/>
          </a:prstGeom>
        </p:spPr>
      </p:pic>
    </p:spTree>
    <p:extLst>
      <p:ext uri="{BB962C8B-B14F-4D97-AF65-F5344CB8AC3E}">
        <p14:creationId xmlns:p14="http://schemas.microsoft.com/office/powerpoint/2010/main" val="2153114017"/>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482</Words>
  <Application>Microsoft Office PowerPoint</Application>
  <PresentationFormat>Laajakuva</PresentationFormat>
  <Paragraphs>29</Paragraphs>
  <Slides>10</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10</vt:i4>
      </vt:variant>
    </vt:vector>
  </HeadingPairs>
  <TitlesOfParts>
    <vt:vector size="14" baseType="lpstr">
      <vt:lpstr>Arial</vt:lpstr>
      <vt:lpstr>Calibri</vt:lpstr>
      <vt:lpstr>Calibri Light</vt:lpstr>
      <vt:lpstr>Office-teema</vt:lpstr>
      <vt:lpstr>Latvia</vt:lpstr>
      <vt:lpstr>Perustietoa</vt:lpstr>
      <vt:lpstr>Ilmasto ja luonto</vt:lpstr>
      <vt:lpstr>Liikenne</vt:lpstr>
      <vt:lpstr>Riika</vt:lpstr>
      <vt:lpstr>PowerPoint-esitys</vt:lpstr>
      <vt:lpstr>Talous</vt:lpstr>
      <vt:lpstr>Vuoden 2018 pankkiskandaali</vt:lpstr>
      <vt:lpstr>Urheilu</vt:lpstr>
      <vt:lpstr>Lähteet</vt:lpstr>
    </vt:vector>
  </TitlesOfParts>
  <Company>Pieksämäen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Latvia</dc:title>
  <dc:creator>Veeli Viinikainen</dc:creator>
  <cp:lastModifiedBy>Veeli Viinikainen</cp:lastModifiedBy>
  <cp:revision>15</cp:revision>
  <dcterms:created xsi:type="dcterms:W3CDTF">2020-09-03T05:30:08Z</dcterms:created>
  <dcterms:modified xsi:type="dcterms:W3CDTF">2020-09-15T06:30:45Z</dcterms:modified>
</cp:coreProperties>
</file>