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01A5-26BA-4BED-AC15-A006203D91BA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8EC2-15B7-46D2-90A1-EF6B3BB3B7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01A5-26BA-4BED-AC15-A006203D91BA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8EC2-15B7-46D2-90A1-EF6B3BB3B7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01A5-26BA-4BED-AC15-A006203D91BA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8EC2-15B7-46D2-90A1-EF6B3BB3B7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01A5-26BA-4BED-AC15-A006203D91BA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8EC2-15B7-46D2-90A1-EF6B3BB3B7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01A5-26BA-4BED-AC15-A006203D91BA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8EC2-15B7-46D2-90A1-EF6B3BB3B7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01A5-26BA-4BED-AC15-A006203D91BA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8EC2-15B7-46D2-90A1-EF6B3BB3B7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01A5-26BA-4BED-AC15-A006203D91BA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8EC2-15B7-46D2-90A1-EF6B3BB3B7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01A5-26BA-4BED-AC15-A006203D91BA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8EC2-15B7-46D2-90A1-EF6B3BB3B7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01A5-26BA-4BED-AC15-A006203D91BA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8EC2-15B7-46D2-90A1-EF6B3BB3B7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01A5-26BA-4BED-AC15-A006203D91BA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8EC2-15B7-46D2-90A1-EF6B3BB3B7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01A5-26BA-4BED-AC15-A006203D91BA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8EC2-15B7-46D2-90A1-EF6B3BB3B7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yke_valk_oranssi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C01A5-26BA-4BED-AC15-A006203D91BA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8EC2-15B7-46D2-90A1-EF6B3BB3B7DE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9. Terveyden </a:t>
            </a:r>
            <a:br>
              <a:rPr lang="fi-FI" sz="32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</a:b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teknologisoituminen </a:t>
            </a:r>
            <a:br>
              <a:rPr lang="fi-FI" sz="32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</a:br>
            <a:r>
              <a:rPr lang="fi-FI" sz="20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(s.103-109)</a:t>
            </a:r>
            <a:endParaRPr lang="fi-FI" sz="2000" b="1" dirty="0">
              <a:solidFill>
                <a:schemeClr val="accent6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9592" y="1772816"/>
            <a:ext cx="7787208" cy="4353347"/>
          </a:xfrm>
        </p:spPr>
        <p:txBody>
          <a:bodyPr/>
          <a:lstStyle/>
          <a:p>
            <a:pPr>
              <a:buNone/>
            </a:pPr>
            <a:r>
              <a:rPr lang="fi-FI" sz="2800" b="1" dirty="0" smtClean="0">
                <a:latin typeface="Times" pitchFamily="18" charset="0"/>
              </a:rPr>
              <a:t>Monentasoista teknologiaa, esim. 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liikkumisen ja sosiaalisuuden tukeminen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viestintä, valvonta ja turvallisuus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itsehoito ja terveyden omatoiminen seuranta 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itsenäisen selviytymisen apuvälineet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Terveyden </a:t>
            </a:r>
            <a:br>
              <a:rPr lang="fi-FI" sz="32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</a:b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teknologisoituminen</a:t>
            </a:r>
            <a:endParaRPr lang="fi-FI" sz="3200" b="1" dirty="0">
              <a:solidFill>
                <a:schemeClr val="accent6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>
              <a:buNone/>
            </a:pPr>
            <a:r>
              <a:rPr lang="fi-FI" sz="2800" b="1" dirty="0" smtClean="0">
                <a:latin typeface="Times" pitchFamily="18" charset="0"/>
              </a:rPr>
              <a:t>Teknologisoitumisen taustalla mm. 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lisääntynyt tutkimus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ihmisten halu pitää huolta terveydestään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tuotteiden markkinointi 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tuotteiden saatavuus 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terveydenhuollon tehostaminen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Terveydenhuollon </a:t>
            </a:r>
            <a:br>
              <a:rPr lang="fi-FI" sz="32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</a:b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teknologiaa</a:t>
            </a:r>
            <a:endParaRPr lang="fi-FI" sz="3200" b="1" dirty="0">
              <a:solidFill>
                <a:schemeClr val="accent6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dirty="0" err="1" smtClean="0">
                <a:latin typeface="Times" pitchFamily="18" charset="0"/>
              </a:rPr>
              <a:t>kuvantamislaitteet</a:t>
            </a:r>
            <a:endParaRPr lang="fi-FI" dirty="0" smtClean="0">
              <a:latin typeface="Times" pitchFamily="18" charset="0"/>
            </a:endParaRPr>
          </a:p>
          <a:p>
            <a:pPr>
              <a:buNone/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dirty="0" smtClean="0">
                <a:latin typeface="Times" pitchFamily="18" charset="0"/>
              </a:rPr>
              <a:t>bio- ja geenitekniikka</a:t>
            </a:r>
          </a:p>
          <a:p>
            <a:pPr>
              <a:buNone/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dirty="0" smtClean="0">
                <a:latin typeface="Times" pitchFamily="18" charset="0"/>
              </a:rPr>
              <a:t>potilastietojärjestelmät</a:t>
            </a:r>
          </a:p>
          <a:p>
            <a:pPr>
              <a:buNone/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dirty="0" smtClean="0">
                <a:latin typeface="Times" pitchFamily="18" charset="0"/>
              </a:rPr>
              <a:t>lääkintäkalusteet </a:t>
            </a:r>
          </a:p>
          <a:p>
            <a:pPr>
              <a:buNone/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dirty="0" smtClean="0">
                <a:latin typeface="Times" pitchFamily="18" charset="0"/>
              </a:rPr>
              <a:t>pesu- ja desinfiointi-koneet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dirty="0" smtClean="0">
                <a:latin typeface="Times" pitchFamily="18" charset="0"/>
              </a:rPr>
              <a:t>kirurgiset välineet</a:t>
            </a:r>
          </a:p>
          <a:p>
            <a:pPr>
              <a:buNone/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dirty="0" smtClean="0">
                <a:latin typeface="Times" pitchFamily="18" charset="0"/>
              </a:rPr>
              <a:t>hammashoidon välineet</a:t>
            </a:r>
            <a:r>
              <a:rPr lang="fi-FI" b="1" dirty="0" smtClean="0">
                <a:latin typeface="Times" pitchFamily="18" charset="0"/>
              </a:rPr>
              <a:t> </a:t>
            </a:r>
            <a:endParaRPr lang="fi-FI" dirty="0" smtClean="0">
              <a:latin typeface="Times" pitchFamily="18" charset="0"/>
            </a:endParaRPr>
          </a:p>
          <a:p>
            <a:pPr>
              <a:buNone/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dirty="0" smtClean="0">
                <a:latin typeface="Times" pitchFamily="18" charset="0"/>
              </a:rPr>
              <a:t>näytteiden tutkimus- ja valvontalaitteet</a:t>
            </a:r>
          </a:p>
          <a:p>
            <a:pPr>
              <a:buNone/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dirty="0" smtClean="0">
                <a:latin typeface="Times" pitchFamily="18" charset="0"/>
              </a:rPr>
              <a:t>etäterveydenhuolto-järjestelmät</a:t>
            </a:r>
          </a:p>
          <a:p>
            <a:pPr>
              <a:buNone/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dirty="0" smtClean="0">
                <a:latin typeface="Times" pitchFamily="18" charset="0"/>
              </a:rPr>
              <a:t>sähköiset tietopankit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Terveydenhuollon </a:t>
            </a:r>
            <a:br>
              <a:rPr lang="fi-FI" sz="32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</a:b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teknologiaa</a:t>
            </a:r>
            <a:endParaRPr lang="fi-FI" sz="3200" b="1" dirty="0">
              <a:solidFill>
                <a:schemeClr val="accent6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484784"/>
            <a:ext cx="4392488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dirty="0" err="1" smtClean="0">
                <a:latin typeface="Times" pitchFamily="18" charset="0"/>
              </a:rPr>
              <a:t>Kuvantaminen</a:t>
            </a:r>
            <a:endParaRPr lang="fi-FI" sz="2800" b="1" dirty="0" smtClean="0">
              <a:latin typeface="Times" pitchFamily="18" charset="0"/>
            </a:endParaRP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Röntgenkuvaus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Tietokonekerroskuvaus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Magneettikuvaus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Kaiku- eli ultraäänikuvaus</a:t>
            </a:r>
          </a:p>
          <a:p>
            <a:pPr marL="0" indent="0">
              <a:buNone/>
            </a:pPr>
            <a:endParaRPr lang="fi-FI" sz="2800" dirty="0" smtClean="0">
              <a:latin typeface="Times" pitchFamily="18" charset="0"/>
            </a:endParaRPr>
          </a:p>
          <a:p>
            <a:pPr marL="0" indent="0">
              <a:buNone/>
            </a:pPr>
            <a:r>
              <a:rPr lang="fi-FI" sz="2800" b="1" dirty="0" smtClean="0">
                <a:latin typeface="Times" pitchFamily="18" charset="0"/>
              </a:rPr>
              <a:t>Muita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Sydänfilmi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Tähystys</a:t>
            </a:r>
            <a:endParaRPr lang="fi-FI" sz="2800" dirty="0">
              <a:latin typeface="Times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631195" cy="24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3"/>
            <a:ext cx="3677216" cy="246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Biotekniikkaa</a:t>
            </a:r>
            <a:endParaRPr lang="fi-FI" sz="3200" b="1" dirty="0">
              <a:solidFill>
                <a:schemeClr val="accent6">
                  <a:lumMod val="75000"/>
                </a:schemeClr>
              </a:solidFill>
              <a:latin typeface="Times" pitchFamily="18" charset="0"/>
            </a:endParaRPr>
          </a:p>
        </p:txBody>
      </p:sp>
      <p:pic>
        <p:nvPicPr>
          <p:cNvPr id="4" name="Sisällön paikkamerkki 3" descr="Sivut dokumentista Lukion_syke3_koko kir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761" y="1268760"/>
            <a:ext cx="8376703" cy="4560828"/>
          </a:xfrm>
          <a:ln w="127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Teknologian hyötyjä</a:t>
            </a:r>
            <a:endParaRPr lang="fi-FI" sz="3600" b="1" dirty="0">
              <a:solidFill>
                <a:schemeClr val="accent6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843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Sairauksien diagnosointi helpompaa, hoitaminen tehokkaampaa, potilastietojen siirtäminen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Turvallisempi arki kotona ja töissä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Vanhukset pystyvät asumaan itsenäisesti pidempään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Auttaa huolehtimaan terveydestä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Helpottaa sosiaalista kanssa-</a:t>
            </a:r>
          </a:p>
          <a:p>
            <a:pPr>
              <a:buNone/>
            </a:pPr>
            <a:r>
              <a:rPr lang="fi-FI" sz="2800" dirty="0" smtClean="0">
                <a:latin typeface="Times" pitchFamily="18" charset="0"/>
              </a:rPr>
              <a:t>	käymistä</a:t>
            </a:r>
          </a:p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62916">
            <a:off x="5292080" y="3501008"/>
            <a:ext cx="3257642" cy="2808312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Toisaalta teknologia voi</a:t>
            </a:r>
            <a:endParaRPr lang="fi-FI" sz="3200" b="1" dirty="0">
              <a:solidFill>
                <a:schemeClr val="accent6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passivoida, lisätä istumista ja vähentää fyysistä aktiivisuutta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vaikuttaa unirytmiin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aiheuttaa yksinäisyyttä ja psyykkistä rasitusta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kasvattaa väestöryhmien välisiä terveyseroja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tuudittaa uskoon, että kaikkiin sairauksiin löytyy apu</a:t>
            </a:r>
          </a:p>
          <a:p>
            <a:pPr>
              <a:buNone/>
            </a:pP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•	</a:t>
            </a:r>
            <a:r>
              <a:rPr lang="fi-FI" sz="2800" dirty="0" smtClean="0">
                <a:latin typeface="Times" pitchFamily="18" charset="0"/>
              </a:rPr>
              <a:t>voimistaa </a:t>
            </a:r>
            <a:r>
              <a:rPr lang="fi-FI" sz="2800" dirty="0" err="1" smtClean="0">
                <a:latin typeface="Times" pitchFamily="18" charset="0"/>
              </a:rPr>
              <a:t>medikalisaatiota</a:t>
            </a:r>
            <a:endParaRPr lang="fi-FI" sz="2800" dirty="0" smtClean="0">
              <a:latin typeface="Times" pitchFamily="18" charset="0"/>
            </a:endParaRP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Tehtäviä </a:t>
            </a:r>
            <a:r>
              <a:rPr lang="fi-FI" sz="2000" b="1" dirty="0" smtClean="0">
                <a:solidFill>
                  <a:schemeClr val="accent6">
                    <a:lumMod val="75000"/>
                  </a:schemeClr>
                </a:solidFill>
                <a:latin typeface="Times" pitchFamily="18" charset="0"/>
              </a:rPr>
              <a:t>(s. 109)</a:t>
            </a:r>
            <a:endParaRPr lang="fi-FI" sz="2000" b="1" dirty="0">
              <a:solidFill>
                <a:schemeClr val="accent6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320480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fi-FI" sz="3000" b="1" dirty="0" smtClean="0">
                <a:latin typeface="Times" pitchFamily="18" charset="0"/>
              </a:rPr>
              <a:t>1.	</a:t>
            </a:r>
            <a:r>
              <a:rPr lang="fi-FI" sz="3000" dirty="0" smtClean="0">
                <a:latin typeface="Times" pitchFamily="18" charset="0"/>
              </a:rPr>
              <a:t>Millaista terveysteknologiaa olet käyttänyt? Arvioi sen merkitystä terveydellesi.</a:t>
            </a:r>
          </a:p>
          <a:p>
            <a:pPr marL="514350" indent="-514350">
              <a:buFont typeface="+mj-lt"/>
              <a:buAutoNum type="arabicPeriod"/>
            </a:pPr>
            <a:endParaRPr lang="fi-FI" sz="3000" dirty="0" smtClean="0">
              <a:latin typeface="Times" pitchFamily="18" charset="0"/>
            </a:endParaRPr>
          </a:p>
          <a:p>
            <a:pPr marL="514350" indent="-514350">
              <a:buNone/>
            </a:pPr>
            <a:r>
              <a:rPr lang="fi-FI" sz="3000" b="1" dirty="0" smtClean="0">
                <a:latin typeface="Times" pitchFamily="18" charset="0"/>
              </a:rPr>
              <a:t>2.	</a:t>
            </a:r>
            <a:r>
              <a:rPr lang="fi-FI" sz="3000" dirty="0" smtClean="0">
                <a:latin typeface="Times" pitchFamily="18" charset="0"/>
              </a:rPr>
              <a:t>Mitä eettisiä kysymyksiä biotekniikkaan liittyy?</a:t>
            </a:r>
          </a:p>
          <a:p>
            <a:pPr marL="514350" indent="-514350">
              <a:buFont typeface="+mj-lt"/>
              <a:buAutoNum type="arabicPeriod"/>
            </a:pPr>
            <a:endParaRPr lang="fi-FI" sz="3000" dirty="0" smtClean="0">
              <a:latin typeface="Times" pitchFamily="18" charset="0"/>
            </a:endParaRPr>
          </a:p>
          <a:p>
            <a:pPr marL="514350" indent="-514350">
              <a:buNone/>
            </a:pPr>
            <a:r>
              <a:rPr lang="fi-FI" sz="3000" b="1" dirty="0" smtClean="0">
                <a:latin typeface="Times" pitchFamily="18" charset="0"/>
              </a:rPr>
              <a:t>3.	</a:t>
            </a:r>
            <a:r>
              <a:rPr lang="fi-FI" sz="3000" dirty="0" smtClean="0">
                <a:latin typeface="Times" pitchFamily="18" charset="0"/>
              </a:rPr>
              <a:t>Oppikirjan sivulla 103 on lista, jossa on esitelty terveyteen liittyvää teknologiaa. Kerro sen pohjalta, millaista terveyteen liittyvää teknologiaa ihminen voi hyödyntää elämänkulun eri vaiheissa.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37</Words>
  <Application>Microsoft Office PowerPoint</Application>
  <PresentationFormat>Näytössä katseltava diaesitys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</vt:lpstr>
      <vt:lpstr>Office-teema</vt:lpstr>
      <vt:lpstr>9. Terveyden  teknologisoituminen  (s.103-109)</vt:lpstr>
      <vt:lpstr>Terveyden  teknologisoituminen</vt:lpstr>
      <vt:lpstr>Terveydenhuollon  teknologiaa</vt:lpstr>
      <vt:lpstr>Terveydenhuollon  teknologiaa</vt:lpstr>
      <vt:lpstr>Biotekniikkaa</vt:lpstr>
      <vt:lpstr>Teknologian hyötyjä</vt:lpstr>
      <vt:lpstr>Toisaalta teknologia voi</vt:lpstr>
      <vt:lpstr>Tehtäviä (s. 109)</vt:lpstr>
    </vt:vector>
  </TitlesOfParts>
  <Company>Edita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Terveyden teknologisoituminen  (s.103-109)</dc:title>
  <dc:creator>sme</dc:creator>
  <cp:lastModifiedBy>Vuojärvi Kirsi</cp:lastModifiedBy>
  <cp:revision>9</cp:revision>
  <dcterms:created xsi:type="dcterms:W3CDTF">2012-08-06T13:08:02Z</dcterms:created>
  <dcterms:modified xsi:type="dcterms:W3CDTF">2018-01-22T08:27:01Z</dcterms:modified>
</cp:coreProperties>
</file>